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90" r:id="rId2"/>
    <p:sldId id="291" r:id="rId3"/>
    <p:sldId id="294" r:id="rId4"/>
    <p:sldId id="297" r:id="rId5"/>
    <p:sldId id="299" r:id="rId6"/>
    <p:sldId id="309" r:id="rId7"/>
    <p:sldId id="310" r:id="rId8"/>
    <p:sldId id="323" r:id="rId9"/>
    <p:sldId id="302" r:id="rId10"/>
    <p:sldId id="311" r:id="rId11"/>
    <p:sldId id="325" r:id="rId12"/>
    <p:sldId id="324" r:id="rId13"/>
    <p:sldId id="312" r:id="rId14"/>
    <p:sldId id="319" r:id="rId15"/>
    <p:sldId id="320" r:id="rId16"/>
    <p:sldId id="321" r:id="rId17"/>
    <p:sldId id="322" r:id="rId18"/>
    <p:sldId id="303" r:id="rId19"/>
    <p:sldId id="327" r:id="rId20"/>
    <p:sldId id="328" r:id="rId21"/>
    <p:sldId id="300" r:id="rId22"/>
    <p:sldId id="298" r:id="rId23"/>
    <p:sldId id="314" r:id="rId24"/>
    <p:sldId id="315" r:id="rId25"/>
    <p:sldId id="318" r:id="rId26"/>
    <p:sldId id="296" r:id="rId27"/>
    <p:sldId id="313" r:id="rId28"/>
  </p:sldIdLst>
  <p:sldSz cx="9144000" cy="5143500" type="screen16x9"/>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16">
          <p15:clr>
            <a:srgbClr val="A4A3A4"/>
          </p15:clr>
        </p15:guide>
        <p15:guide id="2" pos="6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3862"/>
    <a:srgbClr val="0F3E6E"/>
    <a:srgbClr val="3F6894"/>
    <a:srgbClr val="E6B42F"/>
    <a:srgbClr val="4B7BAE"/>
    <a:srgbClr val="124980"/>
    <a:srgbClr val="06203E"/>
    <a:srgbClr val="082648"/>
    <a:srgbClr val="0A2D51"/>
    <a:srgbClr val="0C325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660"/>
  </p:normalViewPr>
  <p:slideViewPr>
    <p:cSldViewPr snapToGrid="0" snapToObjects="1">
      <p:cViewPr>
        <p:scale>
          <a:sx n="50" d="100"/>
          <a:sy n="50" d="100"/>
        </p:scale>
        <p:origin x="-1050" y="-6"/>
      </p:cViewPr>
      <p:guideLst>
        <p:guide orient="horz" pos="716"/>
        <p:guide pos="62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3C3FF-5432-AB46-BFCD-2AE22D44D0F6}"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en-US"/>
        </a:p>
      </dgm:t>
    </dgm:pt>
    <dgm:pt modelId="{1CC155AB-7694-5D4F-8C68-4F37DD2A7214}">
      <dgm:prSet custT="1"/>
      <dgm:spPr/>
      <dgm:t>
        <a:bodyPr/>
        <a:lstStyle/>
        <a:p>
          <a:pPr rtl="0">
            <a:lnSpc>
              <a:spcPct val="90000"/>
            </a:lnSpc>
          </a:pPr>
          <a:endParaRPr lang="fr-BE" sz="1200" b="1" dirty="0" smtClean="0"/>
        </a:p>
        <a:p>
          <a:pPr rtl="0">
            <a:lnSpc>
              <a:spcPct val="90000"/>
            </a:lnSpc>
          </a:pPr>
          <a:endParaRPr lang="fr-BE" sz="1200" b="1" dirty="0" smtClean="0"/>
        </a:p>
        <a:p>
          <a:pPr rtl="0">
            <a:lnSpc>
              <a:spcPct val="90000"/>
            </a:lnSpc>
          </a:pPr>
          <a:r>
            <a:rPr lang="fr-BE" sz="1200" b="1" dirty="0" smtClean="0"/>
            <a:t>Access to finance</a:t>
          </a:r>
        </a:p>
        <a:p>
          <a:pPr rtl="0">
            <a:lnSpc>
              <a:spcPct val="90000"/>
            </a:lnSpc>
          </a:pPr>
          <a:r>
            <a:rPr lang="fr-BE" sz="1000" dirty="0" smtClean="0">
              <a:solidFill>
                <a:srgbClr val="000000"/>
              </a:solidFill>
            </a:rPr>
            <a:t>Partnership with commercial banks</a:t>
          </a:r>
        </a:p>
        <a:p>
          <a:pPr rtl="0">
            <a:lnSpc>
              <a:spcPct val="90000"/>
            </a:lnSpc>
          </a:pPr>
          <a:endParaRPr lang="fr-BE" sz="1000" noProof="0" dirty="0">
            <a:solidFill>
              <a:srgbClr val="000000"/>
            </a:solidFill>
          </a:endParaRPr>
        </a:p>
      </dgm:t>
    </dgm:pt>
    <dgm:pt modelId="{01D4A90B-4EBB-E848-BAAF-080A593730F9}" type="parTrans" cxnId="{01981C27-40F1-8640-B33F-69CE7C28FC6D}">
      <dgm:prSet/>
      <dgm:spPr/>
      <dgm:t>
        <a:bodyPr/>
        <a:lstStyle/>
        <a:p>
          <a:endParaRPr lang="en-US"/>
        </a:p>
      </dgm:t>
    </dgm:pt>
    <dgm:pt modelId="{7F320779-1355-8C4A-B590-7E17FA13F56F}" type="sibTrans" cxnId="{01981C27-40F1-8640-B33F-69CE7C28FC6D}">
      <dgm:prSet/>
      <dgm:spPr/>
      <dgm:t>
        <a:bodyPr/>
        <a:lstStyle/>
        <a:p>
          <a:endParaRPr lang="en-US" dirty="0"/>
        </a:p>
      </dgm:t>
    </dgm:pt>
    <dgm:pt modelId="{D941AF57-ABA1-FB4D-9CFC-811F1C529F1B}">
      <dgm:prSet custT="1"/>
      <dgm:spPr/>
      <dgm:t>
        <a:bodyPr/>
        <a:lstStyle/>
        <a:p>
          <a:pPr>
            <a:lnSpc>
              <a:spcPct val="90000"/>
            </a:lnSpc>
          </a:pPr>
          <a:endParaRPr lang="fr-BE" sz="1200" b="1" noProof="0" dirty="0" smtClean="0">
            <a:solidFill>
              <a:schemeClr val="bg1"/>
            </a:solidFill>
          </a:endParaRPr>
        </a:p>
        <a:p>
          <a:pPr>
            <a:lnSpc>
              <a:spcPct val="90000"/>
            </a:lnSpc>
          </a:pPr>
          <a:r>
            <a:rPr lang="fr-BE" sz="1200" b="1" noProof="0" dirty="0" smtClean="0">
              <a:solidFill>
                <a:schemeClr val="bg1"/>
              </a:solidFill>
            </a:rPr>
            <a:t>Co-financing</a:t>
          </a:r>
        </a:p>
        <a:p>
          <a:pPr>
            <a:lnSpc>
              <a:spcPct val="90000"/>
            </a:lnSpc>
          </a:pPr>
          <a:r>
            <a:rPr lang="en-US" sz="1000" b="0" noProof="0" dirty="0" smtClean="0">
              <a:solidFill>
                <a:schemeClr val="tx1"/>
              </a:solidFill>
            </a:rPr>
            <a:t>Strengthening own funds via subordinate loans</a:t>
          </a:r>
          <a:endParaRPr lang="fr-BE" sz="1000" b="0" noProof="0" dirty="0">
            <a:solidFill>
              <a:schemeClr val="tx1"/>
            </a:solidFill>
          </a:endParaRPr>
        </a:p>
      </dgm:t>
    </dgm:pt>
    <dgm:pt modelId="{149F3946-4DBC-DD41-9B1B-64B5DB0263D4}" type="parTrans" cxnId="{83C63903-0C4F-8A40-9161-09710311F98E}">
      <dgm:prSet/>
      <dgm:spPr/>
      <dgm:t>
        <a:bodyPr/>
        <a:lstStyle/>
        <a:p>
          <a:endParaRPr lang="en-US"/>
        </a:p>
      </dgm:t>
    </dgm:pt>
    <dgm:pt modelId="{0AC65188-4AAE-CC4E-BBCA-15DE2E68744A}" type="sibTrans" cxnId="{83C63903-0C4F-8A40-9161-09710311F98E}">
      <dgm:prSet/>
      <dgm:spPr/>
      <dgm:t>
        <a:bodyPr/>
        <a:lstStyle/>
        <a:p>
          <a:endParaRPr lang="en-US"/>
        </a:p>
      </dgm:t>
    </dgm:pt>
    <dgm:pt modelId="{712FDFC3-0213-6349-899B-BABC2A6BC422}">
      <dgm:prSet custT="1"/>
      <dgm:spPr/>
      <dgm:t>
        <a:bodyPr/>
        <a:lstStyle/>
        <a:p>
          <a:pPr>
            <a:lnSpc>
              <a:spcPct val="90000"/>
            </a:lnSpc>
          </a:pPr>
          <a:endParaRPr lang="fr-BE" sz="1200" b="1" noProof="0" dirty="0" smtClean="0">
            <a:solidFill>
              <a:srgbClr val="FFFFFF"/>
            </a:solidFill>
          </a:endParaRPr>
        </a:p>
        <a:p>
          <a:pPr>
            <a:lnSpc>
              <a:spcPct val="90000"/>
            </a:lnSpc>
          </a:pPr>
          <a:r>
            <a:rPr lang="fr-BE" sz="1200" b="1" noProof="0" dirty="0" smtClean="0">
              <a:solidFill>
                <a:srgbClr val="FFFFFF"/>
              </a:solidFill>
            </a:rPr>
            <a:t>Guarantee Fund</a:t>
          </a:r>
        </a:p>
        <a:p>
          <a:pPr>
            <a:lnSpc>
              <a:spcPct val="90000"/>
            </a:lnSpc>
          </a:pPr>
          <a:r>
            <a:rPr lang="en-US" sz="1000" b="0" noProof="0" dirty="0" smtClean="0">
              <a:solidFill>
                <a:srgbClr val="000000"/>
              </a:solidFill>
            </a:rPr>
            <a:t>Guarantee for supplementary calls</a:t>
          </a:r>
        </a:p>
        <a:p>
          <a:pPr>
            <a:lnSpc>
              <a:spcPct val="90000"/>
            </a:lnSpc>
          </a:pPr>
          <a:endParaRPr lang="en-US" sz="1000" b="0" noProof="0" dirty="0" smtClean="0">
            <a:solidFill>
              <a:srgbClr val="000000"/>
            </a:solidFill>
          </a:endParaRPr>
        </a:p>
      </dgm:t>
    </dgm:pt>
    <dgm:pt modelId="{1CF629EF-4240-B94A-9080-DB4ABC9C3BF5}" type="parTrans" cxnId="{57349EB8-E49C-894B-816E-809CF39AE5A1}">
      <dgm:prSet/>
      <dgm:spPr/>
      <dgm:t>
        <a:bodyPr/>
        <a:lstStyle/>
        <a:p>
          <a:endParaRPr lang="en-US"/>
        </a:p>
      </dgm:t>
    </dgm:pt>
    <dgm:pt modelId="{EDA9FC1E-56E7-DF40-90C1-312E54753D57}" type="sibTrans" cxnId="{57349EB8-E49C-894B-816E-809CF39AE5A1}">
      <dgm:prSet/>
      <dgm:spPr/>
      <dgm:t>
        <a:bodyPr/>
        <a:lstStyle/>
        <a:p>
          <a:endParaRPr lang="en-US"/>
        </a:p>
      </dgm:t>
    </dgm:pt>
    <dgm:pt modelId="{E3E2ABE2-BD72-E447-9E06-E0B18EB640EE}" type="pres">
      <dgm:prSet presAssocID="{8F73C3FF-5432-AB46-BFCD-2AE22D44D0F6}" presName="Name0" presStyleCnt="0">
        <dgm:presLayoutVars>
          <dgm:dir/>
          <dgm:resizeHandles val="exact"/>
        </dgm:presLayoutVars>
      </dgm:prSet>
      <dgm:spPr/>
      <dgm:t>
        <a:bodyPr/>
        <a:lstStyle/>
        <a:p>
          <a:endParaRPr lang="en-US"/>
        </a:p>
      </dgm:t>
    </dgm:pt>
    <dgm:pt modelId="{DD71664D-6BC3-F840-9B63-DED8D0DE1590}" type="pres">
      <dgm:prSet presAssocID="{D941AF57-ABA1-FB4D-9CFC-811F1C529F1B}" presName="node" presStyleLbl="node1" presStyleIdx="0" presStyleCnt="3" custScaleY="95634">
        <dgm:presLayoutVars>
          <dgm:bulletEnabled val="1"/>
        </dgm:presLayoutVars>
      </dgm:prSet>
      <dgm:spPr/>
      <dgm:t>
        <a:bodyPr/>
        <a:lstStyle/>
        <a:p>
          <a:endParaRPr lang="en-US"/>
        </a:p>
      </dgm:t>
    </dgm:pt>
    <dgm:pt modelId="{09A8D93A-8F0B-D749-AD51-D817B0223884}" type="pres">
      <dgm:prSet presAssocID="{0AC65188-4AAE-CC4E-BBCA-15DE2E68744A}" presName="sibTrans" presStyleLbl="sibTrans2D1" presStyleIdx="0" presStyleCnt="2" custScaleX="118408" custLinFactX="299872" custLinFactY="-127711" custLinFactNeighborX="300000" custLinFactNeighborY="-200000"/>
      <dgm:spPr>
        <a:prstGeom prst="mathPlus">
          <a:avLst/>
        </a:prstGeom>
      </dgm:spPr>
      <dgm:t>
        <a:bodyPr/>
        <a:lstStyle/>
        <a:p>
          <a:endParaRPr lang="en-US"/>
        </a:p>
      </dgm:t>
    </dgm:pt>
    <dgm:pt modelId="{9924B585-C4DE-6B41-B889-FBDC88BB40AA}" type="pres">
      <dgm:prSet presAssocID="{0AC65188-4AAE-CC4E-BBCA-15DE2E68744A}" presName="connectorText" presStyleLbl="sibTrans2D1" presStyleIdx="0" presStyleCnt="2"/>
      <dgm:spPr/>
      <dgm:t>
        <a:bodyPr/>
        <a:lstStyle/>
        <a:p>
          <a:endParaRPr lang="en-US"/>
        </a:p>
      </dgm:t>
    </dgm:pt>
    <dgm:pt modelId="{04AFEBA4-1084-8249-B7BD-F5288F195D10}" type="pres">
      <dgm:prSet presAssocID="{712FDFC3-0213-6349-899B-BABC2A6BC422}" presName="node" presStyleLbl="node1" presStyleIdx="1" presStyleCnt="3" custScaleX="105381" custLinFactNeighborY="974">
        <dgm:presLayoutVars>
          <dgm:bulletEnabled val="1"/>
        </dgm:presLayoutVars>
      </dgm:prSet>
      <dgm:spPr/>
      <dgm:t>
        <a:bodyPr/>
        <a:lstStyle/>
        <a:p>
          <a:endParaRPr lang="en-US"/>
        </a:p>
      </dgm:t>
    </dgm:pt>
    <dgm:pt modelId="{C447BB9E-1DC2-F340-85C4-CC75F570D29A}" type="pres">
      <dgm:prSet presAssocID="{EDA9FC1E-56E7-DF40-90C1-312E54753D57}" presName="sibTrans" presStyleLbl="sibTrans2D1" presStyleIdx="1" presStyleCnt="2" custScaleX="118061" custScaleY="72814"/>
      <dgm:spPr/>
      <dgm:t>
        <a:bodyPr/>
        <a:lstStyle/>
        <a:p>
          <a:endParaRPr lang="fr-FR"/>
        </a:p>
      </dgm:t>
    </dgm:pt>
    <dgm:pt modelId="{6924DA5D-0148-674D-8B91-6EE72ADBE1F3}" type="pres">
      <dgm:prSet presAssocID="{EDA9FC1E-56E7-DF40-90C1-312E54753D57}" presName="connectorText" presStyleLbl="sibTrans2D1" presStyleIdx="1" presStyleCnt="2"/>
      <dgm:spPr/>
      <dgm:t>
        <a:bodyPr/>
        <a:lstStyle/>
        <a:p>
          <a:endParaRPr lang="fr-FR"/>
        </a:p>
      </dgm:t>
    </dgm:pt>
    <dgm:pt modelId="{67C7DB77-77F4-3049-AA8D-5DCBB97C2117}" type="pres">
      <dgm:prSet presAssocID="{1CC155AB-7694-5D4F-8C68-4F37DD2A7214}" presName="node" presStyleLbl="node1" presStyleIdx="2" presStyleCnt="3">
        <dgm:presLayoutVars>
          <dgm:bulletEnabled val="1"/>
        </dgm:presLayoutVars>
      </dgm:prSet>
      <dgm:spPr/>
      <dgm:t>
        <a:bodyPr/>
        <a:lstStyle/>
        <a:p>
          <a:endParaRPr lang="en-US"/>
        </a:p>
      </dgm:t>
    </dgm:pt>
  </dgm:ptLst>
  <dgm:cxnLst>
    <dgm:cxn modelId="{01981C27-40F1-8640-B33F-69CE7C28FC6D}" srcId="{8F73C3FF-5432-AB46-BFCD-2AE22D44D0F6}" destId="{1CC155AB-7694-5D4F-8C68-4F37DD2A7214}" srcOrd="2" destOrd="0" parTransId="{01D4A90B-4EBB-E848-BAAF-080A593730F9}" sibTransId="{7F320779-1355-8C4A-B590-7E17FA13F56F}"/>
    <dgm:cxn modelId="{57349EB8-E49C-894B-816E-809CF39AE5A1}" srcId="{8F73C3FF-5432-AB46-BFCD-2AE22D44D0F6}" destId="{712FDFC3-0213-6349-899B-BABC2A6BC422}" srcOrd="1" destOrd="0" parTransId="{1CF629EF-4240-B94A-9080-DB4ABC9C3BF5}" sibTransId="{EDA9FC1E-56E7-DF40-90C1-312E54753D57}"/>
    <dgm:cxn modelId="{8855C1BC-CAEE-4684-8AD2-199EFF112521}" type="presOf" srcId="{8F73C3FF-5432-AB46-BFCD-2AE22D44D0F6}" destId="{E3E2ABE2-BD72-E447-9E06-E0B18EB640EE}" srcOrd="0" destOrd="0" presId="urn:microsoft.com/office/officeart/2005/8/layout/process1"/>
    <dgm:cxn modelId="{62DECFAA-1B54-478A-8D7C-31B911EC6F4B}" type="presOf" srcId="{0AC65188-4AAE-CC4E-BBCA-15DE2E68744A}" destId="{9924B585-C4DE-6B41-B889-FBDC88BB40AA}" srcOrd="1" destOrd="0" presId="urn:microsoft.com/office/officeart/2005/8/layout/process1"/>
    <dgm:cxn modelId="{3AF63D03-CA70-4B55-BE2F-547B66273506}" type="presOf" srcId="{712FDFC3-0213-6349-899B-BABC2A6BC422}" destId="{04AFEBA4-1084-8249-B7BD-F5288F195D10}" srcOrd="0" destOrd="0" presId="urn:microsoft.com/office/officeart/2005/8/layout/process1"/>
    <dgm:cxn modelId="{538D701D-F5AE-49DB-A107-365C7AA8A721}" type="presOf" srcId="{D941AF57-ABA1-FB4D-9CFC-811F1C529F1B}" destId="{DD71664D-6BC3-F840-9B63-DED8D0DE1590}" srcOrd="0" destOrd="0" presId="urn:microsoft.com/office/officeart/2005/8/layout/process1"/>
    <dgm:cxn modelId="{EECD04AA-8916-47BF-B0B0-50B72D1167A7}" type="presOf" srcId="{0AC65188-4AAE-CC4E-BBCA-15DE2E68744A}" destId="{09A8D93A-8F0B-D749-AD51-D817B0223884}" srcOrd="0" destOrd="0" presId="urn:microsoft.com/office/officeart/2005/8/layout/process1"/>
    <dgm:cxn modelId="{59D272FE-9929-4EAF-B154-8ACA4F475C04}" type="presOf" srcId="{EDA9FC1E-56E7-DF40-90C1-312E54753D57}" destId="{6924DA5D-0148-674D-8B91-6EE72ADBE1F3}" srcOrd="1" destOrd="0" presId="urn:microsoft.com/office/officeart/2005/8/layout/process1"/>
    <dgm:cxn modelId="{AAD9B216-5616-469C-A864-F84CF358BB65}" type="presOf" srcId="{EDA9FC1E-56E7-DF40-90C1-312E54753D57}" destId="{C447BB9E-1DC2-F340-85C4-CC75F570D29A}" srcOrd="0" destOrd="0" presId="urn:microsoft.com/office/officeart/2005/8/layout/process1"/>
    <dgm:cxn modelId="{4B2754F0-762C-46EB-9951-E321D71743B6}" type="presOf" srcId="{1CC155AB-7694-5D4F-8C68-4F37DD2A7214}" destId="{67C7DB77-77F4-3049-AA8D-5DCBB97C2117}" srcOrd="0" destOrd="0" presId="urn:microsoft.com/office/officeart/2005/8/layout/process1"/>
    <dgm:cxn modelId="{83C63903-0C4F-8A40-9161-09710311F98E}" srcId="{8F73C3FF-5432-AB46-BFCD-2AE22D44D0F6}" destId="{D941AF57-ABA1-FB4D-9CFC-811F1C529F1B}" srcOrd="0" destOrd="0" parTransId="{149F3946-4DBC-DD41-9B1B-64B5DB0263D4}" sibTransId="{0AC65188-4AAE-CC4E-BBCA-15DE2E68744A}"/>
    <dgm:cxn modelId="{4CDBC45D-D316-454E-9111-0BE74EE754DD}" type="presParOf" srcId="{E3E2ABE2-BD72-E447-9E06-E0B18EB640EE}" destId="{DD71664D-6BC3-F840-9B63-DED8D0DE1590}" srcOrd="0" destOrd="0" presId="urn:microsoft.com/office/officeart/2005/8/layout/process1"/>
    <dgm:cxn modelId="{2B65C201-AC88-4880-BA23-13ABB8DE4D94}" type="presParOf" srcId="{E3E2ABE2-BD72-E447-9E06-E0B18EB640EE}" destId="{09A8D93A-8F0B-D749-AD51-D817B0223884}" srcOrd="1" destOrd="0" presId="urn:microsoft.com/office/officeart/2005/8/layout/process1"/>
    <dgm:cxn modelId="{8A535EE7-A144-4D5B-AEDD-9C69C4C8BEF0}" type="presParOf" srcId="{09A8D93A-8F0B-D749-AD51-D817B0223884}" destId="{9924B585-C4DE-6B41-B889-FBDC88BB40AA}" srcOrd="0" destOrd="0" presId="urn:microsoft.com/office/officeart/2005/8/layout/process1"/>
    <dgm:cxn modelId="{0D9468B1-02C7-4526-AD84-487A78DBBFFC}" type="presParOf" srcId="{E3E2ABE2-BD72-E447-9E06-E0B18EB640EE}" destId="{04AFEBA4-1084-8249-B7BD-F5288F195D10}" srcOrd="2" destOrd="0" presId="urn:microsoft.com/office/officeart/2005/8/layout/process1"/>
    <dgm:cxn modelId="{0BCC3703-812E-40CB-A579-8712F410B7A9}" type="presParOf" srcId="{E3E2ABE2-BD72-E447-9E06-E0B18EB640EE}" destId="{C447BB9E-1DC2-F340-85C4-CC75F570D29A}" srcOrd="3" destOrd="0" presId="urn:microsoft.com/office/officeart/2005/8/layout/process1"/>
    <dgm:cxn modelId="{5078F53C-D74B-44D9-8053-D499D3D97E8F}" type="presParOf" srcId="{C447BB9E-1DC2-F340-85C4-CC75F570D29A}" destId="{6924DA5D-0148-674D-8B91-6EE72ADBE1F3}" srcOrd="0" destOrd="0" presId="urn:microsoft.com/office/officeart/2005/8/layout/process1"/>
    <dgm:cxn modelId="{593F9C52-4BFA-48D1-8D3E-FC5E9F5DCF35}" type="presParOf" srcId="{E3E2ABE2-BD72-E447-9E06-E0B18EB640EE}" destId="{67C7DB77-77F4-3049-AA8D-5DCBB97C2117}" srcOrd="4"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71664D-6BC3-F840-9B63-DED8D0DE1590}">
      <dsp:nvSpPr>
        <dsp:cNvPr id="0" name=""/>
        <dsp:cNvSpPr/>
      </dsp:nvSpPr>
      <dsp:spPr>
        <a:xfrm>
          <a:off x="1728" y="747084"/>
          <a:ext cx="1128537" cy="143465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fr-BE" sz="1200" b="1" kern="1200" noProof="0" dirty="0" smtClean="0">
            <a:solidFill>
              <a:schemeClr val="bg1"/>
            </a:solidFill>
          </a:endParaRPr>
        </a:p>
        <a:p>
          <a:pPr lvl="0" algn="ctr" defTabSz="533400">
            <a:lnSpc>
              <a:spcPct val="90000"/>
            </a:lnSpc>
            <a:spcBef>
              <a:spcPct val="0"/>
            </a:spcBef>
            <a:spcAft>
              <a:spcPct val="35000"/>
            </a:spcAft>
          </a:pPr>
          <a:r>
            <a:rPr lang="fr-BE" sz="1200" b="1" kern="1200" noProof="0" dirty="0" smtClean="0">
              <a:solidFill>
                <a:schemeClr val="bg1"/>
              </a:solidFill>
            </a:rPr>
            <a:t>Co-financing</a:t>
          </a:r>
        </a:p>
        <a:p>
          <a:pPr lvl="0" algn="ctr" defTabSz="533400">
            <a:lnSpc>
              <a:spcPct val="90000"/>
            </a:lnSpc>
            <a:spcBef>
              <a:spcPct val="0"/>
            </a:spcBef>
            <a:spcAft>
              <a:spcPct val="35000"/>
            </a:spcAft>
          </a:pPr>
          <a:r>
            <a:rPr lang="en-US" sz="1000" b="0" kern="1200" noProof="0" dirty="0" smtClean="0">
              <a:solidFill>
                <a:schemeClr val="tx1"/>
              </a:solidFill>
            </a:rPr>
            <a:t>Strengthening own funds via subordinate loans</a:t>
          </a:r>
          <a:endParaRPr lang="fr-BE" sz="1000" b="0" kern="1200" noProof="0" dirty="0">
            <a:solidFill>
              <a:schemeClr val="tx1"/>
            </a:solidFill>
          </a:endParaRPr>
        </a:p>
      </dsp:txBody>
      <dsp:txXfrm>
        <a:off x="1728" y="747084"/>
        <a:ext cx="1128537" cy="1434651"/>
      </dsp:txXfrm>
    </dsp:sp>
    <dsp:sp modelId="{09A8D93A-8F0B-D749-AD51-D817B0223884}">
      <dsp:nvSpPr>
        <dsp:cNvPr id="0" name=""/>
        <dsp:cNvSpPr/>
      </dsp:nvSpPr>
      <dsp:spPr>
        <a:xfrm rot="31192">
          <a:off x="2656346" y="414511"/>
          <a:ext cx="283302" cy="279877"/>
        </a:xfrm>
        <a:prstGeom prst="mathPlus">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31192">
        <a:off x="2656346" y="414511"/>
        <a:ext cx="283302" cy="279877"/>
      </dsp:txXfrm>
    </dsp:sp>
    <dsp:sp modelId="{04AFEBA4-1084-8249-B7BD-F5288F195D10}">
      <dsp:nvSpPr>
        <dsp:cNvPr id="0" name=""/>
        <dsp:cNvSpPr/>
      </dsp:nvSpPr>
      <dsp:spPr>
        <a:xfrm>
          <a:off x="1581681" y="728947"/>
          <a:ext cx="1189264" cy="15001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fr-BE" sz="1200" b="1" kern="1200" noProof="0" dirty="0" smtClean="0">
            <a:solidFill>
              <a:srgbClr val="FFFFFF"/>
            </a:solidFill>
          </a:endParaRPr>
        </a:p>
        <a:p>
          <a:pPr lvl="0" algn="ctr" defTabSz="533400">
            <a:lnSpc>
              <a:spcPct val="90000"/>
            </a:lnSpc>
            <a:spcBef>
              <a:spcPct val="0"/>
            </a:spcBef>
            <a:spcAft>
              <a:spcPct val="35000"/>
            </a:spcAft>
          </a:pPr>
          <a:r>
            <a:rPr lang="fr-BE" sz="1200" b="1" kern="1200" noProof="0" dirty="0" smtClean="0">
              <a:solidFill>
                <a:srgbClr val="FFFFFF"/>
              </a:solidFill>
            </a:rPr>
            <a:t>Guarantee Fund</a:t>
          </a:r>
        </a:p>
        <a:p>
          <a:pPr lvl="0" algn="ctr" defTabSz="533400">
            <a:lnSpc>
              <a:spcPct val="90000"/>
            </a:lnSpc>
            <a:spcBef>
              <a:spcPct val="0"/>
            </a:spcBef>
            <a:spcAft>
              <a:spcPct val="35000"/>
            </a:spcAft>
          </a:pPr>
          <a:r>
            <a:rPr lang="en-US" sz="1000" b="0" kern="1200" noProof="0" dirty="0" smtClean="0">
              <a:solidFill>
                <a:srgbClr val="000000"/>
              </a:solidFill>
            </a:rPr>
            <a:t>Guarantee for supplementary calls</a:t>
          </a:r>
        </a:p>
        <a:p>
          <a:pPr lvl="0" algn="ctr" defTabSz="533400">
            <a:lnSpc>
              <a:spcPct val="90000"/>
            </a:lnSpc>
            <a:spcBef>
              <a:spcPct val="0"/>
            </a:spcBef>
            <a:spcAft>
              <a:spcPct val="35000"/>
            </a:spcAft>
          </a:pPr>
          <a:endParaRPr lang="en-US" sz="1000" b="0" kern="1200" noProof="0" dirty="0" smtClean="0">
            <a:solidFill>
              <a:srgbClr val="000000"/>
            </a:solidFill>
          </a:endParaRPr>
        </a:p>
      </dsp:txBody>
      <dsp:txXfrm>
        <a:off x="1581681" y="728947"/>
        <a:ext cx="1189264" cy="1500148"/>
      </dsp:txXfrm>
    </dsp:sp>
    <dsp:sp modelId="{C447BB9E-1DC2-F340-85C4-CC75F570D29A}">
      <dsp:nvSpPr>
        <dsp:cNvPr id="0" name=""/>
        <dsp:cNvSpPr/>
      </dsp:nvSpPr>
      <dsp:spPr>
        <a:xfrm rot="21568808">
          <a:off x="2862188" y="1369621"/>
          <a:ext cx="282472" cy="203789"/>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21568808">
        <a:off x="2862188" y="1369621"/>
        <a:ext cx="282472" cy="203789"/>
      </dsp:txXfrm>
    </dsp:sp>
    <dsp:sp modelId="{67C7DB77-77F4-3049-AA8D-5DCBB97C2117}">
      <dsp:nvSpPr>
        <dsp:cNvPr id="0" name=""/>
        <dsp:cNvSpPr/>
      </dsp:nvSpPr>
      <dsp:spPr>
        <a:xfrm>
          <a:off x="3222361" y="714335"/>
          <a:ext cx="1128537" cy="15001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endParaRPr lang="fr-BE" sz="1200" b="1" kern="1200" dirty="0" smtClean="0"/>
        </a:p>
        <a:p>
          <a:pPr lvl="0" algn="ctr" defTabSz="533400" rtl="0">
            <a:lnSpc>
              <a:spcPct val="90000"/>
            </a:lnSpc>
            <a:spcBef>
              <a:spcPct val="0"/>
            </a:spcBef>
            <a:spcAft>
              <a:spcPct val="35000"/>
            </a:spcAft>
          </a:pPr>
          <a:endParaRPr lang="fr-BE" sz="1200" b="1" kern="1200" dirty="0" smtClean="0"/>
        </a:p>
        <a:p>
          <a:pPr lvl="0" algn="ctr" defTabSz="533400" rtl="0">
            <a:lnSpc>
              <a:spcPct val="90000"/>
            </a:lnSpc>
            <a:spcBef>
              <a:spcPct val="0"/>
            </a:spcBef>
            <a:spcAft>
              <a:spcPct val="35000"/>
            </a:spcAft>
          </a:pPr>
          <a:r>
            <a:rPr lang="fr-BE" sz="1200" b="1" kern="1200" dirty="0" smtClean="0"/>
            <a:t>Access to finance</a:t>
          </a:r>
        </a:p>
        <a:p>
          <a:pPr lvl="0" algn="ctr" defTabSz="533400" rtl="0">
            <a:lnSpc>
              <a:spcPct val="90000"/>
            </a:lnSpc>
            <a:spcBef>
              <a:spcPct val="0"/>
            </a:spcBef>
            <a:spcAft>
              <a:spcPct val="35000"/>
            </a:spcAft>
          </a:pPr>
          <a:r>
            <a:rPr lang="fr-BE" sz="1000" kern="1200" dirty="0" smtClean="0">
              <a:solidFill>
                <a:srgbClr val="000000"/>
              </a:solidFill>
            </a:rPr>
            <a:t>Partnership with commercial banks</a:t>
          </a:r>
        </a:p>
        <a:p>
          <a:pPr lvl="0" algn="ctr" defTabSz="533400" rtl="0">
            <a:lnSpc>
              <a:spcPct val="90000"/>
            </a:lnSpc>
            <a:spcBef>
              <a:spcPct val="0"/>
            </a:spcBef>
            <a:spcAft>
              <a:spcPct val="35000"/>
            </a:spcAft>
          </a:pPr>
          <a:endParaRPr lang="fr-BE" sz="1000" kern="1200" noProof="0" dirty="0">
            <a:solidFill>
              <a:srgbClr val="000000"/>
            </a:solidFill>
          </a:endParaRPr>
        </a:p>
      </dsp:txBody>
      <dsp:txXfrm>
        <a:off x="3222361" y="714335"/>
        <a:ext cx="1128537" cy="15001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E7B80A9-8DBD-48A3-81F5-40117DF06552}" type="datetimeFigureOut">
              <a:rPr lang="fr-FR" smtClean="0"/>
              <a:pPr/>
              <a:t>16/11/2015</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384E97B-DC56-4898-81C9-5F6F336D7AA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6BB726-AD14-3F4E-8057-E6802F647FCB}" type="slidenum">
              <a:rPr lang="en-US" smtClean="0"/>
              <a:pPr/>
              <a:t>19</a:t>
            </a:fld>
            <a:endParaRPr lang="en-US"/>
          </a:p>
        </p:txBody>
      </p:sp>
    </p:spTree>
    <p:extLst>
      <p:ext uri="{BB962C8B-B14F-4D97-AF65-F5344CB8AC3E}">
        <p14:creationId xmlns:p14="http://schemas.microsoft.com/office/powerpoint/2010/main" xmlns="" val="4211633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6BB726-AD14-3F4E-8057-E6802F647FCB}" type="slidenum">
              <a:rPr lang="en-US" smtClean="0"/>
              <a:pPr/>
              <a:t>20</a:t>
            </a:fld>
            <a:endParaRPr lang="en-US"/>
          </a:p>
        </p:txBody>
      </p:sp>
    </p:spTree>
    <p:extLst>
      <p:ext uri="{BB962C8B-B14F-4D97-AF65-F5344CB8AC3E}">
        <p14:creationId xmlns:p14="http://schemas.microsoft.com/office/powerpoint/2010/main" xmlns="" val="4211633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857250"/>
          </a:xfrm>
          <a:prstGeom prst="rect">
            <a:avLst/>
          </a:prstGeom>
        </p:spPr>
        <p:txBody>
          <a:bodyPr/>
          <a:lstStyle/>
          <a:p>
            <a:r>
              <a:rPr lang="nl-BE" smtClean="0"/>
              <a:t>Cliquez et modifiez le titre</a:t>
            </a:r>
            <a:endParaRPr lang="fr-FR"/>
          </a:p>
        </p:txBody>
      </p:sp>
      <p:sp>
        <p:nvSpPr>
          <p:cNvPr id="3" name="Espace réservé du contenu 2"/>
          <p:cNvSpPr>
            <a:spLocks noGrp="1"/>
          </p:cNvSpPr>
          <p:nvPr>
            <p:ph idx="1"/>
          </p:nvPr>
        </p:nvSpPr>
        <p:spPr>
          <a:xfrm>
            <a:off x="457200" y="1200151"/>
            <a:ext cx="8229600" cy="3394472"/>
          </a:xfrm>
          <a:prstGeom prst="rect">
            <a:avLst/>
          </a:prstGeom>
        </p:spPr>
        <p:txBody>
          <a:body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0BD88B1F-A8BC-C44B-9A5E-F4C7F48D01B0}" type="datetimeFigureOut">
              <a:rPr lang="fr-FR" smtClean="0"/>
              <a:pPr/>
              <a:t>16/11/2015</a:t>
            </a:fld>
            <a:endParaRPr lang="fr-FR"/>
          </a:p>
        </p:txBody>
      </p:sp>
      <p:sp>
        <p:nvSpPr>
          <p:cNvPr id="5" name="Espace réservé du pied de page 4"/>
          <p:cNvSpPr>
            <a:spLocks noGrp="1"/>
          </p:cNvSpPr>
          <p:nvPr>
            <p:ph type="ftr" sz="quarter" idx="11"/>
          </p:nvPr>
        </p:nvSpPr>
        <p:spPr>
          <a:xfrm>
            <a:off x="1612900" y="4799013"/>
            <a:ext cx="6267450" cy="273844"/>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84200" y="4799013"/>
            <a:ext cx="838200" cy="273844"/>
          </a:xfrm>
          <a:prstGeom prst="rect">
            <a:avLst/>
          </a:prstGeom>
        </p:spPr>
        <p:txBody>
          <a:bodyPr/>
          <a:lstStyle/>
          <a:p>
            <a:fld id="{D8C1B572-C3FD-E942-B930-4CBBDA54881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85800" y="457200"/>
            <a:ext cx="7772400" cy="857250"/>
          </a:xfrm>
          <a:prstGeom prst="rect">
            <a:avLst/>
          </a:prstGeom>
        </p:spPr>
        <p:txBody>
          <a:bodyPr/>
          <a:lstStyle/>
          <a:p>
            <a:r>
              <a:rPr lang="fr-FR" smtClean="0"/>
              <a:t>Cliquez pour modifier le style du titre</a:t>
            </a:r>
            <a:endParaRPr lang="nl-BE"/>
          </a:p>
        </p:txBody>
      </p:sp>
      <p:sp>
        <p:nvSpPr>
          <p:cNvPr id="3" name="Rectangle 4"/>
          <p:cNvSpPr>
            <a:spLocks noGrp="1" noChangeArrowheads="1"/>
          </p:cNvSpPr>
          <p:nvPr>
            <p:ph type="dt" sz="half" idx="10"/>
          </p:nvPr>
        </p:nvSpPr>
        <p:spPr>
          <a:ln/>
        </p:spPr>
        <p:txBody>
          <a:bodyPr/>
          <a:lstStyle>
            <a:lvl1pPr>
              <a:defRPr/>
            </a:lvl1pPr>
          </a:lstStyle>
          <a:p>
            <a:pPr>
              <a:defRPr/>
            </a:pPr>
            <a:fld id="{BF824A09-0502-4DD8-BCA9-DEB3689A73AA}" type="datetime1">
              <a:rPr lang="nl-NL"/>
              <a:pPr>
                <a:defRPr/>
              </a:pPr>
              <a:t>16-11-2015</a:t>
            </a:fld>
            <a:endParaRPr lang="nl-NL"/>
          </a:p>
        </p:txBody>
      </p:sp>
      <p:sp>
        <p:nvSpPr>
          <p:cNvPr id="4" name="Rectangle 5"/>
          <p:cNvSpPr>
            <a:spLocks noGrp="1" noChangeArrowheads="1"/>
          </p:cNvSpPr>
          <p:nvPr>
            <p:ph type="ftr" sz="quarter" idx="11"/>
          </p:nvPr>
        </p:nvSpPr>
        <p:spPr>
          <a:xfrm>
            <a:off x="1828800" y="4972050"/>
            <a:ext cx="1981200" cy="171450"/>
          </a:xfrm>
          <a:prstGeom prst="rect">
            <a:avLst/>
          </a:prstGeom>
          <a:ln/>
        </p:spPr>
        <p:txBody>
          <a:bodyPr/>
          <a:lstStyle>
            <a:lvl1pPr>
              <a:defRPr/>
            </a:lvl1pPr>
          </a:lstStyle>
          <a:p>
            <a:pPr>
              <a:defRPr/>
            </a:pPr>
            <a:r>
              <a:rPr lang="nl-NL"/>
              <a:t>Titel presentatie</a:t>
            </a:r>
          </a:p>
        </p:txBody>
      </p:sp>
      <p:sp>
        <p:nvSpPr>
          <p:cNvPr id="5" name="Rectangle 9"/>
          <p:cNvSpPr>
            <a:spLocks noGrp="1" noChangeArrowheads="1"/>
          </p:cNvSpPr>
          <p:nvPr>
            <p:ph type="sldNum" sz="quarter" idx="12"/>
          </p:nvPr>
        </p:nvSpPr>
        <p:spPr>
          <a:xfrm>
            <a:off x="3810000" y="4972050"/>
            <a:ext cx="1905000" cy="171450"/>
          </a:xfrm>
          <a:prstGeom prst="rect">
            <a:avLst/>
          </a:prstGeom>
          <a:ln/>
        </p:spPr>
        <p:txBody>
          <a:bodyPr/>
          <a:lstStyle>
            <a:lvl1pPr>
              <a:defRPr/>
            </a:lvl1pPr>
          </a:lstStyle>
          <a:p>
            <a:pPr>
              <a:defRPr/>
            </a:pPr>
            <a:fld id="{22FCAB94-1B06-4788-9525-B51E0DA01A91}" type="slidenum">
              <a:rPr lang="nl-NL"/>
              <a:pPr>
                <a:defRPr/>
              </a:pPr>
              <a:t>‹N°›</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8609610" y="-5"/>
            <a:ext cx="356261" cy="643767"/>
          </a:xfrm>
          <a:prstGeom prst="rect">
            <a:avLst/>
          </a:prstGeom>
          <a:solidFill>
            <a:srgbClr val="E6B4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Logo_EC_pour_PPT.jpg"/>
          <p:cNvPicPr>
            <a:picLocks noChangeAspect="1"/>
          </p:cNvPicPr>
          <p:nvPr/>
        </p:nvPicPr>
        <p:blipFill>
          <a:blip r:embed="rId6"/>
          <a:stretch>
            <a:fillRect/>
          </a:stretch>
        </p:blipFill>
        <p:spPr>
          <a:xfrm>
            <a:off x="118762" y="169892"/>
            <a:ext cx="731520" cy="859536"/>
          </a:xfrm>
          <a:prstGeom prst="rect">
            <a:avLst/>
          </a:prstGeom>
        </p:spPr>
      </p:pic>
      <p:grpSp>
        <p:nvGrpSpPr>
          <p:cNvPr id="80" name="Grouper 79"/>
          <p:cNvGrpSpPr/>
          <p:nvPr/>
        </p:nvGrpSpPr>
        <p:grpSpPr>
          <a:xfrm>
            <a:off x="168576" y="1323112"/>
            <a:ext cx="622331" cy="3287416"/>
            <a:chOff x="-18" y="958850"/>
            <a:chExt cx="622331" cy="3367099"/>
          </a:xfrm>
        </p:grpSpPr>
        <p:cxnSp>
          <p:nvCxnSpPr>
            <p:cNvPr id="16" name="Connecteur droit 15"/>
            <p:cNvCxnSpPr/>
            <p:nvPr userDrawn="1"/>
          </p:nvCxnSpPr>
          <p:spPr>
            <a:xfrm rot="10800000">
              <a:off x="0" y="958850"/>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rot="10800000">
              <a:off x="-1" y="102076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Connecteur droit 17"/>
            <p:cNvCxnSpPr/>
            <p:nvPr userDrawn="1"/>
          </p:nvCxnSpPr>
          <p:spPr>
            <a:xfrm rot="10800000">
              <a:off x="1" y="1077914"/>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Connecteur droit 18"/>
            <p:cNvCxnSpPr/>
            <p:nvPr userDrawn="1"/>
          </p:nvCxnSpPr>
          <p:spPr>
            <a:xfrm rot="10800000">
              <a:off x="0" y="113982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userDrawn="1"/>
          </p:nvCxnSpPr>
          <p:spPr>
            <a:xfrm rot="10800000">
              <a:off x="-2" y="120332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userDrawn="1"/>
          </p:nvCxnSpPr>
          <p:spPr>
            <a:xfrm rot="10800000">
              <a:off x="-3" y="1266824"/>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Connecteur droit 21"/>
            <p:cNvCxnSpPr/>
            <p:nvPr userDrawn="1"/>
          </p:nvCxnSpPr>
          <p:spPr>
            <a:xfrm rot="10800000">
              <a:off x="-1" y="132397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Connecteur droit 22"/>
            <p:cNvCxnSpPr/>
            <p:nvPr userDrawn="1"/>
          </p:nvCxnSpPr>
          <p:spPr>
            <a:xfrm rot="10800000">
              <a:off x="-2" y="1385888"/>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userDrawn="1"/>
          </p:nvCxnSpPr>
          <p:spPr>
            <a:xfrm rot="10800000">
              <a:off x="4" y="144780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userDrawn="1"/>
          </p:nvCxnSpPr>
          <p:spPr>
            <a:xfrm rot="10800000">
              <a:off x="3" y="150971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userDrawn="1"/>
          </p:nvCxnSpPr>
          <p:spPr>
            <a:xfrm rot="10800000">
              <a:off x="5" y="156686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7" name="Connecteur droit 26"/>
            <p:cNvCxnSpPr/>
            <p:nvPr userDrawn="1"/>
          </p:nvCxnSpPr>
          <p:spPr>
            <a:xfrm rot="10800000">
              <a:off x="4" y="162877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Connecteur droit 27"/>
            <p:cNvCxnSpPr/>
            <p:nvPr userDrawn="1"/>
          </p:nvCxnSpPr>
          <p:spPr>
            <a:xfrm rot="10800000">
              <a:off x="2" y="169227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9" name="Connecteur droit 28"/>
            <p:cNvCxnSpPr/>
            <p:nvPr userDrawn="1"/>
          </p:nvCxnSpPr>
          <p:spPr>
            <a:xfrm rot="10800000">
              <a:off x="1" y="175418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userDrawn="1"/>
          </p:nvCxnSpPr>
          <p:spPr>
            <a:xfrm rot="10800000">
              <a:off x="3" y="1811340"/>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Connecteur droit 30"/>
            <p:cNvCxnSpPr/>
            <p:nvPr userDrawn="1"/>
          </p:nvCxnSpPr>
          <p:spPr>
            <a:xfrm rot="10800000">
              <a:off x="2" y="187325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2" name="Connecteur droit 31"/>
            <p:cNvCxnSpPr/>
            <p:nvPr userDrawn="1"/>
          </p:nvCxnSpPr>
          <p:spPr>
            <a:xfrm rot="10800000">
              <a:off x="8" y="1939930"/>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Connecteur droit 32"/>
            <p:cNvCxnSpPr/>
            <p:nvPr userDrawn="1"/>
          </p:nvCxnSpPr>
          <p:spPr>
            <a:xfrm rot="10800000">
              <a:off x="7" y="200184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4" name="Connecteur droit 33"/>
            <p:cNvCxnSpPr/>
            <p:nvPr userDrawn="1"/>
          </p:nvCxnSpPr>
          <p:spPr>
            <a:xfrm rot="10800000">
              <a:off x="9" y="2058994"/>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Connecteur droit 34"/>
            <p:cNvCxnSpPr/>
            <p:nvPr userDrawn="1"/>
          </p:nvCxnSpPr>
          <p:spPr>
            <a:xfrm rot="10800000">
              <a:off x="8" y="212090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6" name="Connecteur droit 35"/>
            <p:cNvCxnSpPr/>
            <p:nvPr userDrawn="1"/>
          </p:nvCxnSpPr>
          <p:spPr>
            <a:xfrm rot="10800000">
              <a:off x="6" y="218440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7" name="Connecteur droit 36"/>
            <p:cNvCxnSpPr/>
            <p:nvPr userDrawn="1"/>
          </p:nvCxnSpPr>
          <p:spPr>
            <a:xfrm rot="10800000">
              <a:off x="5" y="224631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userDrawn="1"/>
          </p:nvCxnSpPr>
          <p:spPr>
            <a:xfrm rot="10800000">
              <a:off x="7" y="2303469"/>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userDrawn="1"/>
          </p:nvCxnSpPr>
          <p:spPr>
            <a:xfrm rot="10800000">
              <a:off x="6" y="2365380"/>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userDrawn="1"/>
          </p:nvCxnSpPr>
          <p:spPr>
            <a:xfrm rot="10800000">
              <a:off x="12" y="2427293"/>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 name="Connecteur droit 40"/>
            <p:cNvCxnSpPr/>
            <p:nvPr userDrawn="1"/>
          </p:nvCxnSpPr>
          <p:spPr>
            <a:xfrm rot="10800000">
              <a:off x="11" y="2489204"/>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2" name="Connecteur droit 41"/>
            <p:cNvCxnSpPr/>
            <p:nvPr userDrawn="1"/>
          </p:nvCxnSpPr>
          <p:spPr>
            <a:xfrm rot="10800000">
              <a:off x="13" y="254635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3" name="Connecteur droit 42"/>
            <p:cNvCxnSpPr/>
            <p:nvPr userDrawn="1"/>
          </p:nvCxnSpPr>
          <p:spPr>
            <a:xfrm rot="10800000">
              <a:off x="12" y="2608268"/>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userDrawn="1"/>
          </p:nvCxnSpPr>
          <p:spPr>
            <a:xfrm rot="10800000">
              <a:off x="10" y="2671768"/>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Connecteur droit 44"/>
            <p:cNvCxnSpPr/>
            <p:nvPr userDrawn="1"/>
          </p:nvCxnSpPr>
          <p:spPr>
            <a:xfrm rot="10800000">
              <a:off x="9" y="2733679"/>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userDrawn="1"/>
          </p:nvCxnSpPr>
          <p:spPr>
            <a:xfrm rot="10800000">
              <a:off x="11" y="279083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7" name="Connecteur droit 46"/>
            <p:cNvCxnSpPr/>
            <p:nvPr userDrawn="1"/>
          </p:nvCxnSpPr>
          <p:spPr>
            <a:xfrm rot="10800000">
              <a:off x="10" y="2852743"/>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8" name="Connecteur droit 47"/>
            <p:cNvCxnSpPr/>
            <p:nvPr userDrawn="1"/>
          </p:nvCxnSpPr>
          <p:spPr>
            <a:xfrm rot="10800000">
              <a:off x="-15" y="291783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9" name="Connecteur droit 48"/>
            <p:cNvCxnSpPr/>
            <p:nvPr userDrawn="1"/>
          </p:nvCxnSpPr>
          <p:spPr>
            <a:xfrm rot="10800000">
              <a:off x="-16" y="297974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0" name="Connecteur droit 49"/>
            <p:cNvCxnSpPr/>
            <p:nvPr userDrawn="1"/>
          </p:nvCxnSpPr>
          <p:spPr>
            <a:xfrm rot="10800000">
              <a:off x="-14" y="303689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1" name="Connecteur droit 50"/>
            <p:cNvCxnSpPr/>
            <p:nvPr userDrawn="1"/>
          </p:nvCxnSpPr>
          <p:spPr>
            <a:xfrm rot="10800000">
              <a:off x="-15" y="309880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userDrawn="1"/>
          </p:nvCxnSpPr>
          <p:spPr>
            <a:xfrm rot="10800000">
              <a:off x="-17" y="316230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userDrawn="1"/>
          </p:nvCxnSpPr>
          <p:spPr>
            <a:xfrm rot="10800000">
              <a:off x="-18" y="322580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userDrawn="1"/>
          </p:nvCxnSpPr>
          <p:spPr>
            <a:xfrm rot="10800000">
              <a:off x="-16" y="3282958"/>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5" name="Connecteur droit 54"/>
            <p:cNvCxnSpPr/>
            <p:nvPr userDrawn="1"/>
          </p:nvCxnSpPr>
          <p:spPr>
            <a:xfrm rot="10800000">
              <a:off x="-17" y="3344869"/>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Connecteur droit 55"/>
            <p:cNvCxnSpPr/>
            <p:nvPr userDrawn="1"/>
          </p:nvCxnSpPr>
          <p:spPr>
            <a:xfrm rot="10800000">
              <a:off x="-11" y="340678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7" name="Connecteur droit 56"/>
            <p:cNvCxnSpPr/>
            <p:nvPr userDrawn="1"/>
          </p:nvCxnSpPr>
          <p:spPr>
            <a:xfrm rot="10800000">
              <a:off x="-12" y="3468693"/>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userDrawn="1"/>
          </p:nvCxnSpPr>
          <p:spPr>
            <a:xfrm rot="10800000">
              <a:off x="-10" y="352584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9" name="Connecteur droit 58"/>
            <p:cNvCxnSpPr/>
            <p:nvPr userDrawn="1"/>
          </p:nvCxnSpPr>
          <p:spPr>
            <a:xfrm rot="10800000">
              <a:off x="-11" y="358775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userDrawn="1"/>
          </p:nvCxnSpPr>
          <p:spPr>
            <a:xfrm rot="10800000">
              <a:off x="-13" y="365125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1" name="Connecteur droit 60"/>
            <p:cNvCxnSpPr/>
            <p:nvPr userDrawn="1"/>
          </p:nvCxnSpPr>
          <p:spPr>
            <a:xfrm rot="10800000">
              <a:off x="-14" y="3713168"/>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2" name="Connecteur droit 61"/>
            <p:cNvCxnSpPr/>
            <p:nvPr userDrawn="1"/>
          </p:nvCxnSpPr>
          <p:spPr>
            <a:xfrm rot="10800000">
              <a:off x="-12" y="377032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3" name="Connecteur droit 62"/>
            <p:cNvCxnSpPr/>
            <p:nvPr userDrawn="1"/>
          </p:nvCxnSpPr>
          <p:spPr>
            <a:xfrm rot="10800000">
              <a:off x="-13" y="383223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4" name="Connecteur droit 63"/>
            <p:cNvCxnSpPr/>
            <p:nvPr userDrawn="1"/>
          </p:nvCxnSpPr>
          <p:spPr>
            <a:xfrm rot="10800000">
              <a:off x="-7" y="389891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5" name="Connecteur droit 64"/>
            <p:cNvCxnSpPr/>
            <p:nvPr userDrawn="1"/>
          </p:nvCxnSpPr>
          <p:spPr>
            <a:xfrm rot="10800000">
              <a:off x="-8" y="3960822"/>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6" name="Connecteur droit 65"/>
            <p:cNvCxnSpPr/>
            <p:nvPr userDrawn="1"/>
          </p:nvCxnSpPr>
          <p:spPr>
            <a:xfrm rot="10800000">
              <a:off x="-6" y="4017975"/>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7" name="Connecteur droit 66"/>
            <p:cNvCxnSpPr/>
            <p:nvPr userDrawn="1"/>
          </p:nvCxnSpPr>
          <p:spPr>
            <a:xfrm rot="10800000">
              <a:off x="-7" y="407988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8" name="Connecteur droit 67"/>
            <p:cNvCxnSpPr/>
            <p:nvPr userDrawn="1"/>
          </p:nvCxnSpPr>
          <p:spPr>
            <a:xfrm rot="10800000">
              <a:off x="-9" y="4143386"/>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9" name="Connecteur droit 68"/>
            <p:cNvCxnSpPr/>
            <p:nvPr userDrawn="1"/>
          </p:nvCxnSpPr>
          <p:spPr>
            <a:xfrm rot="10800000">
              <a:off x="-10" y="4205297"/>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0" name="Connecteur droit 69"/>
            <p:cNvCxnSpPr/>
            <p:nvPr userDrawn="1"/>
          </p:nvCxnSpPr>
          <p:spPr>
            <a:xfrm rot="10800000">
              <a:off x="-8" y="4262450"/>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1" name="Connecteur droit 70"/>
            <p:cNvCxnSpPr/>
            <p:nvPr userDrawn="1"/>
          </p:nvCxnSpPr>
          <p:spPr>
            <a:xfrm rot="10800000">
              <a:off x="-9" y="4324361"/>
              <a:ext cx="622300" cy="1588"/>
            </a:xfrm>
            <a:prstGeom prst="line">
              <a:avLst/>
            </a:prstGeom>
            <a:ln w="9525" cap="flat" cmpd="sng" algn="ctr">
              <a:solidFill>
                <a:schemeClr val="tx2">
                  <a:alpha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74" name="Espace réservé de la date 3"/>
          <p:cNvSpPr>
            <a:spLocks noGrp="1"/>
          </p:cNvSpPr>
          <p:nvPr>
            <p:ph type="dt" sz="half" idx="2"/>
          </p:nvPr>
        </p:nvSpPr>
        <p:spPr>
          <a:xfrm>
            <a:off x="8597735" y="236780"/>
            <a:ext cx="368136" cy="535111"/>
          </a:xfrm>
          <a:prstGeom prst="rect">
            <a:avLst/>
          </a:prstGeom>
        </p:spPr>
        <p:txBody>
          <a:bodyPr/>
          <a:lstStyle>
            <a:lvl1pPr algn="r">
              <a:defRPr sz="2000" b="0">
                <a:solidFill>
                  <a:schemeClr val="tx1"/>
                </a:solidFill>
              </a:defRPr>
            </a:lvl1pPr>
          </a:lstStyle>
          <a:p>
            <a:pPr algn="ctr"/>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3" y="320629"/>
            <a:ext cx="7723442" cy="5286062"/>
          </a:xfrm>
          <a:prstGeom prst="rect">
            <a:avLst/>
          </a:prstGeom>
          <a:noFill/>
        </p:spPr>
        <p:txBody>
          <a:bodyPr wrap="square" rtlCol="0">
            <a:spAutoFit/>
          </a:bodyPr>
          <a:lstStyle/>
          <a:p>
            <a:pPr>
              <a:lnSpc>
                <a:spcPts val="4500"/>
              </a:lnSpc>
            </a:pPr>
            <a:r>
              <a:rPr lang="fr-FR" sz="4400" dirty="0" smtClean="0">
                <a:solidFill>
                  <a:schemeClr val="tx2"/>
                </a:solidFill>
                <a:latin typeface="Arial" pitchFamily="34" charset="0"/>
                <a:cs typeface="Arial" pitchFamily="34" charset="0"/>
              </a:rPr>
              <a:t>Food </a:t>
            </a:r>
            <a:r>
              <a:rPr lang="fr-FR" sz="4400" dirty="0" err="1" smtClean="0">
                <a:solidFill>
                  <a:schemeClr val="tx2"/>
                </a:solidFill>
                <a:latin typeface="Arial" pitchFamily="34" charset="0"/>
                <a:cs typeface="Arial" pitchFamily="34" charset="0"/>
              </a:rPr>
              <a:t>safety</a:t>
            </a:r>
            <a:r>
              <a:rPr lang="fr-FR" sz="4400" dirty="0" smtClean="0">
                <a:solidFill>
                  <a:schemeClr val="tx2"/>
                </a:solidFill>
                <a:latin typeface="Arial" pitchFamily="34" charset="0"/>
                <a:cs typeface="Arial" pitchFamily="34" charset="0"/>
              </a:rPr>
              <a:t> / Food </a:t>
            </a:r>
            <a:r>
              <a:rPr lang="fr-FR" sz="4400" dirty="0" err="1" smtClean="0">
                <a:solidFill>
                  <a:schemeClr val="tx2"/>
                </a:solidFill>
                <a:latin typeface="Arial" pitchFamily="34" charset="0"/>
                <a:cs typeface="Arial" pitchFamily="34" charset="0"/>
              </a:rPr>
              <a:t>security</a:t>
            </a:r>
            <a:endParaRPr lang="fr-FR" sz="4400" dirty="0" smtClean="0">
              <a:solidFill>
                <a:schemeClr val="tx2"/>
              </a:solidFill>
              <a:latin typeface="Arial" pitchFamily="34" charset="0"/>
              <a:cs typeface="Arial" pitchFamily="34" charset="0"/>
            </a:endParaRPr>
          </a:p>
          <a:p>
            <a:pPr>
              <a:lnSpc>
                <a:spcPts val="4500"/>
              </a:lnSpc>
            </a:pPr>
            <a:endParaRPr lang="fr-FR" sz="4400" dirty="0" smtClean="0">
              <a:solidFill>
                <a:schemeClr val="tx2"/>
              </a:solidFill>
              <a:latin typeface="Arial" pitchFamily="34" charset="0"/>
              <a:cs typeface="Arial" pitchFamily="34" charset="0"/>
            </a:endParaRPr>
          </a:p>
          <a:p>
            <a:pPr>
              <a:lnSpc>
                <a:spcPts val="4500"/>
              </a:lnSpc>
            </a:pPr>
            <a:r>
              <a:rPr lang="fr-FR" sz="4400" dirty="0" smtClean="0">
                <a:solidFill>
                  <a:schemeClr val="tx2"/>
                </a:solidFill>
                <a:latin typeface="Arial" pitchFamily="34" charset="0"/>
                <a:cs typeface="Arial" pitchFamily="34" charset="0"/>
              </a:rPr>
              <a:t>							</a:t>
            </a:r>
          </a:p>
          <a:p>
            <a:pPr>
              <a:lnSpc>
                <a:spcPts val="4500"/>
              </a:lnSpc>
            </a:pPr>
            <a:r>
              <a:rPr lang="fr-FR" sz="4400" dirty="0" smtClean="0">
                <a:solidFill>
                  <a:schemeClr val="tx2"/>
                </a:solidFill>
                <a:latin typeface="Arial" pitchFamily="34" charset="0"/>
                <a:cs typeface="Arial" pitchFamily="34" charset="0"/>
              </a:rPr>
              <a:t>								 </a:t>
            </a:r>
            <a:r>
              <a:rPr lang="fr-FR" sz="2400" dirty="0" smtClean="0">
                <a:solidFill>
                  <a:schemeClr val="tx2"/>
                </a:solidFill>
                <a:latin typeface="Arial" pitchFamily="34" charset="0"/>
                <a:cs typeface="Arial" pitchFamily="34" charset="0"/>
              </a:rPr>
              <a:t>Kigali, </a:t>
            </a:r>
            <a:r>
              <a:rPr lang="fr-FR" sz="2400" dirty="0" err="1" smtClean="0">
                <a:solidFill>
                  <a:schemeClr val="tx2"/>
                </a:solidFill>
                <a:latin typeface="Arial" pitchFamily="34" charset="0"/>
                <a:cs typeface="Arial" pitchFamily="34" charset="0"/>
              </a:rPr>
              <a:t>Monday</a:t>
            </a:r>
            <a:r>
              <a:rPr lang="fr-FR" sz="2400" dirty="0" smtClean="0">
                <a:solidFill>
                  <a:schemeClr val="tx2"/>
                </a:solidFill>
                <a:latin typeface="Arial" pitchFamily="34" charset="0"/>
                <a:cs typeface="Arial" pitchFamily="34" charset="0"/>
              </a:rPr>
              <a:t> 16/11 		</a:t>
            </a:r>
          </a:p>
          <a:p>
            <a:pPr>
              <a:lnSpc>
                <a:spcPts val="4500"/>
              </a:lnSpc>
            </a:pPr>
            <a:r>
              <a:rPr lang="fr-FR" sz="2400" dirty="0" smtClean="0">
                <a:solidFill>
                  <a:schemeClr val="tx2"/>
                </a:solidFill>
                <a:latin typeface="Arial" pitchFamily="34" charset="0"/>
                <a:cs typeface="Arial" pitchFamily="34" charset="0"/>
              </a:rPr>
              <a:t>								</a:t>
            </a:r>
            <a:r>
              <a:rPr lang="fr-FR" sz="2400" smtClean="0">
                <a:solidFill>
                  <a:schemeClr val="tx2"/>
                </a:solidFill>
                <a:latin typeface="Arial" pitchFamily="34" charset="0"/>
                <a:cs typeface="Arial" pitchFamily="34" charset="0"/>
              </a:rPr>
              <a:t>		</a:t>
            </a:r>
            <a:r>
              <a:rPr lang="fr-FR" sz="1400" smtClean="0">
                <a:solidFill>
                  <a:schemeClr val="tx2"/>
                </a:solidFill>
                <a:latin typeface="Arial" pitchFamily="34" charset="0"/>
                <a:cs typeface="Arial" pitchFamily="34" charset="0"/>
              </a:rPr>
              <a:t>Sabine Laruelle</a:t>
            </a:r>
            <a:endParaRPr lang="fr-FR" sz="1400" dirty="0" smtClean="0">
              <a:solidFill>
                <a:schemeClr val="tx2"/>
              </a:solidFill>
              <a:latin typeface="Arial" pitchFamily="34" charset="0"/>
              <a:cs typeface="Arial" pitchFamily="34" charset="0"/>
            </a:endParaRPr>
          </a:p>
          <a:p>
            <a:pPr>
              <a:lnSpc>
                <a:spcPts val="4500"/>
              </a:lnSpc>
            </a:pPr>
            <a:r>
              <a:rPr lang="fr-FR" sz="1400" dirty="0" smtClean="0">
                <a:solidFill>
                  <a:schemeClr val="tx2"/>
                </a:solidFill>
                <a:latin typeface="Arial" pitchFamily="34" charset="0"/>
                <a:cs typeface="Arial" pitchFamily="34" charset="0"/>
              </a:rPr>
              <a:t>								Vice </a:t>
            </a:r>
            <a:r>
              <a:rPr lang="fr-FR" sz="1400" dirty="0" err="1" smtClean="0">
                <a:solidFill>
                  <a:schemeClr val="tx2"/>
                </a:solidFill>
                <a:latin typeface="Arial" pitchFamily="34" charset="0"/>
                <a:cs typeface="Arial" pitchFamily="34" charset="0"/>
              </a:rPr>
              <a:t>President</a:t>
            </a:r>
            <a:r>
              <a:rPr lang="fr-FR" sz="1400" dirty="0" smtClean="0">
                <a:solidFill>
                  <a:schemeClr val="tx2"/>
                </a:solidFill>
                <a:latin typeface="Arial" pitchFamily="34" charset="0"/>
                <a:cs typeface="Arial" pitchFamily="34" charset="0"/>
              </a:rPr>
              <a:t> B2I Euro Consultants Group</a:t>
            </a:r>
          </a:p>
          <a:p>
            <a:pPr>
              <a:lnSpc>
                <a:spcPts val="4500"/>
              </a:lnSpc>
            </a:pPr>
            <a:endParaRPr lang="fr-FR" sz="4400" dirty="0" smtClean="0">
              <a:solidFill>
                <a:schemeClr val="tx2"/>
              </a:solidFill>
              <a:latin typeface="Arial" pitchFamily="34" charset="0"/>
              <a:cs typeface="Arial" pitchFamily="34" charset="0"/>
            </a:endParaRPr>
          </a:p>
          <a:p>
            <a:pPr>
              <a:lnSpc>
                <a:spcPts val="4500"/>
              </a:lnSpc>
            </a:pPr>
            <a:endParaRPr lang="fr-FR" sz="4400" dirty="0" smtClean="0">
              <a:solidFill>
                <a:schemeClr val="tx2"/>
              </a:solidFill>
              <a:latin typeface="Arial" pitchFamily="34" charset="0"/>
              <a:cs typeface="Arial" pitchFamily="34" charset="0"/>
            </a:endParaRPr>
          </a:p>
          <a:p>
            <a:pPr>
              <a:lnSpc>
                <a:spcPts val="4500"/>
              </a:lnSpc>
            </a:pPr>
            <a:endParaRPr lang="fr-FR" sz="4400" dirty="0" smtClean="0">
              <a:solidFill>
                <a:schemeClr val="tx2"/>
              </a:solidFill>
              <a:latin typeface="Arial" pitchFamily="34" charset="0"/>
              <a:cs typeface="Arial" pitchFamily="34" charset="0"/>
            </a:endParaRPr>
          </a:p>
        </p:txBody>
      </p:sp>
      <p:pic>
        <p:nvPicPr>
          <p:cNvPr id="3" name="Picture 1" descr="X:\COMMUNICATION\EC Group\Stratégie\Images\Eric Images site\A imprimer\Appel-Degustateurs.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1123674" y="1280259"/>
            <a:ext cx="3722915" cy="241544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3" y="1448791"/>
            <a:ext cx="3103942" cy="2977738"/>
          </a:xfrm>
          <a:prstGeom prst="rect">
            <a:avLst/>
          </a:prstGeom>
          <a:noFill/>
        </p:spPr>
        <p:txBody>
          <a:bodyPr wrap="square" rtlCol="0">
            <a:spAutoFit/>
          </a:bodyPr>
          <a:lstStyle/>
          <a:p>
            <a:pPr>
              <a:lnSpc>
                <a:spcPts val="4500"/>
              </a:lnSpc>
            </a:pPr>
            <a:r>
              <a:rPr lang="fr-FR" sz="9000" dirty="0" smtClean="0">
                <a:solidFill>
                  <a:srgbClr val="E6B42F"/>
                </a:solidFill>
                <a:latin typeface="Arial" pitchFamily="34" charset="0"/>
                <a:cs typeface="Arial" pitchFamily="34" charset="0"/>
              </a:rPr>
              <a:t>1</a:t>
            </a:r>
          </a:p>
          <a:p>
            <a:pPr>
              <a:lnSpc>
                <a:spcPts val="4500"/>
              </a:lnSpc>
            </a:pPr>
            <a:endParaRPr lang="fr-FR" sz="9000" dirty="0" smtClean="0">
              <a:latin typeface="Arial" pitchFamily="34" charset="0"/>
              <a:cs typeface="Arial" pitchFamily="34" charset="0"/>
            </a:endParaRPr>
          </a:p>
          <a:p>
            <a:pPr>
              <a:lnSpc>
                <a:spcPts val="4500"/>
              </a:lnSpc>
            </a:pPr>
            <a:r>
              <a:rPr lang="fr-FR" sz="4000" dirty="0" err="1" smtClean="0">
                <a:solidFill>
                  <a:srgbClr val="E6B42F"/>
                </a:solidFill>
                <a:latin typeface="Arial" pitchFamily="34" charset="0"/>
                <a:cs typeface="Arial" pitchFamily="34" charset="0"/>
              </a:rPr>
              <a:t>Feeding</a:t>
            </a:r>
            <a:r>
              <a:rPr lang="fr-FR" sz="4000" dirty="0" smtClean="0">
                <a:solidFill>
                  <a:srgbClr val="E6B42F"/>
                </a:solidFill>
                <a:latin typeface="Arial" pitchFamily="34" charset="0"/>
                <a:cs typeface="Arial" pitchFamily="34" charset="0"/>
              </a:rPr>
              <a:t> 9 	billion in 			2050</a:t>
            </a:r>
          </a:p>
        </p:txBody>
      </p:sp>
      <p:pic>
        <p:nvPicPr>
          <p:cNvPr id="2049" name="Picture 1" descr="X:\COMMUNICATION\EC Group\Stratégie\Images\Eric Images site\A imprimer\Appel-experts-Candidatures.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554195" y="1111799"/>
            <a:ext cx="4209799" cy="331473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txBox="1">
            <a:spLocks noGrp="1"/>
          </p:cNvSpPr>
          <p:nvPr>
            <p:ph idx="4294967295"/>
          </p:nvPr>
        </p:nvSpPr>
        <p:spPr>
          <a:xfrm>
            <a:off x="950025" y="337458"/>
            <a:ext cx="8229600" cy="5022914"/>
          </a:xfrm>
          <a:prstGeom prst="rect">
            <a:avLst/>
          </a:prstGeom>
          <a:noFill/>
        </p:spPr>
        <p:txBody>
          <a:bodyPr wrap="square" rtlCol="0">
            <a:spAutoFit/>
          </a:bodyPr>
          <a:lstStyle/>
          <a:p>
            <a:pPr marL="361950" indent="-361950">
              <a:spcAft>
                <a:spcPts val="600"/>
              </a:spcAft>
              <a:buClr>
                <a:srgbClr val="E6B42F"/>
              </a:buClr>
              <a:buSzPct val="100000"/>
              <a:buBlip>
                <a:blip r:embed="rId2"/>
              </a:buBlip>
            </a:pPr>
            <a:endParaRPr lang="fr-FR" sz="2000" dirty="0" smtClean="0">
              <a:solidFill>
                <a:schemeClr val="tx2"/>
              </a:solidFill>
              <a:cs typeface="Arial" pitchFamily="34" charset="0"/>
            </a:endParaRPr>
          </a:p>
          <a:p>
            <a:pPr marL="361950" indent="-361950">
              <a:spcAft>
                <a:spcPts val="600"/>
              </a:spcAft>
              <a:buClr>
                <a:srgbClr val="E6B42F"/>
              </a:buClr>
              <a:buSzPct val="100000"/>
              <a:buBlip>
                <a:blip r:embed="rId2"/>
              </a:buBlip>
            </a:pPr>
            <a:r>
              <a:rPr lang="fr-FR" sz="2000" dirty="0" smtClean="0">
                <a:solidFill>
                  <a:schemeClr val="tx2"/>
                </a:solidFill>
                <a:cs typeface="Arial" pitchFamily="34" charset="0"/>
              </a:rPr>
              <a:t>9 billion in 2050 = 60% </a:t>
            </a:r>
            <a:r>
              <a:rPr lang="fr-FR" sz="2000" dirty="0" err="1" smtClean="0">
                <a:solidFill>
                  <a:schemeClr val="tx2"/>
                </a:solidFill>
                <a:cs typeface="Arial" pitchFamily="34" charset="0"/>
              </a:rPr>
              <a:t>increase</a:t>
            </a:r>
            <a:r>
              <a:rPr lang="fr-FR" sz="2000" dirty="0" smtClean="0">
                <a:solidFill>
                  <a:schemeClr val="tx2"/>
                </a:solidFill>
                <a:cs typeface="Arial" pitchFamily="34" charset="0"/>
              </a:rPr>
              <a:t> </a:t>
            </a:r>
            <a:r>
              <a:rPr lang="fr-FR" sz="2000" dirty="0" err="1" smtClean="0">
                <a:solidFill>
                  <a:schemeClr val="tx2"/>
                </a:solidFill>
                <a:cs typeface="Arial" pitchFamily="34" charset="0"/>
              </a:rPr>
              <a:t>food</a:t>
            </a:r>
            <a:r>
              <a:rPr lang="fr-FR" sz="2000" dirty="0" smtClean="0">
                <a:solidFill>
                  <a:schemeClr val="tx2"/>
                </a:solidFill>
                <a:cs typeface="Arial" pitchFamily="34" charset="0"/>
              </a:rPr>
              <a:t> </a:t>
            </a:r>
            <a:r>
              <a:rPr lang="fr-FR" sz="2000" dirty="0" err="1" smtClean="0">
                <a:solidFill>
                  <a:schemeClr val="tx2"/>
                </a:solidFill>
                <a:cs typeface="Arial" pitchFamily="34" charset="0"/>
              </a:rPr>
              <a:t>demand</a:t>
            </a:r>
            <a:endParaRPr lang="fr-FR" sz="2000" dirty="0" smtClean="0">
              <a:solidFill>
                <a:schemeClr val="tx2"/>
              </a:solidFill>
              <a:cs typeface="Arial" pitchFamily="34" charset="0"/>
            </a:endParaRPr>
          </a:p>
          <a:p>
            <a:pPr marL="361950" indent="-361950">
              <a:spcAft>
                <a:spcPts val="600"/>
              </a:spcAft>
              <a:buClr>
                <a:srgbClr val="E6B42F"/>
              </a:buClr>
              <a:buSzPct val="100000"/>
              <a:buBlip>
                <a:blip r:embed="rId2"/>
              </a:buBlip>
            </a:pPr>
            <a:r>
              <a:rPr lang="fr-FR" sz="2000" dirty="0" err="1" smtClean="0">
                <a:solidFill>
                  <a:schemeClr val="tx2"/>
                </a:solidFill>
                <a:cs typeface="Arial" pitchFamily="34" charset="0"/>
              </a:rPr>
              <a:t>Climate</a:t>
            </a:r>
            <a:r>
              <a:rPr lang="fr-FR" sz="2000" dirty="0" smtClean="0">
                <a:solidFill>
                  <a:schemeClr val="tx2"/>
                </a:solidFill>
                <a:cs typeface="Arial" pitchFamily="34" charset="0"/>
              </a:rPr>
              <a:t> change </a:t>
            </a:r>
          </a:p>
          <a:p>
            <a:pPr marL="361950" indent="-361950">
              <a:spcAft>
                <a:spcPts val="600"/>
              </a:spcAft>
              <a:buClr>
                <a:srgbClr val="E6B42F"/>
              </a:buClr>
              <a:buSzPct val="100000"/>
              <a:buBlip>
                <a:blip r:embed="rId2"/>
              </a:buBlip>
            </a:pPr>
            <a:r>
              <a:rPr lang="fr-FR" sz="2000" dirty="0" err="1" smtClean="0">
                <a:solidFill>
                  <a:schemeClr val="tx2"/>
                </a:solidFill>
                <a:cs typeface="Arial" pitchFamily="34" charset="0"/>
              </a:rPr>
              <a:t>increased</a:t>
            </a:r>
            <a:r>
              <a:rPr lang="fr-FR" sz="2000" dirty="0" smtClean="0">
                <a:solidFill>
                  <a:schemeClr val="tx2"/>
                </a:solidFill>
                <a:cs typeface="Arial" pitchFamily="34" charset="0"/>
              </a:rPr>
              <a:t> </a:t>
            </a:r>
            <a:r>
              <a:rPr lang="fr-FR" sz="2000" dirty="0" err="1" smtClean="0">
                <a:solidFill>
                  <a:schemeClr val="tx2"/>
                </a:solidFill>
                <a:cs typeface="Arial" pitchFamily="34" charset="0"/>
              </a:rPr>
              <a:t>competition</a:t>
            </a:r>
            <a:r>
              <a:rPr lang="fr-FR" sz="2000" dirty="0" smtClean="0">
                <a:solidFill>
                  <a:schemeClr val="tx2"/>
                </a:solidFill>
                <a:cs typeface="Arial" pitchFamily="34" charset="0"/>
              </a:rPr>
              <a:t> for </a:t>
            </a:r>
            <a:r>
              <a:rPr lang="fr-FR" sz="2000" dirty="0" err="1" smtClean="0">
                <a:solidFill>
                  <a:schemeClr val="tx2"/>
                </a:solidFill>
                <a:cs typeface="Arial" pitchFamily="34" charset="0"/>
              </a:rPr>
              <a:t>soil</a:t>
            </a:r>
            <a:r>
              <a:rPr lang="fr-FR" sz="2000" dirty="0" smtClean="0">
                <a:solidFill>
                  <a:schemeClr val="tx2"/>
                </a:solidFill>
                <a:cs typeface="Arial" pitchFamily="34" charset="0"/>
              </a:rPr>
              <a:t>, water, </a:t>
            </a:r>
            <a:r>
              <a:rPr lang="fr-FR" sz="2000" dirty="0" err="1" smtClean="0">
                <a:solidFill>
                  <a:schemeClr val="tx2"/>
                </a:solidFill>
                <a:cs typeface="Arial" pitchFamily="34" charset="0"/>
              </a:rPr>
              <a:t>natural</a:t>
            </a:r>
            <a:r>
              <a:rPr lang="fr-FR" sz="2000" dirty="0" smtClean="0">
                <a:solidFill>
                  <a:schemeClr val="tx2"/>
                </a:solidFill>
                <a:cs typeface="Arial" pitchFamily="34" charset="0"/>
              </a:rPr>
              <a:t> ressources, bio </a:t>
            </a:r>
            <a:r>
              <a:rPr lang="fr-FR" sz="2000" dirty="0" err="1" smtClean="0">
                <a:solidFill>
                  <a:schemeClr val="tx2"/>
                </a:solidFill>
                <a:cs typeface="Arial" pitchFamily="34" charset="0"/>
              </a:rPr>
              <a:t>diversity</a:t>
            </a:r>
            <a:endParaRPr lang="fr-FR" sz="2000" dirty="0" smtClean="0">
              <a:solidFill>
                <a:schemeClr val="tx2"/>
              </a:solidFill>
              <a:cs typeface="Arial" pitchFamily="34" charset="0"/>
            </a:endParaRPr>
          </a:p>
          <a:p>
            <a:pPr marL="361950" indent="-361950">
              <a:spcAft>
                <a:spcPts val="600"/>
              </a:spcAft>
              <a:buClr>
                <a:srgbClr val="E6B42F"/>
              </a:buClr>
              <a:buSzPct val="100000"/>
              <a:buNone/>
            </a:pP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		=&gt; Agriculture 	= </a:t>
            </a:r>
            <a:r>
              <a:rPr lang="fr-FR" sz="2000" dirty="0" err="1" smtClean="0">
                <a:solidFill>
                  <a:schemeClr val="tx2"/>
                </a:solidFill>
                <a:cs typeface="Arial" pitchFamily="34" charset="0"/>
              </a:rPr>
              <a:t>participates</a:t>
            </a:r>
            <a:r>
              <a:rPr lang="fr-FR" sz="2000" dirty="0" smtClean="0">
                <a:solidFill>
                  <a:schemeClr val="tx2"/>
                </a:solidFill>
                <a:cs typeface="Arial" pitchFamily="34" charset="0"/>
              </a:rPr>
              <a:t> to </a:t>
            </a:r>
            <a:r>
              <a:rPr lang="fr-FR" sz="2000" dirty="0" err="1" smtClean="0">
                <a:solidFill>
                  <a:schemeClr val="tx2"/>
                </a:solidFill>
                <a:cs typeface="Arial" pitchFamily="34" charset="0"/>
              </a:rPr>
              <a:t>climate</a:t>
            </a:r>
            <a:r>
              <a:rPr lang="fr-FR" sz="2000" dirty="0" smtClean="0">
                <a:solidFill>
                  <a:schemeClr val="tx2"/>
                </a:solidFill>
                <a:cs typeface="Arial" pitchFamily="34" charset="0"/>
              </a:rPr>
              <a:t> change</a:t>
            </a:r>
          </a:p>
          <a:p>
            <a:pPr marL="361950" indent="-361950">
              <a:spcAft>
                <a:spcPts val="600"/>
              </a:spcAft>
              <a:buClr>
                <a:srgbClr val="E6B42F"/>
              </a:buClr>
              <a:buSzPct val="100000"/>
              <a:buNone/>
            </a:pPr>
            <a:r>
              <a:rPr lang="fr-FR" sz="2000" dirty="0" smtClean="0">
                <a:solidFill>
                  <a:schemeClr val="tx2"/>
                </a:solidFill>
                <a:cs typeface="Arial" pitchFamily="34" charset="0"/>
              </a:rPr>
              <a:t>						= </a:t>
            </a:r>
            <a:r>
              <a:rPr lang="fr-FR" sz="2000" dirty="0" err="1" smtClean="0">
                <a:solidFill>
                  <a:schemeClr val="tx2"/>
                </a:solidFill>
                <a:cs typeface="Arial" pitchFamily="34" charset="0"/>
              </a:rPr>
              <a:t>suffers</a:t>
            </a:r>
            <a:r>
              <a:rPr lang="fr-FR" sz="2000" dirty="0" smtClean="0">
                <a:solidFill>
                  <a:schemeClr val="tx2"/>
                </a:solidFill>
                <a:cs typeface="Arial" pitchFamily="34" charset="0"/>
              </a:rPr>
              <a:t> the </a:t>
            </a:r>
            <a:r>
              <a:rPr lang="fr-FR" sz="2000" dirty="0" err="1" smtClean="0">
                <a:solidFill>
                  <a:schemeClr val="tx2"/>
                </a:solidFill>
                <a:cs typeface="Arial" pitchFamily="34" charset="0"/>
              </a:rPr>
              <a:t>consequences</a:t>
            </a:r>
            <a:endParaRPr lang="fr-FR" sz="2000" dirty="0" smtClean="0">
              <a:solidFill>
                <a:schemeClr val="tx2"/>
              </a:solidFill>
              <a:cs typeface="Arial" pitchFamily="34" charset="0"/>
            </a:endParaRPr>
          </a:p>
          <a:p>
            <a:pPr marL="361950" indent="-361950">
              <a:spcAft>
                <a:spcPts val="600"/>
              </a:spcAft>
              <a:buClr>
                <a:srgbClr val="E6B42F"/>
              </a:buClr>
              <a:buSzPct val="100000"/>
              <a:buNone/>
            </a:pP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		 BUT : Agriculture and agro </a:t>
            </a:r>
            <a:r>
              <a:rPr lang="fr-FR" sz="2000" dirty="0" err="1" smtClean="0">
                <a:solidFill>
                  <a:schemeClr val="tx2"/>
                </a:solidFill>
                <a:cs typeface="Arial" pitchFamily="34" charset="0"/>
              </a:rPr>
              <a:t>food</a:t>
            </a:r>
            <a:r>
              <a:rPr lang="fr-FR" sz="2000" dirty="0" smtClean="0">
                <a:solidFill>
                  <a:schemeClr val="tx2"/>
                </a:solidFill>
                <a:cs typeface="Arial" pitchFamily="34" charset="0"/>
              </a:rPr>
              <a:t> </a:t>
            </a:r>
            <a:r>
              <a:rPr lang="fr-FR" sz="2000" dirty="0" err="1" smtClean="0">
                <a:solidFill>
                  <a:schemeClr val="tx2"/>
                </a:solidFill>
                <a:cs typeface="Arial" pitchFamily="34" charset="0"/>
              </a:rPr>
              <a:t>sector</a:t>
            </a:r>
            <a:r>
              <a:rPr lang="fr-FR" sz="2000" dirty="0" smtClean="0">
                <a:solidFill>
                  <a:schemeClr val="tx2"/>
                </a:solidFill>
                <a:cs typeface="Arial" pitchFamily="34" charset="0"/>
              </a:rPr>
              <a:t> are </a:t>
            </a:r>
            <a:r>
              <a:rPr lang="fr-FR" sz="2000" dirty="0" err="1" smtClean="0">
                <a:solidFill>
                  <a:schemeClr val="tx2"/>
                </a:solidFill>
                <a:cs typeface="Arial" pitchFamily="34" charset="0"/>
              </a:rPr>
              <a:t>definitely</a:t>
            </a:r>
            <a:r>
              <a:rPr lang="fr-FR" sz="2000" dirty="0" smtClean="0">
                <a:solidFill>
                  <a:schemeClr val="tx2"/>
                </a:solidFill>
                <a:cs typeface="Arial" pitchFamily="34" charset="0"/>
              </a:rPr>
              <a:t> the </a:t>
            </a:r>
            <a:r>
              <a:rPr lang="fr-FR" sz="2000" dirty="0" err="1" smtClean="0">
                <a:solidFill>
                  <a:schemeClr val="tx2"/>
                </a:solidFill>
                <a:cs typeface="Arial" pitchFamily="34" charset="0"/>
              </a:rPr>
              <a:t>core</a:t>
            </a:r>
            <a:r>
              <a:rPr lang="fr-FR" sz="2000" dirty="0" smtClean="0">
                <a:solidFill>
                  <a:schemeClr val="tx2"/>
                </a:solidFill>
                <a:cs typeface="Arial" pitchFamily="34" charset="0"/>
              </a:rPr>
              <a:t> of the solution</a:t>
            </a:r>
          </a:p>
          <a:p>
            <a:pPr marL="361950" indent="-361950">
              <a:spcAft>
                <a:spcPts val="600"/>
              </a:spcAft>
              <a:buClr>
                <a:srgbClr val="E6B42F"/>
              </a:buClr>
              <a:buSzPct val="100000"/>
              <a:buNone/>
            </a:pPr>
            <a:r>
              <a:rPr lang="fr-FR" sz="1600" dirty="0" smtClean="0">
                <a:solidFill>
                  <a:schemeClr val="tx2"/>
                </a:solidFill>
                <a:latin typeface="Arial" pitchFamily="34" charset="0"/>
                <a:cs typeface="Arial" pitchFamily="34" charset="0"/>
              </a:rPr>
              <a:t>					</a:t>
            </a:r>
          </a:p>
          <a:p>
            <a:pPr marL="361950" indent="-361950">
              <a:spcAft>
                <a:spcPts val="600"/>
              </a:spcAft>
              <a:buClr>
                <a:srgbClr val="E6B42F"/>
              </a:buClr>
              <a:buSzPct val="100000"/>
              <a:buNone/>
            </a:pPr>
            <a:r>
              <a:rPr lang="fr-FR" sz="1600" dirty="0" smtClean="0">
                <a:solidFill>
                  <a:schemeClr val="tx2"/>
                </a:solidFill>
                <a:latin typeface="Arial" pitchFamily="34" charset="0"/>
                <a:cs typeface="Arial" pitchFamily="34" charset="0"/>
              </a:rPr>
              <a:t>					</a:t>
            </a:r>
            <a:endParaRPr lang="fr-FR" sz="1600" dirty="0" smtClean="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txBox="1">
            <a:spLocks noGrp="1"/>
          </p:cNvSpPr>
          <p:nvPr>
            <p:ph idx="4294967295"/>
          </p:nvPr>
        </p:nvSpPr>
        <p:spPr>
          <a:xfrm>
            <a:off x="950025" y="1461400"/>
            <a:ext cx="8193975" cy="3157788"/>
          </a:xfrm>
          <a:prstGeom prst="rect">
            <a:avLst/>
          </a:prstGeom>
          <a:noFill/>
        </p:spPr>
        <p:txBody>
          <a:bodyPr wrap="square" rtlCol="0">
            <a:spAutoFit/>
          </a:bodyPr>
          <a:lstStyle/>
          <a:p>
            <a:pPr>
              <a:buNone/>
            </a:pPr>
            <a:r>
              <a:rPr lang="en-US" sz="2000" dirty="0" smtClean="0">
                <a:solidFill>
                  <a:schemeClr val="tx2"/>
                </a:solidFill>
              </a:rPr>
              <a:t>“Food </a:t>
            </a:r>
            <a:r>
              <a:rPr lang="en-US" sz="2000" b="1" u="sng" dirty="0" smtClean="0">
                <a:solidFill>
                  <a:schemeClr val="tx2"/>
                </a:solidFill>
              </a:rPr>
              <a:t>security</a:t>
            </a:r>
            <a:r>
              <a:rPr lang="en-US" sz="2000" dirty="0" smtClean="0">
                <a:solidFill>
                  <a:schemeClr val="tx2"/>
                </a:solidFill>
              </a:rPr>
              <a:t> exists when all people, at all times, have access to </a:t>
            </a:r>
          </a:p>
          <a:p>
            <a:pPr>
              <a:buNone/>
            </a:pPr>
            <a:r>
              <a:rPr lang="en-US" sz="2000" dirty="0" smtClean="0">
                <a:solidFill>
                  <a:schemeClr val="tx2"/>
                </a:solidFill>
              </a:rPr>
              <a:t>sufficient, safe and nutritious food to meet their dietary needs and food </a:t>
            </a:r>
          </a:p>
          <a:p>
            <a:pPr>
              <a:buNone/>
            </a:pPr>
            <a:r>
              <a:rPr lang="en-US" sz="2000" dirty="0" smtClean="0">
                <a:solidFill>
                  <a:schemeClr val="tx2"/>
                </a:solidFill>
              </a:rPr>
              <a:t>preferences for an active and healthy life.” J. </a:t>
            </a:r>
            <a:r>
              <a:rPr lang="en-US" sz="2000" dirty="0" err="1" smtClean="0">
                <a:solidFill>
                  <a:schemeClr val="tx2"/>
                </a:solidFill>
              </a:rPr>
              <a:t>Diouf</a:t>
            </a:r>
            <a:r>
              <a:rPr lang="en-US" sz="2000" dirty="0" smtClean="0">
                <a:solidFill>
                  <a:schemeClr val="tx2"/>
                </a:solidFill>
              </a:rPr>
              <a:t> – FAO</a:t>
            </a:r>
          </a:p>
          <a:p>
            <a:pPr>
              <a:buNone/>
            </a:pPr>
            <a:endParaRPr lang="en-US" sz="2000" dirty="0" smtClean="0">
              <a:solidFill>
                <a:schemeClr val="tx2"/>
              </a:solidFill>
            </a:endParaRPr>
          </a:p>
          <a:p>
            <a:pPr>
              <a:buNone/>
            </a:pPr>
            <a:r>
              <a:rPr lang="en-US" sz="2000" dirty="0" smtClean="0">
                <a:solidFill>
                  <a:srgbClr val="0F3E6E"/>
                </a:solidFill>
              </a:rPr>
              <a:t>“Food </a:t>
            </a:r>
            <a:r>
              <a:rPr lang="en-US" sz="2000" b="1" u="sng" dirty="0" smtClean="0">
                <a:solidFill>
                  <a:srgbClr val="0F3E6E"/>
                </a:solidFill>
              </a:rPr>
              <a:t>safety</a:t>
            </a:r>
            <a:r>
              <a:rPr lang="en-US" sz="2000" dirty="0" smtClean="0">
                <a:solidFill>
                  <a:srgbClr val="0F3E6E"/>
                </a:solidFill>
              </a:rPr>
              <a:t> is defined as the assurance that the food will not cause harm to the consumer when it is prepared and/or eaten according to its intended use” (FAO/WHO, 1997)</a:t>
            </a:r>
          </a:p>
          <a:p>
            <a:pPr>
              <a:buNone/>
            </a:pPr>
            <a:endParaRPr lang="en-US" sz="2000" dirty="0" smtClean="0">
              <a:solidFill>
                <a:schemeClr val="tx2"/>
              </a:solidFill>
            </a:endParaRPr>
          </a:p>
          <a:p>
            <a:pPr marL="361950" indent="-361950">
              <a:spcAft>
                <a:spcPts val="600"/>
              </a:spcAft>
              <a:buClr>
                <a:srgbClr val="E6B42F"/>
              </a:buClr>
              <a:buSzPct val="100000"/>
              <a:buNone/>
            </a:pPr>
            <a:endParaRPr lang="fr-FR" sz="1600" dirty="0" smtClean="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2" y="1448791"/>
            <a:ext cx="5364211" cy="4131900"/>
          </a:xfrm>
          <a:prstGeom prst="rect">
            <a:avLst/>
          </a:prstGeom>
          <a:noFill/>
        </p:spPr>
        <p:txBody>
          <a:bodyPr wrap="square" rtlCol="0">
            <a:spAutoFit/>
          </a:bodyPr>
          <a:lstStyle/>
          <a:p>
            <a:pPr>
              <a:lnSpc>
                <a:spcPts val="4500"/>
              </a:lnSpc>
            </a:pPr>
            <a:r>
              <a:rPr lang="fr-FR" sz="9000" dirty="0" smtClean="0">
                <a:solidFill>
                  <a:srgbClr val="E6B42F"/>
                </a:solidFill>
                <a:latin typeface="Arial" pitchFamily="34" charset="0"/>
                <a:cs typeface="Arial" pitchFamily="34" charset="0"/>
              </a:rPr>
              <a:t>2</a:t>
            </a:r>
          </a:p>
          <a:p>
            <a:pPr>
              <a:lnSpc>
                <a:spcPts val="4500"/>
              </a:lnSpc>
            </a:pPr>
            <a:endParaRPr lang="fr-FR" sz="9000" dirty="0" smtClean="0">
              <a:solidFill>
                <a:srgbClr val="E6B42F"/>
              </a:solidFill>
              <a:latin typeface="Arial" pitchFamily="34" charset="0"/>
              <a:cs typeface="Arial" pitchFamily="34" charset="0"/>
            </a:endParaRPr>
          </a:p>
          <a:p>
            <a:pPr>
              <a:lnSpc>
                <a:spcPts val="4500"/>
              </a:lnSpc>
            </a:pPr>
            <a:r>
              <a:rPr lang="fr-FR" sz="4000" dirty="0" smtClean="0">
                <a:solidFill>
                  <a:srgbClr val="E6B42F"/>
                </a:solidFill>
                <a:latin typeface="Arial" pitchFamily="34" charset="0"/>
                <a:cs typeface="Arial" pitchFamily="34" charset="0"/>
              </a:rPr>
              <a:t>Euro 											Consultants 								Group</a:t>
            </a:r>
          </a:p>
          <a:p>
            <a:pPr>
              <a:lnSpc>
                <a:spcPts val="4500"/>
              </a:lnSpc>
            </a:pPr>
            <a:endParaRPr lang="fr-FR" sz="9000" dirty="0" smtClean="0">
              <a:latin typeface="Arial" pitchFamily="34" charset="0"/>
              <a:cs typeface="Arial" pitchFamily="34" charset="0"/>
            </a:endParaRPr>
          </a:p>
          <a:p>
            <a:pPr>
              <a:lnSpc>
                <a:spcPts val="4500"/>
              </a:lnSpc>
            </a:pPr>
            <a:endParaRPr lang="fr-FR" sz="9000" dirty="0" smtClean="0">
              <a:latin typeface="Arial" pitchFamily="34" charset="0"/>
              <a:cs typeface="Arial" pitchFamily="34" charset="0"/>
            </a:endParaRPr>
          </a:p>
        </p:txBody>
      </p:sp>
      <p:pic>
        <p:nvPicPr>
          <p:cNvPr id="5" name="Picture 2" descr="X:\COMMUNICATION\EC Group\Stratégie\Images\Eric Images site\A imprimer\Contact.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098443" y="1182686"/>
            <a:ext cx="4572100" cy="1800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674914"/>
            <a:ext cx="8229600" cy="3919709"/>
          </a:xfrm>
        </p:spPr>
        <p:txBody>
          <a:bodyPr/>
          <a:lstStyle/>
          <a:p>
            <a:r>
              <a:rPr lang="fr-BE" sz="2000" dirty="0" smtClean="0">
                <a:solidFill>
                  <a:srgbClr val="0F3E6E"/>
                </a:solidFill>
              </a:rPr>
              <a:t>An international Group</a:t>
            </a:r>
            <a:r>
              <a:rPr lang="fr-BE" sz="2000" dirty="0" smtClean="0">
                <a:solidFill>
                  <a:schemeClr val="bg1"/>
                </a:solidFill>
              </a:rPr>
              <a:t> </a:t>
            </a:r>
            <a:r>
              <a:rPr lang="fr-BE" sz="2000" dirty="0" smtClean="0">
                <a:solidFill>
                  <a:srgbClr val="0F3E6E"/>
                </a:solidFill>
              </a:rPr>
              <a:t>:</a:t>
            </a:r>
          </a:p>
          <a:p>
            <a:r>
              <a:rPr lang="fr-BE" sz="2000" dirty="0" smtClean="0">
                <a:solidFill>
                  <a:schemeClr val="bg1"/>
                </a:solidFill>
              </a:rPr>
              <a:t>:</a:t>
            </a:r>
          </a:p>
          <a:p>
            <a:pPr lvl="1"/>
            <a:r>
              <a:rPr lang="fr-BE" sz="2000" dirty="0" smtClean="0">
                <a:solidFill>
                  <a:srgbClr val="0F3E6E"/>
                </a:solidFill>
              </a:rPr>
              <a:t>9 Countries : Belgium, France, </a:t>
            </a:r>
            <a:r>
              <a:rPr lang="fr-BE" sz="2000" dirty="0" err="1" smtClean="0">
                <a:solidFill>
                  <a:srgbClr val="0F3E6E"/>
                </a:solidFill>
              </a:rPr>
              <a:t>Bulgaria</a:t>
            </a:r>
            <a:r>
              <a:rPr lang="fr-BE" sz="2000" dirty="0" smtClean="0">
                <a:solidFill>
                  <a:srgbClr val="0F3E6E"/>
                </a:solidFill>
              </a:rPr>
              <a:t>, Romania, </a:t>
            </a:r>
            <a:r>
              <a:rPr lang="fr-BE" sz="2000" dirty="0" err="1" smtClean="0">
                <a:solidFill>
                  <a:srgbClr val="0F3E6E"/>
                </a:solidFill>
              </a:rPr>
              <a:t>Poland</a:t>
            </a:r>
            <a:r>
              <a:rPr lang="fr-BE" sz="2000" dirty="0" smtClean="0">
                <a:solidFill>
                  <a:srgbClr val="0F3E6E"/>
                </a:solidFill>
              </a:rPr>
              <a:t>, Canada, </a:t>
            </a:r>
            <a:r>
              <a:rPr lang="fr-BE" sz="2000" dirty="0" err="1" smtClean="0">
                <a:solidFill>
                  <a:srgbClr val="0F3E6E"/>
                </a:solidFill>
              </a:rPr>
              <a:t>Tunisia</a:t>
            </a:r>
            <a:r>
              <a:rPr lang="fr-BE" sz="2000" dirty="0" smtClean="0">
                <a:solidFill>
                  <a:srgbClr val="0F3E6E"/>
                </a:solidFill>
              </a:rPr>
              <a:t>, </a:t>
            </a:r>
            <a:r>
              <a:rPr lang="fr-BE" sz="2000" dirty="0" err="1" smtClean="0">
                <a:solidFill>
                  <a:srgbClr val="0F3E6E"/>
                </a:solidFill>
              </a:rPr>
              <a:t>Marocco</a:t>
            </a:r>
            <a:r>
              <a:rPr lang="fr-BE" sz="2000" dirty="0" smtClean="0">
                <a:solidFill>
                  <a:srgbClr val="0F3E6E"/>
                </a:solidFill>
              </a:rPr>
              <a:t>, </a:t>
            </a:r>
            <a:r>
              <a:rPr lang="fr-BE" sz="2000" dirty="0" err="1" smtClean="0">
                <a:solidFill>
                  <a:srgbClr val="0F3E6E"/>
                </a:solidFill>
              </a:rPr>
              <a:t>Ivory</a:t>
            </a:r>
            <a:r>
              <a:rPr lang="fr-BE" sz="2000" dirty="0" smtClean="0">
                <a:solidFill>
                  <a:srgbClr val="0F3E6E"/>
                </a:solidFill>
              </a:rPr>
              <a:t> </a:t>
            </a:r>
            <a:r>
              <a:rPr lang="fr-BE" sz="2000" dirty="0" err="1" smtClean="0">
                <a:solidFill>
                  <a:srgbClr val="0F3E6E"/>
                </a:solidFill>
              </a:rPr>
              <a:t>Coast</a:t>
            </a:r>
            <a:endParaRPr lang="fr-BE" sz="2000" dirty="0" smtClean="0">
              <a:solidFill>
                <a:srgbClr val="0F3E6E"/>
              </a:solidFill>
            </a:endParaRPr>
          </a:p>
          <a:p>
            <a:pPr lvl="1"/>
            <a:endParaRPr lang="fr-BE" sz="2000" dirty="0" smtClean="0">
              <a:solidFill>
                <a:srgbClr val="0F3E6E"/>
              </a:solidFill>
            </a:endParaRPr>
          </a:p>
          <a:p>
            <a:pPr lvl="1"/>
            <a:r>
              <a:rPr lang="fr-BE" sz="2000" dirty="0" smtClean="0">
                <a:solidFill>
                  <a:srgbClr val="0F3E6E"/>
                </a:solidFill>
              </a:rPr>
              <a:t>12 </a:t>
            </a:r>
            <a:r>
              <a:rPr lang="fr-BE" sz="2000" dirty="0" err="1" smtClean="0">
                <a:solidFill>
                  <a:srgbClr val="0F3E6E"/>
                </a:solidFill>
              </a:rPr>
              <a:t>subsidiaries</a:t>
            </a:r>
            <a:endParaRPr lang="fr-BE" sz="2000" dirty="0" smtClean="0">
              <a:solidFill>
                <a:srgbClr val="0F3E6E"/>
              </a:solidFill>
            </a:endParaRPr>
          </a:p>
          <a:p>
            <a:pPr lvl="1"/>
            <a:endParaRPr lang="fr-BE" sz="2000" dirty="0" smtClean="0">
              <a:solidFill>
                <a:srgbClr val="0F3E6E"/>
              </a:solidFill>
            </a:endParaRPr>
          </a:p>
          <a:p>
            <a:pPr lvl="1"/>
            <a:r>
              <a:rPr lang="fr-BE" sz="2000" dirty="0" smtClean="0">
                <a:solidFill>
                  <a:srgbClr val="0F3E6E"/>
                </a:solidFill>
              </a:rPr>
              <a:t>120 </a:t>
            </a:r>
            <a:r>
              <a:rPr lang="fr-BE" sz="2000" dirty="0" err="1" smtClean="0">
                <a:solidFill>
                  <a:srgbClr val="0F3E6E"/>
                </a:solidFill>
              </a:rPr>
              <a:t>employees</a:t>
            </a:r>
            <a:endParaRPr lang="fr-BE" sz="2000" dirty="0" smtClean="0">
              <a:solidFill>
                <a:srgbClr val="0F3E6E"/>
              </a:solidFill>
            </a:endParaRPr>
          </a:p>
          <a:p>
            <a:pPr>
              <a:buNone/>
            </a:pPr>
            <a:endParaRPr lang="fr-BE" sz="2000" dirty="0" smtClean="0">
              <a:solidFill>
                <a:srgbClr val="0F3E6E"/>
              </a:solidFill>
            </a:endParaRPr>
          </a:p>
          <a:p>
            <a:pPr>
              <a:buNone/>
            </a:pPr>
            <a:r>
              <a:rPr lang="fr-BE" sz="2000" dirty="0" smtClean="0">
                <a:solidFill>
                  <a:srgbClr val="0F3E6E"/>
                </a:solidFill>
              </a:rPr>
              <a:t>		An </a:t>
            </a:r>
            <a:r>
              <a:rPr lang="fr-BE" sz="2000" dirty="0" err="1" smtClean="0">
                <a:solidFill>
                  <a:srgbClr val="0F3E6E"/>
                </a:solidFill>
              </a:rPr>
              <a:t>annual</a:t>
            </a:r>
            <a:r>
              <a:rPr lang="fr-BE" sz="2000" dirty="0" smtClean="0">
                <a:solidFill>
                  <a:srgbClr val="0F3E6E"/>
                </a:solidFill>
              </a:rPr>
              <a:t> </a:t>
            </a:r>
            <a:r>
              <a:rPr lang="fr-BE" sz="2000" dirty="0" err="1" smtClean="0">
                <a:solidFill>
                  <a:srgbClr val="0F3E6E"/>
                </a:solidFill>
              </a:rPr>
              <a:t>growth</a:t>
            </a:r>
            <a:r>
              <a:rPr lang="fr-BE" sz="2000" dirty="0" smtClean="0">
                <a:solidFill>
                  <a:srgbClr val="0F3E6E"/>
                </a:solidFill>
              </a:rPr>
              <a:t> of 20% </a:t>
            </a:r>
            <a:r>
              <a:rPr lang="fr-BE" sz="2000" dirty="0" err="1" smtClean="0">
                <a:solidFill>
                  <a:srgbClr val="0F3E6E"/>
                </a:solidFill>
              </a:rPr>
              <a:t>since</a:t>
            </a:r>
            <a:r>
              <a:rPr lang="fr-BE" sz="2000" dirty="0" smtClean="0">
                <a:solidFill>
                  <a:srgbClr val="0F3E6E"/>
                </a:solidFill>
              </a:rPr>
              <a:t> more </a:t>
            </a:r>
            <a:r>
              <a:rPr lang="fr-BE" sz="2000" dirty="0" err="1" smtClean="0">
                <a:solidFill>
                  <a:srgbClr val="0F3E6E"/>
                </a:solidFill>
              </a:rPr>
              <a:t>than</a:t>
            </a:r>
            <a:r>
              <a:rPr lang="fr-BE" sz="2000" dirty="0" smtClean="0">
                <a:solidFill>
                  <a:srgbClr val="0F3E6E"/>
                </a:solidFill>
              </a:rPr>
              <a:t> 15 </a:t>
            </a:r>
            <a:r>
              <a:rPr lang="fr-BE" sz="2000" dirty="0" err="1" smtClean="0">
                <a:solidFill>
                  <a:srgbClr val="0F3E6E"/>
                </a:solidFill>
              </a:rPr>
              <a:t>years</a:t>
            </a:r>
            <a:endParaRPr lang="fr-BE" sz="2000" dirty="0" smtClean="0">
              <a:solidFill>
                <a:srgbClr val="0F3E6E"/>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674914"/>
            <a:ext cx="8229600" cy="3919709"/>
          </a:xfrm>
        </p:spPr>
        <p:txBody>
          <a:bodyPr/>
          <a:lstStyle/>
          <a:p>
            <a:endParaRPr lang="fr-BE" sz="2000" dirty="0" smtClean="0">
              <a:solidFill>
                <a:schemeClr val="bg1"/>
              </a:solidFill>
            </a:endParaRPr>
          </a:p>
          <a:p>
            <a:pPr>
              <a:buNone/>
            </a:pPr>
            <a:r>
              <a:rPr lang="fr-BE" sz="2000" dirty="0" smtClean="0">
                <a:solidFill>
                  <a:schemeClr val="bg1"/>
                </a:solidFill>
              </a:rPr>
              <a:t>	</a:t>
            </a:r>
            <a:r>
              <a:rPr lang="fr-BE" sz="2000" b="1" u="sng" dirty="0" smtClean="0">
                <a:solidFill>
                  <a:schemeClr val="bg1"/>
                </a:solidFill>
              </a:rPr>
              <a:t>	</a:t>
            </a:r>
            <a:r>
              <a:rPr lang="fr-BE" sz="2000" dirty="0" smtClean="0">
                <a:solidFill>
                  <a:srgbClr val="0F3862"/>
                </a:solidFill>
              </a:rPr>
              <a:t>B2B :1990</a:t>
            </a:r>
          </a:p>
          <a:p>
            <a:pPr>
              <a:buNone/>
            </a:pPr>
            <a:r>
              <a:rPr lang="fr-BE" sz="2000" dirty="0" smtClean="0">
                <a:solidFill>
                  <a:srgbClr val="0F3862"/>
                </a:solidFill>
              </a:rPr>
              <a:t>		B2B : 2000</a:t>
            </a:r>
          </a:p>
          <a:p>
            <a:pPr>
              <a:buNone/>
            </a:pPr>
            <a:r>
              <a:rPr lang="fr-BE" sz="2000" dirty="0" smtClean="0">
                <a:solidFill>
                  <a:srgbClr val="0F3862"/>
                </a:solidFill>
              </a:rPr>
              <a:t>		</a:t>
            </a:r>
            <a:r>
              <a:rPr lang="fr-BE" sz="2000" dirty="0" err="1" smtClean="0">
                <a:solidFill>
                  <a:srgbClr val="0F3862"/>
                </a:solidFill>
              </a:rPr>
              <a:t>Partnership</a:t>
            </a:r>
            <a:r>
              <a:rPr lang="fr-BE" sz="2000" dirty="0" smtClean="0">
                <a:solidFill>
                  <a:srgbClr val="0F3862"/>
                </a:solidFill>
              </a:rPr>
              <a:t> BBA : 2015</a:t>
            </a:r>
          </a:p>
          <a:p>
            <a:pPr>
              <a:buNone/>
            </a:pPr>
            <a:endParaRPr lang="fr-BE" sz="2000" dirty="0" smtClean="0">
              <a:solidFill>
                <a:srgbClr val="0F3862"/>
              </a:solidFill>
            </a:endParaRPr>
          </a:p>
          <a:p>
            <a:pPr>
              <a:buNone/>
            </a:pPr>
            <a:r>
              <a:rPr lang="fr-BE" sz="2000" dirty="0" smtClean="0">
                <a:solidFill>
                  <a:srgbClr val="0F3862"/>
                </a:solidFill>
              </a:rPr>
              <a:t>		B2I : </a:t>
            </a:r>
          </a:p>
          <a:p>
            <a:pPr>
              <a:buNone/>
            </a:pPr>
            <a:r>
              <a:rPr lang="fr-BE" sz="2000" dirty="0" smtClean="0">
                <a:solidFill>
                  <a:srgbClr val="0F3862"/>
                </a:solidFill>
              </a:rPr>
              <a:t>			SME, </a:t>
            </a:r>
            <a:r>
              <a:rPr lang="fr-BE" sz="2000" dirty="0" err="1" smtClean="0">
                <a:solidFill>
                  <a:srgbClr val="0F3862"/>
                </a:solidFill>
              </a:rPr>
              <a:t>access</a:t>
            </a:r>
            <a:r>
              <a:rPr lang="fr-BE" sz="2000" dirty="0" smtClean="0">
                <a:solidFill>
                  <a:srgbClr val="0F3862"/>
                </a:solidFill>
              </a:rPr>
              <a:t> to </a:t>
            </a:r>
            <a:r>
              <a:rPr lang="fr-BE" sz="2000" dirty="0" err="1" smtClean="0">
                <a:solidFill>
                  <a:srgbClr val="0F3862"/>
                </a:solidFill>
              </a:rPr>
              <a:t>market</a:t>
            </a:r>
            <a:r>
              <a:rPr lang="fr-BE" sz="2000" dirty="0" smtClean="0">
                <a:solidFill>
                  <a:srgbClr val="0F3862"/>
                </a:solidFill>
              </a:rPr>
              <a:t>, </a:t>
            </a:r>
            <a:r>
              <a:rPr lang="fr-BE" sz="2000" dirty="0" err="1" smtClean="0">
                <a:solidFill>
                  <a:srgbClr val="0F3862"/>
                </a:solidFill>
              </a:rPr>
              <a:t>quality</a:t>
            </a:r>
            <a:r>
              <a:rPr lang="fr-BE" sz="2000" dirty="0" smtClean="0">
                <a:solidFill>
                  <a:srgbClr val="0F3862"/>
                </a:solidFill>
              </a:rPr>
              <a:t> (management, </a:t>
            </a:r>
            <a:r>
              <a:rPr lang="fr-BE" sz="2000" dirty="0" err="1" smtClean="0">
                <a:solidFill>
                  <a:srgbClr val="0F3862"/>
                </a:solidFill>
              </a:rPr>
              <a:t>process</a:t>
            </a:r>
            <a:r>
              <a:rPr lang="fr-BE" sz="2000" dirty="0" smtClean="0">
                <a:solidFill>
                  <a:srgbClr val="0F3862"/>
                </a:solidFill>
              </a:rPr>
              <a:t>, HR,…), IFS,…</a:t>
            </a:r>
          </a:p>
          <a:p>
            <a:pPr>
              <a:buNone/>
            </a:pPr>
            <a:r>
              <a:rPr lang="fr-BE" sz="2000" dirty="0" smtClean="0">
                <a:solidFill>
                  <a:srgbClr val="0F3862"/>
                </a:solidFill>
              </a:rPr>
              <a:t>			Food Chain, Food </a:t>
            </a:r>
            <a:r>
              <a:rPr lang="fr-BE" sz="2000" dirty="0" err="1" smtClean="0">
                <a:solidFill>
                  <a:srgbClr val="0F3862"/>
                </a:solidFill>
              </a:rPr>
              <a:t>security</a:t>
            </a:r>
            <a:r>
              <a:rPr lang="fr-BE" sz="2000" dirty="0" smtClean="0">
                <a:solidFill>
                  <a:srgbClr val="0F3862"/>
                </a:solidFill>
              </a:rPr>
              <a:t>/</a:t>
            </a:r>
            <a:r>
              <a:rPr lang="fr-BE" sz="2000" dirty="0" err="1" smtClean="0">
                <a:solidFill>
                  <a:srgbClr val="0F3862"/>
                </a:solidFill>
              </a:rPr>
              <a:t>safety</a:t>
            </a:r>
            <a:r>
              <a:rPr lang="fr-BE" sz="2000" dirty="0" smtClean="0">
                <a:solidFill>
                  <a:srgbClr val="0F3862"/>
                </a:solidFill>
              </a:rPr>
              <a:t>, trainings, HACCP, …</a:t>
            </a:r>
          </a:p>
          <a:p>
            <a:pPr>
              <a:buNone/>
            </a:pPr>
            <a:r>
              <a:rPr lang="fr-BE" sz="2000" dirty="0" smtClean="0">
                <a:solidFill>
                  <a:srgbClr val="0F3862"/>
                </a:solidFill>
              </a:rPr>
              <a:t>		BBA :</a:t>
            </a:r>
          </a:p>
          <a:p>
            <a:pPr>
              <a:buNone/>
            </a:pPr>
            <a:r>
              <a:rPr lang="fr-BE" sz="2000" dirty="0" smtClean="0">
                <a:solidFill>
                  <a:srgbClr val="0F3862"/>
                </a:solidFill>
              </a:rPr>
              <a:t>			Bank and </a:t>
            </a:r>
            <a:r>
              <a:rPr lang="fr-BE" sz="2000" dirty="0" err="1" smtClean="0">
                <a:solidFill>
                  <a:srgbClr val="0F3862"/>
                </a:solidFill>
              </a:rPr>
              <a:t>financial</a:t>
            </a:r>
            <a:r>
              <a:rPr lang="fr-BE" sz="2000" dirty="0" smtClean="0">
                <a:solidFill>
                  <a:srgbClr val="0F3862"/>
                </a:solidFill>
              </a:rPr>
              <a:t> </a:t>
            </a:r>
            <a:r>
              <a:rPr lang="fr-BE" sz="2000" dirty="0" err="1" smtClean="0">
                <a:solidFill>
                  <a:srgbClr val="0F3862"/>
                </a:solidFill>
              </a:rPr>
              <a:t>sector</a:t>
            </a:r>
            <a:r>
              <a:rPr lang="fr-BE" sz="2000" dirty="0" smtClean="0">
                <a:solidFill>
                  <a:srgbClr val="0F3862"/>
                </a:solidFill>
              </a:rPr>
              <a:t>, </a:t>
            </a:r>
            <a:r>
              <a:rPr lang="fr-BE" sz="2000" dirty="0" err="1" smtClean="0">
                <a:solidFill>
                  <a:srgbClr val="0F3862"/>
                </a:solidFill>
              </a:rPr>
              <a:t>access</a:t>
            </a:r>
            <a:r>
              <a:rPr lang="fr-BE" sz="2000" dirty="0" smtClean="0">
                <a:solidFill>
                  <a:srgbClr val="0F3862"/>
                </a:solidFill>
              </a:rPr>
              <a:t> to finance for </a:t>
            </a:r>
            <a:r>
              <a:rPr lang="fr-BE" sz="2000" dirty="0" err="1" smtClean="0">
                <a:solidFill>
                  <a:srgbClr val="0F3862"/>
                </a:solidFill>
              </a:rPr>
              <a:t>SME’s</a:t>
            </a:r>
            <a:r>
              <a:rPr lang="fr-BE" sz="2000" dirty="0" smtClean="0">
                <a:solidFill>
                  <a:srgbClr val="0F3862"/>
                </a:solidFill>
              </a:rPr>
              <a:t>,…</a:t>
            </a:r>
          </a:p>
          <a:p>
            <a:pPr>
              <a:buNone/>
            </a:pPr>
            <a:r>
              <a:rPr lang="fr-BE" sz="2000" dirty="0" smtClean="0">
                <a:solidFill>
                  <a:srgbClr val="0F3862"/>
                </a:solidFill>
              </a:rPr>
              <a:t>		</a:t>
            </a:r>
            <a:endParaRPr lang="fr-BE" sz="2000" dirty="0" smtClean="0">
              <a:solidFill>
                <a:srgbClr val="0F3E6E"/>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674914"/>
            <a:ext cx="8229600" cy="3919709"/>
          </a:xfrm>
        </p:spPr>
        <p:txBody>
          <a:bodyPr/>
          <a:lstStyle/>
          <a:p>
            <a:endParaRPr lang="fr-BE" sz="2000" dirty="0" smtClean="0">
              <a:solidFill>
                <a:schemeClr val="bg1"/>
              </a:solidFill>
            </a:endParaRPr>
          </a:p>
          <a:p>
            <a:pPr>
              <a:buNone/>
            </a:pPr>
            <a:r>
              <a:rPr lang="fr-BE" sz="2000" dirty="0" smtClean="0">
                <a:solidFill>
                  <a:schemeClr val="bg1"/>
                </a:solidFill>
              </a:rPr>
              <a:t>	</a:t>
            </a:r>
            <a:r>
              <a:rPr lang="fr-BE" sz="2000" b="1" u="sng" dirty="0" smtClean="0">
                <a:solidFill>
                  <a:schemeClr val="bg1"/>
                </a:solidFill>
              </a:rPr>
              <a:t>	</a:t>
            </a:r>
            <a:r>
              <a:rPr lang="fr-BE" sz="2000" b="1" u="sng" dirty="0" err="1" smtClean="0">
                <a:solidFill>
                  <a:srgbClr val="0F3E6E"/>
                </a:solidFill>
              </a:rPr>
              <a:t>Some</a:t>
            </a:r>
            <a:r>
              <a:rPr lang="fr-BE" sz="2000" b="1" u="sng" dirty="0" smtClean="0">
                <a:solidFill>
                  <a:srgbClr val="0F3E6E"/>
                </a:solidFill>
              </a:rPr>
              <a:t> </a:t>
            </a:r>
            <a:r>
              <a:rPr lang="fr-BE" sz="2000" b="1" u="sng" dirty="0" err="1" smtClean="0">
                <a:solidFill>
                  <a:srgbClr val="0F3E6E"/>
                </a:solidFill>
              </a:rPr>
              <a:t>examples</a:t>
            </a:r>
            <a:r>
              <a:rPr lang="fr-BE" sz="2000" b="1" u="sng" dirty="0" smtClean="0">
                <a:solidFill>
                  <a:srgbClr val="0F3E6E"/>
                </a:solidFill>
              </a:rPr>
              <a:t> :</a:t>
            </a:r>
            <a:endParaRPr lang="fr-BE" sz="2000" b="1" u="sng" dirty="0" smtClean="0">
              <a:solidFill>
                <a:schemeClr val="bg1"/>
              </a:solidFill>
            </a:endParaRPr>
          </a:p>
          <a:p>
            <a:endParaRPr lang="fr-BE" sz="2000" dirty="0" smtClean="0">
              <a:solidFill>
                <a:schemeClr val="bg1"/>
              </a:solidFill>
            </a:endParaRPr>
          </a:p>
          <a:p>
            <a:r>
              <a:rPr lang="fr-BE" sz="2000" dirty="0" smtClean="0">
                <a:solidFill>
                  <a:srgbClr val="0A2D51"/>
                </a:solidFill>
              </a:rPr>
              <a:t>BTSF : 14.000.000 € (2009-2017), training sessions for more </a:t>
            </a:r>
            <a:r>
              <a:rPr lang="fr-BE" sz="2000" dirty="0" err="1" smtClean="0">
                <a:solidFill>
                  <a:srgbClr val="0A2D51"/>
                </a:solidFill>
              </a:rPr>
              <a:t>than</a:t>
            </a:r>
            <a:r>
              <a:rPr lang="fr-BE" sz="2000" dirty="0" smtClean="0">
                <a:solidFill>
                  <a:srgbClr val="0A2D51"/>
                </a:solidFill>
              </a:rPr>
              <a:t> 4.000 civil servants in Europe (HACCP, </a:t>
            </a:r>
            <a:r>
              <a:rPr lang="fr-BE" sz="2000" dirty="0" err="1" smtClean="0">
                <a:solidFill>
                  <a:srgbClr val="0A2D51"/>
                </a:solidFill>
              </a:rPr>
              <a:t>feed</a:t>
            </a:r>
            <a:r>
              <a:rPr lang="fr-BE" sz="2000" dirty="0" smtClean="0">
                <a:solidFill>
                  <a:srgbClr val="0A2D51"/>
                </a:solidFill>
              </a:rPr>
              <a:t> and contaminants, </a:t>
            </a:r>
            <a:r>
              <a:rPr lang="fr-BE" sz="2000" dirty="0" err="1" smtClean="0">
                <a:solidFill>
                  <a:srgbClr val="0A2D51"/>
                </a:solidFill>
              </a:rPr>
              <a:t>food</a:t>
            </a:r>
            <a:r>
              <a:rPr lang="fr-BE" sz="2000" dirty="0" smtClean="0">
                <a:solidFill>
                  <a:srgbClr val="0A2D51"/>
                </a:solidFill>
              </a:rPr>
              <a:t> </a:t>
            </a:r>
            <a:r>
              <a:rPr lang="fr-BE" sz="2000" dirty="0" err="1" smtClean="0">
                <a:solidFill>
                  <a:srgbClr val="0A2D51"/>
                </a:solidFill>
              </a:rPr>
              <a:t>testing</a:t>
            </a:r>
            <a:r>
              <a:rPr lang="fr-BE" sz="2000" dirty="0" smtClean="0">
                <a:solidFill>
                  <a:srgbClr val="0A2D51"/>
                </a:solidFill>
              </a:rPr>
              <a:t>,…) </a:t>
            </a:r>
          </a:p>
          <a:p>
            <a:pPr>
              <a:buNone/>
            </a:pPr>
            <a:endParaRPr lang="fr-BE" sz="2000" dirty="0" smtClean="0">
              <a:solidFill>
                <a:srgbClr val="0A2D51"/>
              </a:solidFill>
            </a:endParaRPr>
          </a:p>
          <a:p>
            <a:r>
              <a:rPr lang="fr-BE" sz="2000" dirty="0" smtClean="0">
                <a:solidFill>
                  <a:srgbClr val="0A2D51"/>
                </a:solidFill>
              </a:rPr>
              <a:t>PCAM : 6.000.000 € (11/11-09-15), 8.000 man-</a:t>
            </a:r>
            <a:r>
              <a:rPr lang="fr-BE" sz="2000" dirty="0" err="1" smtClean="0">
                <a:solidFill>
                  <a:srgbClr val="0A2D51"/>
                </a:solidFill>
              </a:rPr>
              <a:t>days</a:t>
            </a:r>
            <a:r>
              <a:rPr lang="fr-BE" sz="2000" dirty="0" smtClean="0">
                <a:solidFill>
                  <a:srgbClr val="0A2D51"/>
                </a:solidFill>
              </a:rPr>
              <a:t> in </a:t>
            </a:r>
            <a:r>
              <a:rPr lang="fr-BE" sz="2000" dirty="0" err="1" smtClean="0">
                <a:solidFill>
                  <a:srgbClr val="0A2D51"/>
                </a:solidFill>
              </a:rPr>
              <a:t>Tunisia</a:t>
            </a:r>
            <a:endParaRPr lang="fr-BE" sz="2000" dirty="0" smtClean="0">
              <a:solidFill>
                <a:srgbClr val="0A2D51"/>
              </a:solidFill>
            </a:endParaRPr>
          </a:p>
          <a:p>
            <a:pPr>
              <a:buNone/>
            </a:pPr>
            <a:endParaRPr lang="fr-BE" sz="2000" dirty="0" smtClean="0">
              <a:solidFill>
                <a:srgbClr val="0A2D51"/>
              </a:solidFill>
            </a:endParaRPr>
          </a:p>
          <a:p>
            <a:r>
              <a:rPr lang="fr-BE" sz="2000" dirty="0" smtClean="0">
                <a:solidFill>
                  <a:srgbClr val="0A2D51"/>
                </a:solidFill>
              </a:rPr>
              <a:t>Date palm :   6.370.000 €   (09/10-01/14), 7.400 man-</a:t>
            </a:r>
            <a:r>
              <a:rPr lang="fr-BE" sz="2000" dirty="0" err="1" smtClean="0">
                <a:solidFill>
                  <a:srgbClr val="0A2D51"/>
                </a:solidFill>
              </a:rPr>
              <a:t>days</a:t>
            </a:r>
            <a:r>
              <a:rPr lang="fr-BE" sz="2000" dirty="0" smtClean="0">
                <a:solidFill>
                  <a:srgbClr val="0A2D51"/>
                </a:solidFill>
              </a:rPr>
              <a:t> in </a:t>
            </a:r>
            <a:r>
              <a:rPr lang="fr-BE" sz="2000" dirty="0" err="1" smtClean="0">
                <a:solidFill>
                  <a:srgbClr val="0A2D51"/>
                </a:solidFill>
              </a:rPr>
              <a:t>Morocco</a:t>
            </a:r>
            <a:endParaRPr lang="fr-BE" sz="2000" dirty="0" smtClean="0">
              <a:solidFill>
                <a:srgbClr val="0A2D51"/>
              </a:solidFill>
            </a:endParaRPr>
          </a:p>
          <a:p>
            <a:pPr>
              <a:buNone/>
            </a:pPr>
            <a:endParaRPr lang="fr-BE" sz="2000" dirty="0" smtClean="0">
              <a:solidFill>
                <a:srgbClr val="0F3E6E"/>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2" y="1448791"/>
            <a:ext cx="5364211" cy="3096169"/>
          </a:xfrm>
          <a:prstGeom prst="rect">
            <a:avLst/>
          </a:prstGeom>
          <a:noFill/>
        </p:spPr>
        <p:txBody>
          <a:bodyPr wrap="square" rtlCol="0">
            <a:spAutoFit/>
          </a:bodyPr>
          <a:lstStyle/>
          <a:p>
            <a:pPr>
              <a:lnSpc>
                <a:spcPts val="4500"/>
              </a:lnSpc>
            </a:pPr>
            <a:r>
              <a:rPr lang="fr-FR" sz="9000" dirty="0" smtClean="0">
                <a:solidFill>
                  <a:srgbClr val="E6B42F"/>
                </a:solidFill>
                <a:latin typeface="Arial" pitchFamily="34" charset="0"/>
                <a:cs typeface="Arial" pitchFamily="34" charset="0"/>
              </a:rPr>
              <a:t>3</a:t>
            </a:r>
          </a:p>
          <a:p>
            <a:pPr>
              <a:lnSpc>
                <a:spcPts val="4500"/>
              </a:lnSpc>
            </a:pPr>
            <a:endParaRPr lang="fr-FR" sz="4000" dirty="0" smtClean="0">
              <a:solidFill>
                <a:srgbClr val="E6B42F"/>
              </a:solidFill>
              <a:latin typeface="Arial" pitchFamily="34" charset="0"/>
              <a:cs typeface="Arial" pitchFamily="34" charset="0"/>
            </a:endParaRPr>
          </a:p>
          <a:p>
            <a:pPr>
              <a:lnSpc>
                <a:spcPts val="4500"/>
              </a:lnSpc>
            </a:pPr>
            <a:r>
              <a:rPr lang="fr-FR" sz="4000" dirty="0" smtClean="0">
                <a:solidFill>
                  <a:srgbClr val="E6B42F"/>
                </a:solidFill>
                <a:latin typeface="Arial" pitchFamily="34" charset="0"/>
                <a:cs typeface="Arial" pitchFamily="34" charset="0"/>
              </a:rPr>
              <a:t>Our vision</a:t>
            </a:r>
          </a:p>
          <a:p>
            <a:pPr>
              <a:lnSpc>
                <a:spcPts val="4500"/>
              </a:lnSpc>
            </a:pPr>
            <a:endParaRPr lang="fr-FR" sz="9000" dirty="0" smtClean="0">
              <a:solidFill>
                <a:srgbClr val="FFC000"/>
              </a:solidFill>
              <a:latin typeface="Arial" pitchFamily="34" charset="0"/>
              <a:cs typeface="Arial" pitchFamily="34" charset="0"/>
            </a:endParaRPr>
          </a:p>
          <a:p>
            <a:pPr>
              <a:lnSpc>
                <a:spcPts val="4500"/>
              </a:lnSpc>
            </a:pPr>
            <a:endParaRPr lang="fr-FR" sz="9000" dirty="0" smtClean="0">
              <a:solidFill>
                <a:srgbClr val="FFC000"/>
              </a:solidFill>
              <a:latin typeface="Arial" pitchFamily="34" charset="0"/>
              <a:cs typeface="Arial" pitchFamily="34" charset="0"/>
            </a:endParaRPr>
          </a:p>
        </p:txBody>
      </p:sp>
      <p:pic>
        <p:nvPicPr>
          <p:cNvPr id="5" name="Picture 3" descr="X:\COMMUNICATION\EC Group\Stratégie\Images\Eric Images site\A imprimer\Culture-et-valeurs-bonheur-partage.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3995057" y="1012371"/>
            <a:ext cx="4727134" cy="370299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4" name="Rectangle 3"/>
          <p:cNvSpPr/>
          <p:nvPr/>
        </p:nvSpPr>
        <p:spPr>
          <a:xfrm>
            <a:off x="1023257" y="251698"/>
            <a:ext cx="7511143" cy="5170646"/>
          </a:xfrm>
          <a:prstGeom prst="rect">
            <a:avLst/>
          </a:prstGeom>
        </p:spPr>
        <p:txBody>
          <a:bodyPr wrap="square">
            <a:spAutoFit/>
          </a:bodyPr>
          <a:lstStyle/>
          <a:p>
            <a:endParaRPr lang="en-US" dirty="0" smtClean="0">
              <a:solidFill>
                <a:srgbClr val="0F3862"/>
              </a:solidFill>
            </a:endParaRPr>
          </a:p>
          <a:p>
            <a:r>
              <a:rPr lang="en-US" sz="2000" b="1" u="sng" dirty="0" err="1" smtClean="0">
                <a:solidFill>
                  <a:srgbClr val="0F3862"/>
                </a:solidFill>
              </a:rPr>
              <a:t>Raws</a:t>
            </a:r>
            <a:r>
              <a:rPr lang="en-US" sz="2000" b="1" u="sng" dirty="0" smtClean="0">
                <a:solidFill>
                  <a:srgbClr val="0F3862"/>
                </a:solidFill>
              </a:rPr>
              <a:t> products versus processed products</a:t>
            </a:r>
          </a:p>
          <a:p>
            <a:endParaRPr lang="en-US" dirty="0" smtClean="0">
              <a:solidFill>
                <a:srgbClr val="0F3862"/>
              </a:solidFill>
            </a:endParaRPr>
          </a:p>
          <a:p>
            <a:r>
              <a:rPr lang="en-US" dirty="0" smtClean="0">
                <a:solidFill>
                  <a:srgbClr val="0F3862"/>
                </a:solidFill>
              </a:rPr>
              <a:t>“Among the agricultural goods traded internationally, food products make up almost 80 per cent of the total. The other main category of agricultural products is raw materials.  Since the mid-1980s, trade in processed and other high value agricultural products has been expanding much faster than trade in the basic primary products such as cereals.” WTO</a:t>
            </a:r>
          </a:p>
          <a:p>
            <a:endParaRPr lang="en-US" dirty="0" smtClean="0">
              <a:solidFill>
                <a:srgbClr val="0F3862"/>
              </a:solidFill>
            </a:endParaRPr>
          </a:p>
          <a:p>
            <a:endParaRPr lang="en-US" dirty="0" smtClean="0">
              <a:solidFill>
                <a:srgbClr val="0F3862"/>
              </a:solidFill>
            </a:endParaRPr>
          </a:p>
          <a:p>
            <a:endParaRPr lang="en-US" dirty="0" smtClean="0">
              <a:solidFill>
                <a:srgbClr val="0F3862"/>
              </a:solidFill>
            </a:endParaRPr>
          </a:p>
          <a:p>
            <a:endParaRPr lang="en-US" dirty="0" smtClean="0">
              <a:solidFill>
                <a:srgbClr val="0F3862"/>
              </a:solidFill>
            </a:endParaRPr>
          </a:p>
          <a:p>
            <a:r>
              <a:rPr lang="en-US" sz="1100" dirty="0" smtClean="0">
                <a:solidFill>
                  <a:srgbClr val="0F3862"/>
                </a:solidFill>
              </a:rPr>
              <a:t>OECD-FAO Agricultural Outlook</a:t>
            </a:r>
          </a:p>
          <a:p>
            <a:r>
              <a:rPr lang="en-US" sz="1100" dirty="0" smtClean="0">
                <a:solidFill>
                  <a:srgbClr val="0F3862"/>
                </a:solidFill>
              </a:rPr>
              <a:t>2007-2016</a:t>
            </a:r>
          </a:p>
          <a:p>
            <a:endParaRPr lang="en-US" dirty="0" smtClean="0">
              <a:solidFill>
                <a:srgbClr val="0F3862"/>
              </a:solidFill>
            </a:endParaRPr>
          </a:p>
          <a:p>
            <a:endParaRPr lang="fr-BE" dirty="0" smtClean="0">
              <a:solidFill>
                <a:srgbClr val="0F3E6E"/>
              </a:solidFill>
            </a:endParaRPr>
          </a:p>
          <a:p>
            <a:endParaRPr lang="en-US" dirty="0" smtClean="0">
              <a:solidFill>
                <a:srgbClr val="0F3862"/>
              </a:solidFill>
            </a:endParaRPr>
          </a:p>
          <a:p>
            <a:endParaRPr lang="en-US" dirty="0" smtClean="0">
              <a:solidFill>
                <a:srgbClr val="0F3862"/>
              </a:solidFill>
            </a:endParaRPr>
          </a:p>
          <a:p>
            <a:endParaRPr lang="fr-FR" dirty="0">
              <a:solidFill>
                <a:srgbClr val="0F3862"/>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3211286" y="2895600"/>
            <a:ext cx="5323114" cy="20791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a:buNone/>
            </a:pPr>
            <a:r>
              <a:rPr lang="fr-BE" sz="2000" dirty="0" smtClean="0">
                <a:solidFill>
                  <a:srgbClr val="0F3E6E"/>
                </a:solidFill>
              </a:rPr>
              <a:t>	</a:t>
            </a:r>
            <a:r>
              <a:rPr lang="fr-BE" sz="2000" b="1" u="sng" dirty="0" smtClean="0">
                <a:solidFill>
                  <a:srgbClr val="0F3E6E"/>
                </a:solidFill>
              </a:rPr>
              <a:t>Agro </a:t>
            </a:r>
            <a:r>
              <a:rPr lang="fr-BE" sz="2000" b="1" u="sng" dirty="0" err="1" smtClean="0">
                <a:solidFill>
                  <a:srgbClr val="0F3E6E"/>
                </a:solidFill>
              </a:rPr>
              <a:t>food</a:t>
            </a:r>
            <a:r>
              <a:rPr lang="fr-BE" sz="2000" b="1" u="sng" dirty="0" smtClean="0">
                <a:solidFill>
                  <a:srgbClr val="0F3E6E"/>
                </a:solidFill>
              </a:rPr>
              <a:t> </a:t>
            </a:r>
            <a:r>
              <a:rPr lang="fr-BE" sz="2000" b="1" u="sng" dirty="0" err="1" smtClean="0">
                <a:solidFill>
                  <a:srgbClr val="0F3E6E"/>
                </a:solidFill>
              </a:rPr>
              <a:t>chain</a:t>
            </a:r>
            <a:r>
              <a:rPr lang="fr-BE" sz="2000" b="1" u="sng" dirty="0" smtClean="0">
                <a:solidFill>
                  <a:srgbClr val="0F3E6E"/>
                </a:solidFill>
              </a:rPr>
              <a:t> for a </a:t>
            </a:r>
            <a:r>
              <a:rPr lang="fr-BE" sz="2000" b="1" u="sng" dirty="0" err="1" smtClean="0">
                <a:solidFill>
                  <a:srgbClr val="0F3E6E"/>
                </a:solidFill>
              </a:rPr>
              <a:t>sustainable</a:t>
            </a:r>
            <a:r>
              <a:rPr lang="fr-BE" sz="2000" b="1" u="sng" dirty="0" smtClean="0">
                <a:solidFill>
                  <a:srgbClr val="0F3E6E"/>
                </a:solidFill>
              </a:rPr>
              <a:t> and inclusive </a:t>
            </a:r>
            <a:r>
              <a:rPr lang="fr-BE" sz="2000" b="1" u="sng" dirty="0" err="1" smtClean="0">
                <a:solidFill>
                  <a:srgbClr val="0F3E6E"/>
                </a:solidFill>
              </a:rPr>
              <a:t>development</a:t>
            </a:r>
            <a:r>
              <a:rPr lang="fr-BE" sz="2000" b="1" u="sng" dirty="0" smtClean="0">
                <a:solidFill>
                  <a:srgbClr val="0F3E6E"/>
                </a:solidFill>
              </a:rPr>
              <a:t>:</a:t>
            </a:r>
          </a:p>
          <a:p>
            <a:pPr>
              <a:buNone/>
            </a:pPr>
            <a:endParaRPr lang="fr-BE" sz="2000" b="1" u="sng" dirty="0" smtClean="0">
              <a:solidFill>
                <a:srgbClr val="0F3E6E"/>
              </a:solidFill>
            </a:endParaRPr>
          </a:p>
          <a:p>
            <a:pPr>
              <a:buNone/>
            </a:pPr>
            <a:r>
              <a:rPr lang="fr-BE" sz="2000" dirty="0" smtClean="0">
                <a:solidFill>
                  <a:srgbClr val="0F3E6E"/>
                </a:solidFill>
              </a:rPr>
              <a:t>	-</a:t>
            </a:r>
            <a:r>
              <a:rPr lang="fr-BE" sz="2000" dirty="0" err="1" smtClean="0">
                <a:solidFill>
                  <a:srgbClr val="0F3E6E"/>
                </a:solidFill>
              </a:rPr>
              <a:t>increase</a:t>
            </a:r>
            <a:r>
              <a:rPr lang="fr-BE" sz="2000" dirty="0" smtClean="0">
                <a:solidFill>
                  <a:srgbClr val="0F3E6E"/>
                </a:solidFill>
              </a:rPr>
              <a:t> the </a:t>
            </a:r>
            <a:r>
              <a:rPr lang="fr-BE" sz="2000" dirty="0" err="1" smtClean="0">
                <a:solidFill>
                  <a:srgbClr val="0F3E6E"/>
                </a:solidFill>
              </a:rPr>
              <a:t>added</a:t>
            </a:r>
            <a:r>
              <a:rPr lang="fr-BE" sz="2000" dirty="0" smtClean="0">
                <a:solidFill>
                  <a:srgbClr val="0F3E6E"/>
                </a:solidFill>
              </a:rPr>
              <a:t> value in </a:t>
            </a:r>
            <a:r>
              <a:rPr lang="fr-BE" sz="2000" dirty="0" err="1" smtClean="0">
                <a:solidFill>
                  <a:srgbClr val="0F3E6E"/>
                </a:solidFill>
              </a:rPr>
              <a:t>each</a:t>
            </a:r>
            <a:r>
              <a:rPr lang="fr-BE" sz="2000" dirty="0" smtClean="0">
                <a:solidFill>
                  <a:srgbClr val="0F3E6E"/>
                </a:solidFill>
              </a:rPr>
              <a:t> country</a:t>
            </a:r>
          </a:p>
          <a:p>
            <a:pPr>
              <a:buNone/>
            </a:pPr>
            <a:r>
              <a:rPr lang="fr-BE" sz="2000" dirty="0" smtClean="0">
                <a:solidFill>
                  <a:srgbClr val="0F3E6E"/>
                </a:solidFill>
              </a:rPr>
              <a:t>	-</a:t>
            </a:r>
            <a:r>
              <a:rPr lang="fr-BE" sz="2000" dirty="0" err="1" smtClean="0">
                <a:solidFill>
                  <a:srgbClr val="0F3E6E"/>
                </a:solidFill>
              </a:rPr>
              <a:t>increase</a:t>
            </a:r>
            <a:r>
              <a:rPr lang="fr-BE" sz="2000" dirty="0" smtClean="0">
                <a:solidFill>
                  <a:srgbClr val="0F3E6E"/>
                </a:solidFill>
              </a:rPr>
              <a:t> and </a:t>
            </a:r>
            <a:r>
              <a:rPr lang="fr-BE" sz="2000" dirty="0" err="1" smtClean="0">
                <a:solidFill>
                  <a:srgbClr val="0F3E6E"/>
                </a:solidFill>
              </a:rPr>
              <a:t>improve</a:t>
            </a:r>
            <a:r>
              <a:rPr lang="fr-BE" sz="2000" dirty="0" smtClean="0">
                <a:solidFill>
                  <a:srgbClr val="0F3E6E"/>
                </a:solidFill>
              </a:rPr>
              <a:t> the </a:t>
            </a:r>
            <a:r>
              <a:rPr lang="fr-BE" sz="2000" dirty="0" err="1" smtClean="0">
                <a:solidFill>
                  <a:srgbClr val="0F3E6E"/>
                </a:solidFill>
              </a:rPr>
              <a:t>processed</a:t>
            </a:r>
            <a:r>
              <a:rPr lang="fr-BE" sz="2000" dirty="0" smtClean="0">
                <a:solidFill>
                  <a:srgbClr val="0F3E6E"/>
                </a:solidFill>
              </a:rPr>
              <a:t> </a:t>
            </a:r>
            <a:r>
              <a:rPr lang="fr-BE" sz="2000" dirty="0" err="1" smtClean="0">
                <a:solidFill>
                  <a:srgbClr val="0F3E6E"/>
                </a:solidFill>
              </a:rPr>
              <a:t>food</a:t>
            </a:r>
            <a:r>
              <a:rPr lang="fr-BE" sz="2000" dirty="0" smtClean="0">
                <a:solidFill>
                  <a:srgbClr val="0F3E6E"/>
                </a:solidFill>
              </a:rPr>
              <a:t> </a:t>
            </a:r>
            <a:r>
              <a:rPr lang="fr-BE" sz="2000" dirty="0" err="1" smtClean="0">
                <a:solidFill>
                  <a:srgbClr val="0F3E6E"/>
                </a:solidFill>
              </a:rPr>
              <a:t>products</a:t>
            </a:r>
            <a:r>
              <a:rPr lang="fr-BE" sz="2000" dirty="0" smtClean="0">
                <a:solidFill>
                  <a:srgbClr val="0F3E6E"/>
                </a:solidFill>
              </a:rPr>
              <a:t> (not </a:t>
            </a:r>
            <a:r>
              <a:rPr lang="fr-BE" sz="2000" dirty="0" err="1" smtClean="0">
                <a:solidFill>
                  <a:srgbClr val="0F3E6E"/>
                </a:solidFill>
              </a:rPr>
              <a:t>only</a:t>
            </a:r>
            <a:r>
              <a:rPr lang="fr-BE" sz="2000" dirty="0" smtClean="0">
                <a:solidFill>
                  <a:srgbClr val="0F3E6E"/>
                </a:solidFill>
              </a:rPr>
              <a:t> production of </a:t>
            </a:r>
            <a:r>
              <a:rPr lang="fr-BE" sz="2000" dirty="0" err="1" smtClean="0">
                <a:solidFill>
                  <a:srgbClr val="0F3E6E"/>
                </a:solidFill>
              </a:rPr>
              <a:t>raw</a:t>
            </a:r>
            <a:r>
              <a:rPr lang="fr-BE" sz="2000" dirty="0" smtClean="0">
                <a:solidFill>
                  <a:srgbClr val="0F3E6E"/>
                </a:solidFill>
              </a:rPr>
              <a:t> </a:t>
            </a:r>
            <a:r>
              <a:rPr lang="fr-BE" sz="2000" dirty="0" err="1" smtClean="0">
                <a:solidFill>
                  <a:srgbClr val="0F3E6E"/>
                </a:solidFill>
              </a:rPr>
              <a:t>materials</a:t>
            </a:r>
            <a:r>
              <a:rPr lang="fr-BE" sz="2000" dirty="0" smtClean="0">
                <a:solidFill>
                  <a:srgbClr val="0F3E6E"/>
                </a:solidFill>
              </a:rPr>
              <a:t>) </a:t>
            </a:r>
          </a:p>
          <a:p>
            <a:pPr>
              <a:buNone/>
            </a:pPr>
            <a:r>
              <a:rPr lang="fr-BE" sz="2000" dirty="0" smtClean="0">
                <a:solidFill>
                  <a:srgbClr val="0F3E6E"/>
                </a:solidFill>
              </a:rPr>
              <a:t>	-</a:t>
            </a:r>
            <a:r>
              <a:rPr lang="fr-BE" sz="2000" dirty="0" err="1" smtClean="0">
                <a:solidFill>
                  <a:srgbClr val="0F3E6E"/>
                </a:solidFill>
              </a:rPr>
              <a:t>increase</a:t>
            </a:r>
            <a:r>
              <a:rPr lang="fr-BE" sz="2000" dirty="0" smtClean="0">
                <a:solidFill>
                  <a:srgbClr val="0F3E6E"/>
                </a:solidFill>
              </a:rPr>
              <a:t> the </a:t>
            </a:r>
            <a:r>
              <a:rPr lang="fr-BE" sz="2000" dirty="0" err="1" smtClean="0">
                <a:solidFill>
                  <a:srgbClr val="0F3E6E"/>
                </a:solidFill>
              </a:rPr>
              <a:t>productivity</a:t>
            </a:r>
            <a:endParaRPr lang="fr-BE" sz="2000" dirty="0" smtClean="0">
              <a:solidFill>
                <a:srgbClr val="0F3E6E"/>
              </a:solidFill>
            </a:endParaRPr>
          </a:p>
          <a:p>
            <a:pPr>
              <a:buNone/>
            </a:pPr>
            <a:r>
              <a:rPr lang="fr-BE" sz="2000" dirty="0" smtClean="0">
                <a:solidFill>
                  <a:srgbClr val="0F3E6E"/>
                </a:solidFill>
              </a:rPr>
              <a:t>	-</a:t>
            </a:r>
            <a:r>
              <a:rPr lang="fr-BE" sz="2000" dirty="0" err="1" smtClean="0">
                <a:solidFill>
                  <a:srgbClr val="0F3E6E"/>
                </a:solidFill>
              </a:rPr>
              <a:t>improve</a:t>
            </a:r>
            <a:r>
              <a:rPr lang="fr-BE" sz="2000" dirty="0" smtClean="0">
                <a:solidFill>
                  <a:srgbClr val="0F3E6E"/>
                </a:solidFill>
              </a:rPr>
              <a:t> </a:t>
            </a:r>
            <a:r>
              <a:rPr lang="fr-BE" sz="2000" dirty="0" err="1" smtClean="0">
                <a:solidFill>
                  <a:srgbClr val="0F3E6E"/>
                </a:solidFill>
              </a:rPr>
              <a:t>access</a:t>
            </a:r>
            <a:r>
              <a:rPr lang="fr-BE" sz="2000" dirty="0" smtClean="0">
                <a:solidFill>
                  <a:srgbClr val="0F3E6E"/>
                </a:solidFill>
              </a:rPr>
              <a:t> to </a:t>
            </a:r>
            <a:r>
              <a:rPr lang="fr-BE" sz="2000" dirty="0" err="1" smtClean="0">
                <a:solidFill>
                  <a:srgbClr val="0F3E6E"/>
                </a:solidFill>
              </a:rPr>
              <a:t>market</a:t>
            </a:r>
            <a:r>
              <a:rPr lang="fr-BE" sz="2000" dirty="0" smtClean="0">
                <a:solidFill>
                  <a:srgbClr val="0F3E6E"/>
                </a:solidFill>
              </a:rPr>
              <a:t> (local, </a:t>
            </a:r>
            <a:r>
              <a:rPr lang="fr-BE" sz="2000" dirty="0" err="1" smtClean="0">
                <a:solidFill>
                  <a:srgbClr val="0F3E6E"/>
                </a:solidFill>
              </a:rPr>
              <a:t>regional</a:t>
            </a:r>
            <a:r>
              <a:rPr lang="fr-BE" sz="2000" dirty="0" smtClean="0">
                <a:solidFill>
                  <a:srgbClr val="0F3E6E"/>
                </a:solidFill>
              </a:rPr>
              <a:t>, international)</a:t>
            </a:r>
          </a:p>
          <a:p>
            <a:pPr>
              <a:buNone/>
            </a:pPr>
            <a:r>
              <a:rPr lang="fr-BE" sz="2000" dirty="0" smtClean="0">
                <a:solidFill>
                  <a:srgbClr val="0F3E6E"/>
                </a:solidFill>
              </a:rPr>
              <a:t>	-…</a:t>
            </a:r>
          </a:p>
          <a:p>
            <a:pPr>
              <a:buNone/>
            </a:pPr>
            <a:r>
              <a:rPr lang="fr-BE" sz="2000" dirty="0" smtClean="0">
                <a:solidFill>
                  <a:srgbClr val="0F3E6E"/>
                </a:solidFill>
              </a:rPr>
              <a:t>			=&gt; </a:t>
            </a:r>
            <a:r>
              <a:rPr lang="fr-BE" sz="2000" dirty="0" err="1" smtClean="0">
                <a:solidFill>
                  <a:srgbClr val="0F3E6E"/>
                </a:solidFill>
              </a:rPr>
              <a:t>reconcile</a:t>
            </a:r>
            <a:r>
              <a:rPr lang="fr-BE" sz="2000" dirty="0" smtClean="0">
                <a:solidFill>
                  <a:srgbClr val="0F3E6E"/>
                </a:solidFill>
              </a:rPr>
              <a:t> </a:t>
            </a:r>
            <a:r>
              <a:rPr lang="fr-BE" sz="2000" dirty="0" err="1" smtClean="0">
                <a:solidFill>
                  <a:srgbClr val="0F3E6E"/>
                </a:solidFill>
              </a:rPr>
              <a:t>producers</a:t>
            </a:r>
            <a:r>
              <a:rPr lang="fr-BE" sz="2000" dirty="0" smtClean="0">
                <a:solidFill>
                  <a:srgbClr val="0F3E6E"/>
                </a:solidFill>
              </a:rPr>
              <a:t>, </a:t>
            </a:r>
            <a:r>
              <a:rPr lang="fr-BE" sz="2000" dirty="0" err="1" smtClean="0">
                <a:solidFill>
                  <a:srgbClr val="0F3E6E"/>
                </a:solidFill>
              </a:rPr>
              <a:t>downstream</a:t>
            </a:r>
            <a:r>
              <a:rPr lang="fr-BE" sz="2000" dirty="0" smtClean="0">
                <a:solidFill>
                  <a:srgbClr val="0F3E6E"/>
                </a:solidFill>
              </a:rPr>
              <a:t> (</a:t>
            </a:r>
            <a:r>
              <a:rPr lang="fr-BE" sz="2000" dirty="0" err="1" smtClean="0">
                <a:solidFill>
                  <a:srgbClr val="0F3E6E"/>
                </a:solidFill>
              </a:rPr>
              <a:t>processing</a:t>
            </a:r>
            <a:r>
              <a:rPr lang="fr-BE" sz="2000" dirty="0" smtClean="0">
                <a:solidFill>
                  <a:srgbClr val="0F3E6E"/>
                </a:solidFill>
              </a:rPr>
              <a:t>, distribution, </a:t>
            </a:r>
            <a:r>
              <a:rPr lang="fr-BE" sz="2000" dirty="0" err="1" smtClean="0">
                <a:solidFill>
                  <a:srgbClr val="0F3E6E"/>
                </a:solidFill>
              </a:rPr>
              <a:t>logistic</a:t>
            </a:r>
            <a:r>
              <a:rPr lang="fr-BE" sz="2000" dirty="0" smtClean="0">
                <a:solidFill>
                  <a:srgbClr val="0F3E6E"/>
                </a:solidFill>
              </a:rPr>
              <a:t>) and </a:t>
            </a:r>
            <a:r>
              <a:rPr lang="fr-BE" sz="2000" dirty="0" err="1" smtClean="0">
                <a:solidFill>
                  <a:srgbClr val="0F3E6E"/>
                </a:solidFill>
              </a:rPr>
              <a:t>upstream</a:t>
            </a:r>
            <a:r>
              <a:rPr lang="fr-BE" sz="2000" dirty="0" smtClean="0">
                <a:solidFill>
                  <a:srgbClr val="0F3E6E"/>
                </a:solidFill>
              </a:rPr>
              <a:t> (</a:t>
            </a:r>
            <a:r>
              <a:rPr lang="fr-BE" sz="2000" dirty="0" err="1" smtClean="0">
                <a:solidFill>
                  <a:srgbClr val="0F3E6E"/>
                </a:solidFill>
              </a:rPr>
              <a:t>supply</a:t>
            </a:r>
            <a:r>
              <a:rPr lang="fr-BE" sz="2000" dirty="0" smtClean="0">
                <a:solidFill>
                  <a:srgbClr val="0F3E6E"/>
                </a:solidFill>
              </a:rPr>
              <a:t> </a:t>
            </a:r>
            <a:r>
              <a:rPr lang="fr-BE" sz="2000" dirty="0" err="1" smtClean="0">
                <a:solidFill>
                  <a:srgbClr val="0F3E6E"/>
                </a:solidFill>
              </a:rPr>
              <a:t>sector</a:t>
            </a:r>
            <a:r>
              <a:rPr lang="fr-BE" sz="2000" dirty="0" smtClean="0">
                <a:solidFill>
                  <a:srgbClr val="0F3E6E"/>
                </a:solidFill>
              </a:rPr>
              <a:t>) </a:t>
            </a:r>
            <a:r>
              <a:rPr lang="fr-BE" sz="2000" dirty="0" err="1" smtClean="0">
                <a:solidFill>
                  <a:srgbClr val="0F3E6E"/>
                </a:solidFill>
              </a:rPr>
              <a:t>economic</a:t>
            </a:r>
            <a:r>
              <a:rPr lang="fr-BE" sz="2000" dirty="0" smtClean="0">
                <a:solidFill>
                  <a:srgbClr val="0F3E6E"/>
                </a:solidFill>
              </a:rPr>
              <a:t> </a:t>
            </a:r>
            <a:r>
              <a:rPr lang="fr-BE" sz="2000" dirty="0" err="1" smtClean="0">
                <a:solidFill>
                  <a:srgbClr val="0F3E6E"/>
                </a:solidFill>
              </a:rPr>
              <a:t>operators</a:t>
            </a:r>
            <a:r>
              <a:rPr lang="fr-BE" sz="2000" dirty="0" smtClean="0">
                <a:solidFill>
                  <a:srgbClr val="0F3E6E"/>
                </a:solidFill>
              </a:rPr>
              <a:t> and the </a:t>
            </a:r>
            <a:r>
              <a:rPr lang="fr-BE" sz="2000" dirty="0" err="1" smtClean="0">
                <a:solidFill>
                  <a:srgbClr val="0F3E6E"/>
                </a:solidFill>
              </a:rPr>
              <a:t>financial</a:t>
            </a:r>
            <a:r>
              <a:rPr lang="fr-BE" sz="2000" dirty="0" smtClean="0">
                <a:solidFill>
                  <a:srgbClr val="0F3E6E"/>
                </a:solidFill>
              </a:rPr>
              <a:t> institutions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pPr>
              <a:buNone/>
            </a:pPr>
            <a:endParaRPr lang="fr-BE" sz="2000" dirty="0" smtClean="0">
              <a:solidFill>
                <a:srgbClr val="0F3E6E"/>
              </a:solidFill>
            </a:endParaRPr>
          </a:p>
          <a:p>
            <a:pPr>
              <a:buNone/>
            </a:pPr>
            <a:endParaRPr lang="fr-BE" sz="2000" dirty="0" smtClean="0">
              <a:solidFill>
                <a:srgbClr val="0F3E6E"/>
              </a:solidFill>
            </a:endParaRPr>
          </a:p>
          <a:p>
            <a:pPr>
              <a:buNone/>
            </a:pPr>
            <a:endParaRPr lang="fr-BE" sz="2000" dirty="0" smtClean="0">
              <a:solidFill>
                <a:srgbClr val="0F3E6E"/>
              </a:solidFill>
            </a:endParaRPr>
          </a:p>
          <a:p>
            <a:pPr>
              <a:buNone/>
            </a:pPr>
            <a:r>
              <a:rPr lang="fr-BE" sz="2000" dirty="0" smtClean="0">
                <a:solidFill>
                  <a:srgbClr val="0F3E6E"/>
                </a:solidFill>
              </a:rPr>
              <a:t>							</a:t>
            </a:r>
            <a:r>
              <a:rPr lang="fr-BE" sz="2400" dirty="0" err="1" smtClean="0">
                <a:solidFill>
                  <a:srgbClr val="0F3E6E"/>
                </a:solidFill>
              </a:rPr>
              <a:t>holistic</a:t>
            </a:r>
            <a:r>
              <a:rPr lang="fr-BE" sz="2400" dirty="0" smtClean="0">
                <a:solidFill>
                  <a:srgbClr val="0F3E6E"/>
                </a:solidFill>
              </a:rPr>
              <a:t> </a:t>
            </a:r>
            <a:r>
              <a:rPr lang="fr-BE" sz="2400" dirty="0" err="1" smtClean="0">
                <a:solidFill>
                  <a:srgbClr val="0F3E6E"/>
                </a:solidFill>
              </a:rPr>
              <a:t>approach</a:t>
            </a:r>
            <a:endParaRPr lang="fr-BE" sz="2400" dirty="0" smtClean="0">
              <a:solidFill>
                <a:srgbClr val="0F3E6E"/>
              </a:solidFill>
            </a:endParaRPr>
          </a:p>
          <a:p>
            <a:pPr>
              <a:buNone/>
            </a:pPr>
            <a:endParaRPr lang="fr-BE" sz="2400" dirty="0" smtClean="0">
              <a:solidFill>
                <a:srgbClr val="0F3E6E"/>
              </a:solidFill>
            </a:endParaRPr>
          </a:p>
          <a:p>
            <a:pPr>
              <a:buNone/>
            </a:pPr>
            <a:r>
              <a:rPr lang="fr-BE" sz="2400" dirty="0" smtClean="0">
                <a:solidFill>
                  <a:srgbClr val="0F3E6E"/>
                </a:solidFill>
              </a:rPr>
              <a:t>									in a </a:t>
            </a:r>
          </a:p>
          <a:p>
            <a:pPr>
              <a:buNone/>
            </a:pPr>
            <a:endParaRPr lang="fr-BE" sz="2400" dirty="0" smtClean="0">
              <a:solidFill>
                <a:srgbClr val="0F3E6E"/>
              </a:solidFill>
            </a:endParaRPr>
          </a:p>
          <a:p>
            <a:pPr>
              <a:buNone/>
            </a:pPr>
            <a:r>
              <a:rPr lang="fr-BE" sz="2400" dirty="0" smtClean="0">
                <a:solidFill>
                  <a:srgbClr val="0F3E6E"/>
                </a:solidFill>
              </a:rPr>
              <a:t>							Public </a:t>
            </a:r>
            <a:r>
              <a:rPr lang="fr-BE" sz="2400" dirty="0" err="1" smtClean="0">
                <a:solidFill>
                  <a:srgbClr val="0F3E6E"/>
                </a:solidFill>
              </a:rPr>
              <a:t>Private</a:t>
            </a:r>
            <a:r>
              <a:rPr lang="fr-BE" sz="2400" dirty="0" smtClean="0">
                <a:solidFill>
                  <a:srgbClr val="0F3E6E"/>
                </a:solidFill>
              </a:rPr>
              <a:t> </a:t>
            </a:r>
            <a:r>
              <a:rPr lang="fr-BE" sz="2400" dirty="0" err="1" smtClean="0">
                <a:solidFill>
                  <a:srgbClr val="0F3E6E"/>
                </a:solidFill>
              </a:rPr>
              <a:t>Partnership</a:t>
            </a:r>
            <a:endParaRPr lang="fr-BE" sz="2000" dirty="0" smtClean="0">
              <a:solidFill>
                <a:srgbClr val="0F3E6E"/>
              </a:solidFill>
            </a:endParaRPr>
          </a:p>
        </p:txBody>
      </p:sp>
      <p:sp>
        <p:nvSpPr>
          <p:cNvPr id="4" name="Flèche droite rayée 3"/>
          <p:cNvSpPr/>
          <p:nvPr/>
        </p:nvSpPr>
        <p:spPr>
          <a:xfrm>
            <a:off x="1240971" y="2250513"/>
            <a:ext cx="978408" cy="484632"/>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a:buNone/>
            </a:pPr>
            <a:r>
              <a:rPr lang="fr-BE" sz="2000" dirty="0" smtClean="0">
                <a:solidFill>
                  <a:srgbClr val="0F3E6E"/>
                </a:solidFill>
              </a:rPr>
              <a:t>	</a:t>
            </a:r>
            <a:r>
              <a:rPr lang="fr-BE" sz="2000" b="1" u="sng" dirty="0" smtClean="0">
                <a:solidFill>
                  <a:srgbClr val="0F3E6E"/>
                </a:solidFill>
              </a:rPr>
              <a:t>Value </a:t>
            </a:r>
            <a:r>
              <a:rPr lang="fr-BE" sz="2000" b="1" u="sng" dirty="0" err="1" smtClean="0">
                <a:solidFill>
                  <a:srgbClr val="0F3E6E"/>
                </a:solidFill>
              </a:rPr>
              <a:t>chain</a:t>
            </a:r>
            <a:r>
              <a:rPr lang="fr-BE" sz="2000" b="1" u="sng" dirty="0" smtClean="0">
                <a:solidFill>
                  <a:srgbClr val="0F3E6E"/>
                </a:solidFill>
              </a:rPr>
              <a:t> </a:t>
            </a:r>
            <a:r>
              <a:rPr lang="fr-BE" sz="2000" b="1" u="sng" dirty="0" err="1" smtClean="0">
                <a:solidFill>
                  <a:srgbClr val="0F3E6E"/>
                </a:solidFill>
              </a:rPr>
              <a:t>development</a:t>
            </a:r>
            <a:r>
              <a:rPr lang="fr-BE" sz="2000" b="1" u="sng" dirty="0" smtClean="0">
                <a:solidFill>
                  <a:srgbClr val="0F3E6E"/>
                </a:solidFill>
              </a:rPr>
              <a:t> : </a:t>
            </a:r>
            <a:r>
              <a:rPr lang="fr-BE" sz="2000" b="1" u="sng" dirty="0" err="1" smtClean="0">
                <a:solidFill>
                  <a:srgbClr val="0F3E6E"/>
                </a:solidFill>
              </a:rPr>
              <a:t>levels</a:t>
            </a:r>
            <a:r>
              <a:rPr lang="fr-BE" sz="2000" b="1" u="sng" dirty="0" smtClean="0">
                <a:solidFill>
                  <a:srgbClr val="0F3E6E"/>
                </a:solidFill>
              </a:rPr>
              <a:t> of interventions</a:t>
            </a:r>
          </a:p>
          <a:p>
            <a:pPr>
              <a:buNone/>
            </a:pPr>
            <a:endParaRPr lang="fr-BE" sz="2000" dirty="0" smtClean="0">
              <a:solidFill>
                <a:srgbClr val="0F3E6E"/>
              </a:solidFill>
            </a:endParaRPr>
          </a:p>
          <a:p>
            <a:pPr>
              <a:buNone/>
            </a:pPr>
            <a:r>
              <a:rPr lang="fr-BE" sz="2000" dirty="0" smtClean="0">
                <a:solidFill>
                  <a:srgbClr val="0F3E6E"/>
                </a:solidFill>
              </a:rPr>
              <a:t>	-Access to finance : FIGA</a:t>
            </a:r>
          </a:p>
          <a:p>
            <a:pPr>
              <a:buNone/>
            </a:pPr>
            <a:r>
              <a:rPr lang="fr-BE" sz="2000" dirty="0" smtClean="0">
                <a:solidFill>
                  <a:srgbClr val="0F3E6E"/>
                </a:solidFill>
              </a:rPr>
              <a:t>	-viable and </a:t>
            </a:r>
            <a:r>
              <a:rPr lang="fr-BE" sz="2000" dirty="0" err="1" smtClean="0">
                <a:solidFill>
                  <a:srgbClr val="0F3E6E"/>
                </a:solidFill>
              </a:rPr>
              <a:t>sustainable</a:t>
            </a:r>
            <a:r>
              <a:rPr lang="fr-BE" sz="2000" dirty="0" smtClean="0">
                <a:solidFill>
                  <a:srgbClr val="0F3E6E"/>
                </a:solidFill>
              </a:rPr>
              <a:t> </a:t>
            </a:r>
            <a:r>
              <a:rPr lang="fr-BE" sz="2000" dirty="0" err="1" smtClean="0">
                <a:solidFill>
                  <a:srgbClr val="0F3E6E"/>
                </a:solidFill>
              </a:rPr>
              <a:t>actors</a:t>
            </a:r>
            <a:endParaRPr lang="fr-BE" sz="2000" dirty="0" smtClean="0">
              <a:solidFill>
                <a:srgbClr val="0F3E6E"/>
              </a:solidFill>
            </a:endParaRPr>
          </a:p>
          <a:p>
            <a:pPr>
              <a:buNone/>
            </a:pPr>
            <a:r>
              <a:rPr lang="fr-BE" sz="2000" dirty="0" smtClean="0">
                <a:solidFill>
                  <a:srgbClr val="0F3E6E"/>
                </a:solidFill>
              </a:rPr>
              <a:t>	-production </a:t>
            </a:r>
            <a:r>
              <a:rPr lang="fr-BE" sz="2000" dirty="0" err="1" smtClean="0">
                <a:solidFill>
                  <a:srgbClr val="0F3E6E"/>
                </a:solidFill>
              </a:rPr>
              <a:t>growth</a:t>
            </a:r>
            <a:r>
              <a:rPr lang="fr-BE" sz="2000" dirty="0" smtClean="0">
                <a:solidFill>
                  <a:srgbClr val="0F3E6E"/>
                </a:solidFill>
              </a:rPr>
              <a:t> (</a:t>
            </a:r>
            <a:r>
              <a:rPr lang="fr-BE" sz="2000" dirty="0" err="1" smtClean="0">
                <a:solidFill>
                  <a:srgbClr val="0F3E6E"/>
                </a:solidFill>
              </a:rPr>
              <a:t>processed</a:t>
            </a:r>
            <a:r>
              <a:rPr lang="fr-BE" sz="2000" dirty="0" smtClean="0">
                <a:solidFill>
                  <a:srgbClr val="0F3E6E"/>
                </a:solidFill>
              </a:rPr>
              <a:t> </a:t>
            </a:r>
            <a:r>
              <a:rPr lang="fr-BE" sz="2000" dirty="0" err="1" smtClean="0">
                <a:solidFill>
                  <a:srgbClr val="0F3E6E"/>
                </a:solidFill>
              </a:rPr>
              <a:t>products</a:t>
            </a:r>
            <a:r>
              <a:rPr lang="fr-BE" sz="2000" dirty="0" smtClean="0">
                <a:solidFill>
                  <a:srgbClr val="0F3E6E"/>
                </a:solidFill>
              </a:rPr>
              <a:t> and </a:t>
            </a:r>
            <a:r>
              <a:rPr lang="fr-BE" sz="2000" dirty="0" err="1" smtClean="0">
                <a:solidFill>
                  <a:srgbClr val="0F3E6E"/>
                </a:solidFill>
              </a:rPr>
              <a:t>raws</a:t>
            </a:r>
            <a:r>
              <a:rPr lang="fr-BE" sz="2000" dirty="0" smtClean="0">
                <a:solidFill>
                  <a:srgbClr val="0F3E6E"/>
                </a:solidFill>
              </a:rPr>
              <a:t> </a:t>
            </a:r>
            <a:r>
              <a:rPr lang="fr-BE" sz="2000" dirty="0" err="1" smtClean="0">
                <a:solidFill>
                  <a:srgbClr val="0F3E6E"/>
                </a:solidFill>
              </a:rPr>
              <a:t>materials</a:t>
            </a:r>
            <a:r>
              <a:rPr lang="fr-BE" sz="2000" dirty="0" smtClean="0">
                <a:solidFill>
                  <a:srgbClr val="0F3E6E"/>
                </a:solidFill>
              </a:rPr>
              <a:t>)</a:t>
            </a:r>
          </a:p>
          <a:p>
            <a:pPr>
              <a:buNone/>
            </a:pPr>
            <a:r>
              <a:rPr lang="fr-BE" sz="2000" dirty="0" smtClean="0">
                <a:solidFill>
                  <a:srgbClr val="0F3E6E"/>
                </a:solidFill>
              </a:rPr>
              <a:t>	-</a:t>
            </a:r>
            <a:r>
              <a:rPr lang="fr-BE" sz="2000" dirty="0" err="1" smtClean="0">
                <a:solidFill>
                  <a:srgbClr val="0F3E6E"/>
                </a:solidFill>
              </a:rPr>
              <a:t>equity</a:t>
            </a:r>
            <a:r>
              <a:rPr lang="fr-BE" sz="2000" dirty="0" smtClean="0">
                <a:solidFill>
                  <a:srgbClr val="0F3E6E"/>
                </a:solidFill>
              </a:rPr>
              <a:t> and </a:t>
            </a:r>
            <a:r>
              <a:rPr lang="fr-BE" sz="2000" dirty="0" err="1" smtClean="0">
                <a:solidFill>
                  <a:srgbClr val="0F3E6E"/>
                </a:solidFill>
              </a:rPr>
              <a:t>proximity</a:t>
            </a:r>
            <a:r>
              <a:rPr lang="fr-BE" sz="2000" dirty="0" smtClean="0">
                <a:solidFill>
                  <a:srgbClr val="0F3E6E"/>
                </a:solidFill>
              </a:rPr>
              <a:t> in software </a:t>
            </a:r>
            <a:r>
              <a:rPr lang="fr-BE" sz="2000" dirty="0" err="1" smtClean="0">
                <a:solidFill>
                  <a:srgbClr val="0F3E6E"/>
                </a:solidFill>
              </a:rPr>
              <a:t>creating</a:t>
            </a:r>
            <a:r>
              <a:rPr lang="fr-BE" sz="2000" dirty="0" smtClean="0">
                <a:solidFill>
                  <a:srgbClr val="0F3E6E"/>
                </a:solidFill>
              </a:rPr>
              <a:t> </a:t>
            </a:r>
            <a:r>
              <a:rPr lang="fr-BE" sz="2000" dirty="0" err="1" smtClean="0">
                <a:solidFill>
                  <a:srgbClr val="0F3E6E"/>
                </a:solidFill>
              </a:rPr>
              <a:t>added</a:t>
            </a:r>
            <a:r>
              <a:rPr lang="fr-BE" sz="2000" dirty="0" smtClean="0">
                <a:solidFill>
                  <a:srgbClr val="0F3E6E"/>
                </a:solidFill>
              </a:rPr>
              <a:t> value</a:t>
            </a:r>
          </a:p>
          <a:p>
            <a:pPr>
              <a:buNone/>
            </a:pPr>
            <a:r>
              <a:rPr lang="fr-BE" sz="2000" dirty="0" smtClean="0">
                <a:solidFill>
                  <a:srgbClr val="0F3E6E"/>
                </a:solidFill>
              </a:rPr>
              <a:t>	-</a:t>
            </a:r>
            <a:r>
              <a:rPr lang="fr-BE" sz="2000" dirty="0" err="1" smtClean="0">
                <a:solidFill>
                  <a:srgbClr val="0F3E6E"/>
                </a:solidFill>
              </a:rPr>
              <a:t>traceability</a:t>
            </a:r>
            <a:r>
              <a:rPr lang="fr-BE" sz="2000" dirty="0" smtClean="0">
                <a:solidFill>
                  <a:srgbClr val="0F3E6E"/>
                </a:solidFill>
              </a:rPr>
              <a:t> and </a:t>
            </a:r>
            <a:r>
              <a:rPr lang="fr-BE" sz="2000" dirty="0" err="1" smtClean="0">
                <a:solidFill>
                  <a:srgbClr val="0F3E6E"/>
                </a:solidFill>
              </a:rPr>
              <a:t>transparency</a:t>
            </a:r>
            <a:r>
              <a:rPr lang="fr-BE" sz="2000" dirty="0" smtClean="0">
                <a:solidFill>
                  <a:srgbClr val="0F3E6E"/>
                </a:solidFill>
              </a:rPr>
              <a:t> (</a:t>
            </a:r>
            <a:r>
              <a:rPr lang="fr-BE" sz="2000" dirty="0" err="1" smtClean="0">
                <a:solidFill>
                  <a:srgbClr val="0F3E6E"/>
                </a:solidFill>
              </a:rPr>
              <a:t>prices</a:t>
            </a:r>
            <a:r>
              <a:rPr lang="fr-BE" sz="2000" dirty="0" smtClean="0">
                <a:solidFill>
                  <a:srgbClr val="0F3E6E"/>
                </a:solidFill>
              </a:rPr>
              <a:t> formation)</a:t>
            </a:r>
          </a:p>
          <a:p>
            <a:pPr>
              <a:buNone/>
            </a:pPr>
            <a:r>
              <a:rPr lang="fr-BE" sz="2000" dirty="0" smtClean="0">
                <a:solidFill>
                  <a:srgbClr val="0F3E6E"/>
                </a:solidFill>
              </a:rPr>
              <a:t>	-</a:t>
            </a:r>
            <a:r>
              <a:rPr lang="fr-BE" sz="2000" dirty="0" err="1" smtClean="0">
                <a:solidFill>
                  <a:srgbClr val="0F3E6E"/>
                </a:solidFill>
              </a:rPr>
              <a:t>quality</a:t>
            </a:r>
            <a:r>
              <a:rPr lang="fr-BE" sz="2000" dirty="0" smtClean="0">
                <a:solidFill>
                  <a:srgbClr val="0F3E6E"/>
                </a:solidFill>
              </a:rPr>
              <a:t> and certification</a:t>
            </a:r>
          </a:p>
          <a:p>
            <a:pPr>
              <a:buNone/>
            </a:pPr>
            <a:r>
              <a:rPr lang="fr-BE" sz="2000" dirty="0" smtClean="0">
                <a:solidFill>
                  <a:srgbClr val="0F3E6E"/>
                </a:solidFill>
              </a:rPr>
              <a:t>	-adaptation to the </a:t>
            </a:r>
            <a:r>
              <a:rPr lang="fr-BE" sz="2000" dirty="0" err="1" smtClean="0">
                <a:solidFill>
                  <a:srgbClr val="0F3E6E"/>
                </a:solidFill>
              </a:rPr>
              <a:t>differents</a:t>
            </a:r>
            <a:r>
              <a:rPr lang="fr-BE" sz="2000" dirty="0" smtClean="0">
                <a:solidFill>
                  <a:srgbClr val="0F3E6E"/>
                </a:solidFill>
              </a:rPr>
              <a:t> </a:t>
            </a:r>
            <a:r>
              <a:rPr lang="fr-BE" sz="2000" dirty="0" err="1" smtClean="0">
                <a:solidFill>
                  <a:srgbClr val="0F3E6E"/>
                </a:solidFill>
              </a:rPr>
              <a:t>markets</a:t>
            </a:r>
            <a:endParaRPr lang="fr-BE" sz="2000" dirty="0" smtClean="0">
              <a:solidFill>
                <a:srgbClr val="0F3E6E"/>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lvl="0">
              <a:buNone/>
            </a:pPr>
            <a:r>
              <a:rPr lang="fr-BE" sz="2000" dirty="0" smtClean="0">
                <a:solidFill>
                  <a:srgbClr val="0F3E6E"/>
                </a:solidFill>
              </a:rPr>
              <a:t>		</a:t>
            </a:r>
            <a:r>
              <a:rPr lang="en-US" sz="2000" b="1" u="sng" dirty="0" smtClean="0">
                <a:solidFill>
                  <a:srgbClr val="0F3862"/>
                </a:solidFill>
              </a:rPr>
              <a:t>Primary production (quality &amp; waste loss reduction)</a:t>
            </a:r>
          </a:p>
          <a:p>
            <a:pPr lvl="0"/>
            <a:endParaRPr lang="fr-FR" sz="2000" b="1" u="sng" dirty="0" smtClean="0">
              <a:solidFill>
                <a:srgbClr val="0F3862"/>
              </a:solidFill>
            </a:endParaRPr>
          </a:p>
          <a:p>
            <a:pPr lvl="1"/>
            <a:r>
              <a:rPr lang="en-US" sz="2000" dirty="0" smtClean="0">
                <a:solidFill>
                  <a:srgbClr val="0F3862"/>
                </a:solidFill>
              </a:rPr>
              <a:t>Strengthening of peasant producers </a:t>
            </a:r>
            <a:endParaRPr lang="fr-FR" sz="2000" dirty="0" smtClean="0">
              <a:solidFill>
                <a:srgbClr val="0F3862"/>
              </a:solidFill>
            </a:endParaRPr>
          </a:p>
          <a:p>
            <a:pPr lvl="1"/>
            <a:r>
              <a:rPr lang="en-US" sz="2000" dirty="0" smtClean="0">
                <a:solidFill>
                  <a:srgbClr val="0F3862"/>
                </a:solidFill>
              </a:rPr>
              <a:t>Technical assistance </a:t>
            </a:r>
            <a:endParaRPr lang="fr-FR" sz="2000" dirty="0" smtClean="0">
              <a:solidFill>
                <a:srgbClr val="0F3862"/>
              </a:solidFill>
            </a:endParaRPr>
          </a:p>
          <a:p>
            <a:pPr lvl="1"/>
            <a:r>
              <a:rPr lang="en-US" sz="2000" dirty="0" smtClean="0">
                <a:solidFill>
                  <a:srgbClr val="0F3862"/>
                </a:solidFill>
              </a:rPr>
              <a:t>Standards concerning the quality of the products </a:t>
            </a:r>
            <a:endParaRPr lang="fr-FR" sz="2000" dirty="0" smtClean="0">
              <a:solidFill>
                <a:srgbClr val="0F3862"/>
              </a:solidFill>
            </a:endParaRPr>
          </a:p>
          <a:p>
            <a:pPr lvl="1"/>
            <a:r>
              <a:rPr lang="en-US" sz="2000" dirty="0" smtClean="0">
                <a:solidFill>
                  <a:srgbClr val="0F3862"/>
                </a:solidFill>
              </a:rPr>
              <a:t>Farms sustainability </a:t>
            </a:r>
            <a:endParaRPr lang="fr-FR" sz="2000" dirty="0" smtClean="0">
              <a:solidFill>
                <a:srgbClr val="0F3862"/>
              </a:solidFill>
            </a:endParaRPr>
          </a:p>
          <a:p>
            <a:pPr>
              <a:buNone/>
            </a:pPr>
            <a:endParaRPr lang="fr-BE" sz="2000" b="1" u="sng" dirty="0" smtClean="0">
              <a:solidFill>
                <a:srgbClr val="0F3E6E"/>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lvl="0">
              <a:buNone/>
            </a:pPr>
            <a:r>
              <a:rPr lang="fr-BE" sz="2000" dirty="0" smtClean="0">
                <a:solidFill>
                  <a:srgbClr val="0F3E6E"/>
                </a:solidFill>
              </a:rPr>
              <a:t>		</a:t>
            </a:r>
            <a:r>
              <a:rPr lang="en-US" sz="2000" b="1" u="sng" dirty="0" smtClean="0">
                <a:solidFill>
                  <a:srgbClr val="0F3E6E"/>
                </a:solidFill>
              </a:rPr>
              <a:t>Logistics (post harvest) losses &amp; lack of quality  </a:t>
            </a:r>
          </a:p>
          <a:p>
            <a:pPr lvl="0"/>
            <a:endParaRPr lang="fr-FR" sz="2000" b="1" u="sng" dirty="0" smtClean="0">
              <a:solidFill>
                <a:srgbClr val="0F3E6E"/>
              </a:solidFill>
            </a:endParaRPr>
          </a:p>
          <a:p>
            <a:pPr lvl="1"/>
            <a:r>
              <a:rPr lang="en-US" sz="2000" dirty="0" smtClean="0">
                <a:solidFill>
                  <a:srgbClr val="0F3E6E"/>
                </a:solidFill>
              </a:rPr>
              <a:t>Capacities strengthening </a:t>
            </a:r>
            <a:endParaRPr lang="fr-FR" sz="2000" dirty="0" smtClean="0">
              <a:solidFill>
                <a:srgbClr val="0F3E6E"/>
              </a:solidFill>
            </a:endParaRPr>
          </a:p>
          <a:p>
            <a:pPr lvl="1"/>
            <a:r>
              <a:rPr lang="en-US" sz="2000" dirty="0" smtClean="0">
                <a:solidFill>
                  <a:srgbClr val="0F3E6E"/>
                </a:solidFill>
              </a:rPr>
              <a:t>Standardization of post-harvest processes </a:t>
            </a:r>
            <a:endParaRPr lang="fr-FR" sz="2000" dirty="0" smtClean="0">
              <a:solidFill>
                <a:srgbClr val="0F3E6E"/>
              </a:solidFill>
            </a:endParaRPr>
          </a:p>
          <a:p>
            <a:pPr lvl="1"/>
            <a:r>
              <a:rPr lang="en-US" sz="2000" dirty="0" smtClean="0">
                <a:solidFill>
                  <a:srgbClr val="0F3E6E"/>
                </a:solidFill>
              </a:rPr>
              <a:t>Products conformity with standards (audits &amp; controls)</a:t>
            </a:r>
            <a:endParaRPr lang="fr-FR" sz="2000" dirty="0" smtClean="0">
              <a:solidFill>
                <a:srgbClr val="0F3E6E"/>
              </a:solidFill>
            </a:endParaRPr>
          </a:p>
          <a:p>
            <a:pPr lvl="1"/>
            <a:r>
              <a:rPr lang="en-US" sz="2000" dirty="0" smtClean="0">
                <a:solidFill>
                  <a:srgbClr val="0F3E6E"/>
                </a:solidFill>
              </a:rPr>
              <a:t>Logistics, storage, cold chain, packaging optimization</a:t>
            </a:r>
            <a:endParaRPr lang="fr-FR" sz="2000" dirty="0" smtClean="0">
              <a:solidFill>
                <a:srgbClr val="0F3E6E"/>
              </a:solidFill>
            </a:endParaRPr>
          </a:p>
          <a:p>
            <a:pPr lvl="1"/>
            <a:r>
              <a:rPr lang="en-US" sz="2000" dirty="0" smtClean="0">
                <a:solidFill>
                  <a:srgbClr val="0F3E6E"/>
                </a:solidFill>
              </a:rPr>
              <a:t>Operational management </a:t>
            </a:r>
            <a:endParaRPr lang="fr-FR" sz="2000" dirty="0" smtClean="0">
              <a:solidFill>
                <a:srgbClr val="0F3E6E"/>
              </a:solidFill>
            </a:endParaRPr>
          </a:p>
          <a:p>
            <a:pPr lvl="0"/>
            <a:endParaRPr lang="fr-BE" sz="2000" b="1" u="sng" dirty="0" smtClean="0">
              <a:solidFill>
                <a:srgbClr val="0F3E6E"/>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lvl="0">
              <a:buNone/>
            </a:pPr>
            <a:r>
              <a:rPr lang="fr-BE" sz="2000" dirty="0" smtClean="0">
                <a:solidFill>
                  <a:srgbClr val="0F3E6E"/>
                </a:solidFill>
              </a:rPr>
              <a:t>		</a:t>
            </a:r>
            <a:r>
              <a:rPr lang="en-US" sz="2000" b="1" u="sng" dirty="0" smtClean="0">
                <a:solidFill>
                  <a:srgbClr val="0F3E6E"/>
                </a:solidFill>
              </a:rPr>
              <a:t>Processing &amp; adding value  </a:t>
            </a:r>
          </a:p>
          <a:p>
            <a:pPr lvl="0"/>
            <a:endParaRPr lang="fr-FR" sz="2000" b="1" u="sng" dirty="0" smtClean="0">
              <a:solidFill>
                <a:srgbClr val="0F3E6E"/>
              </a:solidFill>
            </a:endParaRPr>
          </a:p>
          <a:p>
            <a:pPr lvl="1"/>
            <a:r>
              <a:rPr lang="en-US" sz="2000" dirty="0" smtClean="0">
                <a:solidFill>
                  <a:srgbClr val="0F3E6E"/>
                </a:solidFill>
              </a:rPr>
              <a:t>Training</a:t>
            </a:r>
            <a:endParaRPr lang="fr-FR" sz="2000" dirty="0" smtClean="0">
              <a:solidFill>
                <a:srgbClr val="0F3E6E"/>
              </a:solidFill>
            </a:endParaRPr>
          </a:p>
          <a:p>
            <a:pPr lvl="1"/>
            <a:r>
              <a:rPr lang="en-US" sz="2000" dirty="0" smtClean="0">
                <a:solidFill>
                  <a:srgbClr val="0F3E6E"/>
                </a:solidFill>
              </a:rPr>
              <a:t>Optimization of processing &amp; packaging </a:t>
            </a:r>
            <a:endParaRPr lang="fr-FR" sz="2000" dirty="0" smtClean="0">
              <a:solidFill>
                <a:srgbClr val="0F3E6E"/>
              </a:solidFill>
            </a:endParaRPr>
          </a:p>
          <a:p>
            <a:pPr lvl="1"/>
            <a:r>
              <a:rPr lang="en-US" sz="2000" dirty="0" smtClean="0">
                <a:solidFill>
                  <a:srgbClr val="0F3E6E"/>
                </a:solidFill>
              </a:rPr>
              <a:t>Processes standardization &amp; certification </a:t>
            </a:r>
            <a:endParaRPr lang="fr-FR" sz="2000" dirty="0" smtClean="0">
              <a:solidFill>
                <a:srgbClr val="0F3E6E"/>
              </a:solidFill>
            </a:endParaRPr>
          </a:p>
          <a:p>
            <a:pPr lvl="1"/>
            <a:r>
              <a:rPr lang="en-US" sz="2000" dirty="0" smtClean="0">
                <a:solidFill>
                  <a:srgbClr val="0F3E6E"/>
                </a:solidFill>
              </a:rPr>
              <a:t>Operational management </a:t>
            </a:r>
            <a:endParaRPr lang="fr-FR" sz="2000" dirty="0" smtClean="0">
              <a:solidFill>
                <a:srgbClr val="0F3E6E"/>
              </a:solidFill>
            </a:endParaRPr>
          </a:p>
          <a:p>
            <a:pPr lvl="1"/>
            <a:r>
              <a:rPr lang="en-US" sz="2000" dirty="0" smtClean="0">
                <a:solidFill>
                  <a:srgbClr val="0F3E6E"/>
                </a:solidFill>
              </a:rPr>
              <a:t>Quality Audits &amp; Controls </a:t>
            </a:r>
            <a:endParaRPr lang="fr-FR" sz="2000" dirty="0" smtClean="0">
              <a:solidFill>
                <a:srgbClr val="0F3E6E"/>
              </a:solidFill>
            </a:endParaRPr>
          </a:p>
          <a:p>
            <a:pPr lvl="0"/>
            <a:endParaRPr lang="fr-BE" sz="2000" b="1" u="sng" dirty="0" smtClean="0">
              <a:solidFill>
                <a:srgbClr val="0F3E6E"/>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653143" y="205979"/>
            <a:ext cx="8033657" cy="4342925"/>
          </a:xfrm>
        </p:spPr>
        <p:txBody>
          <a:bodyPr/>
          <a:lstStyle/>
          <a:p>
            <a:endParaRPr lang="fr-BE" sz="2000" dirty="0" smtClean="0">
              <a:solidFill>
                <a:schemeClr val="bg1"/>
              </a:solidFill>
            </a:endParaRPr>
          </a:p>
          <a:p>
            <a:pPr lvl="0">
              <a:buNone/>
            </a:pPr>
            <a:r>
              <a:rPr lang="fr-BE" sz="2000" dirty="0" smtClean="0">
                <a:solidFill>
                  <a:srgbClr val="0F3E6E"/>
                </a:solidFill>
              </a:rPr>
              <a:t>		</a:t>
            </a:r>
            <a:r>
              <a:rPr lang="en-US" sz="2000" b="1" u="sng" dirty="0" smtClean="0">
                <a:solidFill>
                  <a:srgbClr val="0F3E6E"/>
                </a:solidFill>
              </a:rPr>
              <a:t>Access to markets (local, regional, international)</a:t>
            </a:r>
          </a:p>
          <a:p>
            <a:pPr lvl="0">
              <a:buNone/>
            </a:pPr>
            <a:endParaRPr lang="fr-FR" sz="2000" b="1" u="sng" dirty="0" smtClean="0">
              <a:solidFill>
                <a:srgbClr val="0F3E6E"/>
              </a:solidFill>
            </a:endParaRPr>
          </a:p>
          <a:p>
            <a:pPr lvl="1"/>
            <a:r>
              <a:rPr lang="en-US" sz="2000" dirty="0" smtClean="0">
                <a:solidFill>
                  <a:srgbClr val="0F3E6E"/>
                </a:solidFill>
              </a:rPr>
              <a:t>Strategic and operational marketing  </a:t>
            </a:r>
            <a:endParaRPr lang="fr-FR" sz="2000" dirty="0" smtClean="0">
              <a:solidFill>
                <a:srgbClr val="0F3E6E"/>
              </a:solidFill>
            </a:endParaRPr>
          </a:p>
          <a:p>
            <a:pPr lvl="1"/>
            <a:r>
              <a:rPr lang="en-US" sz="2000" dirty="0" smtClean="0">
                <a:solidFill>
                  <a:srgbClr val="0F3E6E"/>
                </a:solidFill>
              </a:rPr>
              <a:t>Branding</a:t>
            </a:r>
            <a:endParaRPr lang="fr-FR" sz="2000" dirty="0" smtClean="0">
              <a:solidFill>
                <a:srgbClr val="0F3E6E"/>
              </a:solidFill>
            </a:endParaRPr>
          </a:p>
          <a:p>
            <a:pPr lvl="1"/>
            <a:r>
              <a:rPr lang="en-US" sz="2000" dirty="0" smtClean="0">
                <a:solidFill>
                  <a:srgbClr val="0F3E6E"/>
                </a:solidFill>
              </a:rPr>
              <a:t>Labeling</a:t>
            </a:r>
            <a:endParaRPr lang="fr-FR" sz="2000" dirty="0" smtClean="0">
              <a:solidFill>
                <a:srgbClr val="0F3E6E"/>
              </a:solidFill>
            </a:endParaRPr>
          </a:p>
          <a:p>
            <a:pPr lvl="1"/>
            <a:r>
              <a:rPr lang="en-US" sz="2000" dirty="0" smtClean="0">
                <a:solidFill>
                  <a:srgbClr val="0F3E6E"/>
                </a:solidFill>
              </a:rPr>
              <a:t>Marketing (conclusion of contracts)</a:t>
            </a:r>
            <a:endParaRPr lang="fr-FR" sz="2000" dirty="0" smtClean="0">
              <a:solidFill>
                <a:srgbClr val="0F3E6E"/>
              </a:solidFill>
            </a:endParaRPr>
          </a:p>
          <a:p>
            <a:pPr lvl="1"/>
            <a:r>
              <a:rPr lang="en-US" sz="2000" dirty="0" smtClean="0">
                <a:solidFill>
                  <a:srgbClr val="0F3E6E"/>
                </a:solidFill>
              </a:rPr>
              <a:t>Distribution</a:t>
            </a:r>
            <a:endParaRPr lang="fr-FR" sz="2000" dirty="0" smtClean="0">
              <a:solidFill>
                <a:srgbClr val="0F3E6E"/>
              </a:solidFill>
            </a:endParaRPr>
          </a:p>
          <a:p>
            <a:pPr lvl="1"/>
            <a:r>
              <a:rPr lang="en-US" sz="2000" dirty="0" smtClean="0">
                <a:solidFill>
                  <a:srgbClr val="0F3E6E"/>
                </a:solidFill>
              </a:rPr>
              <a:t>Hotels - restaurants</a:t>
            </a:r>
            <a:endParaRPr lang="fr-FR" sz="2000" dirty="0" smtClean="0">
              <a:solidFill>
                <a:srgbClr val="0F3E6E"/>
              </a:solidFill>
            </a:endParaRPr>
          </a:p>
          <a:p>
            <a:pPr lvl="0"/>
            <a:endParaRPr lang="fr-BE" sz="2000" b="1" u="sng" dirty="0" smtClean="0">
              <a:solidFill>
                <a:srgbClr val="0F3E6E"/>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2" y="1448791"/>
            <a:ext cx="5364211" cy="3554819"/>
          </a:xfrm>
          <a:prstGeom prst="rect">
            <a:avLst/>
          </a:prstGeom>
          <a:noFill/>
        </p:spPr>
        <p:txBody>
          <a:bodyPr wrap="square" rtlCol="0">
            <a:spAutoFit/>
          </a:bodyPr>
          <a:lstStyle/>
          <a:p>
            <a:pPr>
              <a:lnSpc>
                <a:spcPts val="4500"/>
              </a:lnSpc>
            </a:pPr>
            <a:r>
              <a:rPr lang="fr-FR" sz="9000" dirty="0" smtClean="0">
                <a:solidFill>
                  <a:srgbClr val="E6B42F"/>
                </a:solidFill>
                <a:latin typeface="Arial" pitchFamily="34" charset="0"/>
                <a:cs typeface="Arial" pitchFamily="34" charset="0"/>
              </a:rPr>
              <a:t>4</a:t>
            </a:r>
          </a:p>
          <a:p>
            <a:pPr>
              <a:lnSpc>
                <a:spcPts val="4500"/>
              </a:lnSpc>
            </a:pPr>
            <a:endParaRPr lang="fr-FR" sz="4000" dirty="0" smtClean="0">
              <a:solidFill>
                <a:srgbClr val="E6B42F"/>
              </a:solidFill>
              <a:latin typeface="Arial" pitchFamily="34" charset="0"/>
              <a:cs typeface="Arial" pitchFamily="34" charset="0"/>
            </a:endParaRPr>
          </a:p>
          <a:p>
            <a:pPr>
              <a:lnSpc>
                <a:spcPts val="4500"/>
              </a:lnSpc>
            </a:pPr>
            <a:endParaRPr lang="fr-FR" sz="4000" dirty="0" smtClean="0">
              <a:solidFill>
                <a:srgbClr val="E6B42F"/>
              </a:solidFill>
              <a:latin typeface="Arial" pitchFamily="34" charset="0"/>
              <a:cs typeface="Arial" pitchFamily="34" charset="0"/>
            </a:endParaRPr>
          </a:p>
          <a:p>
            <a:pPr>
              <a:lnSpc>
                <a:spcPts val="4500"/>
              </a:lnSpc>
            </a:pPr>
            <a:endParaRPr lang="fr-FR" sz="9000" dirty="0" smtClean="0">
              <a:solidFill>
                <a:srgbClr val="E6B42F"/>
              </a:solidFill>
              <a:latin typeface="Arial" pitchFamily="34" charset="0"/>
              <a:cs typeface="Arial" pitchFamily="34" charset="0"/>
            </a:endParaRPr>
          </a:p>
          <a:p>
            <a:pPr>
              <a:lnSpc>
                <a:spcPts val="4500"/>
              </a:lnSpc>
            </a:pPr>
            <a:endParaRPr lang="fr-FR" sz="9000" dirty="0" smtClean="0">
              <a:latin typeface="Arial" pitchFamily="34" charset="0"/>
              <a:cs typeface="Arial" pitchFamily="34" charset="0"/>
            </a:endParaRPr>
          </a:p>
          <a:p>
            <a:pPr>
              <a:lnSpc>
                <a:spcPts val="4500"/>
              </a:lnSpc>
            </a:pPr>
            <a:endParaRPr lang="fr-FR" sz="9000" dirty="0" smtClean="0">
              <a:latin typeface="Arial" pitchFamily="34" charset="0"/>
              <a:cs typeface="Arial" pitchFamily="34" charset="0"/>
            </a:endParaRPr>
          </a:p>
        </p:txBody>
      </p:sp>
      <p:sp>
        <p:nvSpPr>
          <p:cNvPr id="5" name="Rectangle 4"/>
          <p:cNvSpPr/>
          <p:nvPr/>
        </p:nvSpPr>
        <p:spPr>
          <a:xfrm>
            <a:off x="0" y="1887847"/>
            <a:ext cx="8577944" cy="2215991"/>
          </a:xfrm>
          <a:prstGeom prst="rect">
            <a:avLst/>
          </a:prstGeom>
        </p:spPr>
        <p:txBody>
          <a:bodyPr wrap="square">
            <a:spAutoFit/>
          </a:bodyPr>
          <a:lstStyle/>
          <a:p>
            <a:r>
              <a:rPr lang="fr-FR" b="1" dirty="0" smtClean="0"/>
              <a:t>		</a:t>
            </a:r>
          </a:p>
          <a:p>
            <a:r>
              <a:rPr lang="fr-FR" sz="4000" b="1" dirty="0" smtClean="0">
                <a:solidFill>
                  <a:srgbClr val="E6B42F"/>
                </a:solidFill>
                <a:latin typeface="Arial" pitchFamily="34" charset="0"/>
                <a:cs typeface="Arial" pitchFamily="34" charset="0"/>
              </a:rPr>
              <a:t>			FIGA :</a:t>
            </a:r>
          </a:p>
          <a:p>
            <a:endParaRPr lang="fr-FR" sz="4000" b="1" dirty="0" smtClean="0">
              <a:solidFill>
                <a:srgbClr val="E6B42F"/>
              </a:solidFill>
              <a:latin typeface="Arial" pitchFamily="34" charset="0"/>
              <a:cs typeface="Arial" pitchFamily="34" charset="0"/>
            </a:endParaRPr>
          </a:p>
          <a:p>
            <a:r>
              <a:rPr lang="fr-FR" sz="4000" b="1" dirty="0" smtClean="0">
                <a:solidFill>
                  <a:srgbClr val="E6B42F"/>
                </a:solidFill>
                <a:latin typeface="Arial" pitchFamily="34" charset="0"/>
                <a:cs typeface="Arial" pitchFamily="34" charset="0"/>
              </a:rPr>
              <a:t>		Access to finance for </a:t>
            </a:r>
            <a:r>
              <a:rPr lang="fr-FR" sz="4000" b="1" dirty="0" err="1" smtClean="0">
                <a:solidFill>
                  <a:srgbClr val="E6B42F"/>
                </a:solidFill>
                <a:latin typeface="Arial" pitchFamily="34" charset="0"/>
                <a:cs typeface="Arial" pitchFamily="34" charset="0"/>
              </a:rPr>
              <a:t>SME’s</a:t>
            </a:r>
            <a:endParaRPr lang="fr-FR" b="1" dirty="0" smtClean="0">
              <a:solidFill>
                <a:srgbClr val="E6B42F"/>
              </a:solidFill>
            </a:endParaRPr>
          </a:p>
        </p:txBody>
      </p:sp>
      <p:pic>
        <p:nvPicPr>
          <p:cNvPr id="6" name="Picture 2" descr="X:\COMMUNICATION\EC Group\Stratégie\Images\Eric Images site\A imprimer\Bailleurs-de-fonds.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115278" y="338447"/>
            <a:ext cx="3963357" cy="287283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90600" y="2233367"/>
            <a:ext cx="184666" cy="369332"/>
          </a:xfrm>
          <a:prstGeom prst="rect">
            <a:avLst/>
          </a:prstGeom>
          <a:noFill/>
        </p:spPr>
        <p:txBody>
          <a:bodyPr wrap="none" rtlCol="0">
            <a:spAutoFit/>
          </a:bodyPr>
          <a:lstStyle/>
          <a:p>
            <a:endParaRPr lang="en-US" dirty="0"/>
          </a:p>
        </p:txBody>
      </p:sp>
      <p:sp>
        <p:nvSpPr>
          <p:cNvPr id="33" name="Left-Up Arrow 32"/>
          <p:cNvSpPr/>
          <p:nvPr/>
        </p:nvSpPr>
        <p:spPr>
          <a:xfrm rot="16200000">
            <a:off x="6076759" y="1773235"/>
            <a:ext cx="1627760" cy="2414085"/>
          </a:xfrm>
          <a:prstGeom prst="leftUpArrow">
            <a:avLst>
              <a:gd name="adj1" fmla="val 8982"/>
              <a:gd name="adj2" fmla="val 11245"/>
              <a:gd name="adj3" fmla="val 21866"/>
            </a:avLst>
          </a:prstGeom>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9"/>
          <p:cNvSpPr txBox="1"/>
          <p:nvPr/>
        </p:nvSpPr>
        <p:spPr>
          <a:xfrm>
            <a:off x="586175" y="685799"/>
            <a:ext cx="7595472" cy="757130"/>
          </a:xfrm>
          <a:prstGeom prst="rect">
            <a:avLst/>
          </a:prstGeom>
          <a:noFill/>
        </p:spPr>
        <p:txBody>
          <a:bodyPr wrap="square" rtlCol="0">
            <a:spAutoFit/>
          </a:bodyPr>
          <a:lstStyle/>
          <a:p>
            <a:pPr>
              <a:lnSpc>
                <a:spcPct val="90000"/>
              </a:lnSpc>
            </a:pPr>
            <a:r>
              <a:rPr lang="fr-BE" sz="2800" b="1" dirty="0" smtClean="0">
                <a:solidFill>
                  <a:srgbClr val="FFFFFF"/>
                </a:solidFill>
              </a:rPr>
              <a:t>FIGA </a:t>
            </a:r>
            <a:r>
              <a:rPr lang="fr-BE" sz="1600" i="1" dirty="0" smtClean="0">
                <a:solidFill>
                  <a:srgbClr val="FFFFFF"/>
                </a:solidFill>
              </a:rPr>
              <a:t>(Fonds d’Impulsion économique, de Garantie et d’Accompagnement)</a:t>
            </a:r>
          </a:p>
          <a:p>
            <a:pPr>
              <a:lnSpc>
                <a:spcPct val="90000"/>
              </a:lnSpc>
            </a:pPr>
            <a:r>
              <a:rPr lang="fr-BE" sz="2000" b="1" dirty="0" smtClean="0">
                <a:solidFill>
                  <a:srgbClr val="E6B42F"/>
                </a:solidFill>
              </a:rPr>
              <a:t>Support to private sector –  A global approach</a:t>
            </a:r>
            <a:endParaRPr lang="fr-BE" sz="2000" b="1" dirty="0">
              <a:solidFill>
                <a:srgbClr val="E6B42F"/>
              </a:solidFill>
            </a:endParaRPr>
          </a:p>
        </p:txBody>
      </p:sp>
      <p:sp>
        <p:nvSpPr>
          <p:cNvPr id="5" name="Rectangle à coins arrondis 4"/>
          <p:cNvSpPr/>
          <p:nvPr/>
        </p:nvSpPr>
        <p:spPr>
          <a:xfrm>
            <a:off x="692738" y="2130608"/>
            <a:ext cx="1506178" cy="25504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TextBox 10"/>
          <p:cNvSpPr txBox="1"/>
          <p:nvPr/>
        </p:nvSpPr>
        <p:spPr>
          <a:xfrm>
            <a:off x="750465" y="2223676"/>
            <a:ext cx="1521923" cy="2026196"/>
          </a:xfrm>
          <a:prstGeom prst="rect">
            <a:avLst/>
          </a:prstGeom>
          <a:noFill/>
        </p:spPr>
        <p:txBody>
          <a:bodyPr wrap="square" rtlCol="0">
            <a:spAutoFit/>
          </a:bodyPr>
          <a:lstStyle/>
          <a:p>
            <a:pPr lvl="0">
              <a:lnSpc>
                <a:spcPct val="90000"/>
              </a:lnSpc>
            </a:pPr>
            <a:r>
              <a:rPr lang="fr-BE" sz="1300" b="1" dirty="0" smtClean="0"/>
              <a:t>Coaching MSME</a:t>
            </a:r>
            <a:endParaRPr lang="fr-BE" sz="1300" b="1" dirty="0"/>
          </a:p>
          <a:p>
            <a:pPr lvl="0">
              <a:lnSpc>
                <a:spcPct val="120000"/>
              </a:lnSpc>
            </a:pPr>
            <a:endParaRPr lang="fr-BE" sz="1000" b="1" dirty="0" smtClean="0"/>
          </a:p>
          <a:p>
            <a:pPr lvl="0">
              <a:lnSpc>
                <a:spcPct val="80000"/>
              </a:lnSpc>
            </a:pPr>
            <a:r>
              <a:rPr lang="fr-BE" sz="1200" b="1" dirty="0" smtClean="0">
                <a:solidFill>
                  <a:srgbClr val="FFFFFF"/>
                </a:solidFill>
              </a:rPr>
              <a:t>Pre creation</a:t>
            </a:r>
            <a:endParaRPr lang="fr-BE" sz="1200" b="1" dirty="0">
              <a:solidFill>
                <a:srgbClr val="FFFFFF"/>
              </a:solidFill>
            </a:endParaRPr>
          </a:p>
          <a:p>
            <a:pPr lvl="0">
              <a:lnSpc>
                <a:spcPct val="50000"/>
              </a:lnSpc>
            </a:pPr>
            <a:endParaRPr lang="fr-BE" sz="1000" dirty="0" smtClean="0"/>
          </a:p>
          <a:p>
            <a:pPr lvl="0">
              <a:lnSpc>
                <a:spcPct val="90000"/>
              </a:lnSpc>
            </a:pPr>
            <a:r>
              <a:rPr lang="fr-BE" sz="1000" dirty="0" smtClean="0"/>
              <a:t>Strategic </a:t>
            </a:r>
            <a:r>
              <a:rPr lang="fr-BE" sz="1000" dirty="0"/>
              <a:t>&amp;     </a:t>
            </a:r>
            <a:r>
              <a:rPr lang="fr-BE" sz="1000" dirty="0" smtClean="0"/>
              <a:t>operationnal aspects</a:t>
            </a:r>
            <a:endParaRPr lang="fr-BE" sz="1000" dirty="0"/>
          </a:p>
          <a:p>
            <a:pPr>
              <a:lnSpc>
                <a:spcPct val="90000"/>
              </a:lnSpc>
            </a:pPr>
            <a:r>
              <a:rPr lang="fr-BE" sz="1000" dirty="0" smtClean="0"/>
              <a:t>Financiel aspects</a:t>
            </a:r>
            <a:endParaRPr lang="fr-BE" sz="1000" b="1" dirty="0"/>
          </a:p>
          <a:p>
            <a:pPr lvl="0">
              <a:lnSpc>
                <a:spcPct val="90000"/>
              </a:lnSpc>
            </a:pPr>
            <a:endParaRPr lang="fr-BE" sz="1000" b="1" dirty="0" smtClean="0"/>
          </a:p>
          <a:p>
            <a:pPr lvl="0">
              <a:lnSpc>
                <a:spcPct val="80000"/>
              </a:lnSpc>
            </a:pPr>
            <a:endParaRPr lang="fr-BE" sz="1200" b="1" dirty="0" smtClean="0">
              <a:solidFill>
                <a:srgbClr val="FFFFFF"/>
              </a:solidFill>
            </a:endParaRPr>
          </a:p>
          <a:p>
            <a:pPr lvl="0">
              <a:lnSpc>
                <a:spcPct val="80000"/>
              </a:lnSpc>
            </a:pPr>
            <a:r>
              <a:rPr lang="fr-BE" sz="1200" b="1" dirty="0" smtClean="0">
                <a:solidFill>
                  <a:srgbClr val="FFFFFF"/>
                </a:solidFill>
              </a:rPr>
              <a:t>Post</a:t>
            </a:r>
            <a:r>
              <a:rPr lang="fr-BE" sz="1200" b="1" dirty="0">
                <a:solidFill>
                  <a:srgbClr val="FFFFFF"/>
                </a:solidFill>
              </a:rPr>
              <a:t> </a:t>
            </a:r>
            <a:r>
              <a:rPr lang="fr-BE" sz="1200" b="1" dirty="0" smtClean="0">
                <a:solidFill>
                  <a:srgbClr val="FFFFFF"/>
                </a:solidFill>
              </a:rPr>
              <a:t>creation</a:t>
            </a:r>
            <a:endParaRPr lang="fr-BE" sz="1200" b="1" dirty="0">
              <a:solidFill>
                <a:srgbClr val="FFFFFF"/>
              </a:solidFill>
            </a:endParaRPr>
          </a:p>
          <a:p>
            <a:pPr lvl="0">
              <a:lnSpc>
                <a:spcPct val="50000"/>
              </a:lnSpc>
            </a:pPr>
            <a:endParaRPr lang="fr-BE" sz="1000" dirty="0" smtClean="0"/>
          </a:p>
          <a:p>
            <a:pPr lvl="0">
              <a:lnSpc>
                <a:spcPct val="90000"/>
              </a:lnSpc>
            </a:pPr>
            <a:r>
              <a:rPr lang="fr-BE" sz="1000" dirty="0"/>
              <a:t>Strategic &amp;     operationnal aspects</a:t>
            </a:r>
          </a:p>
          <a:p>
            <a:pPr>
              <a:lnSpc>
                <a:spcPct val="90000"/>
              </a:lnSpc>
            </a:pPr>
            <a:r>
              <a:rPr lang="fr-BE" sz="1000" dirty="0"/>
              <a:t>Financiel aspects</a:t>
            </a:r>
            <a:endParaRPr lang="fr-BE" sz="1000" b="1" dirty="0"/>
          </a:p>
        </p:txBody>
      </p:sp>
      <p:graphicFrame>
        <p:nvGraphicFramePr>
          <p:cNvPr id="27" name="Diagram 5"/>
          <p:cNvGraphicFramePr/>
          <p:nvPr>
            <p:extLst>
              <p:ext uri="{D42A27DB-BD31-4B8C-83A1-F6EECF244321}">
                <p14:modId xmlns:p14="http://schemas.microsoft.com/office/powerpoint/2010/main" xmlns="" val="956717912"/>
              </p:ext>
            </p:extLst>
          </p:nvPr>
        </p:nvGraphicFramePr>
        <p:xfrm>
          <a:off x="2443544" y="1797551"/>
          <a:ext cx="4352628" cy="29288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Rectangle à coins arrondis 27"/>
          <p:cNvSpPr/>
          <p:nvPr/>
        </p:nvSpPr>
        <p:spPr>
          <a:xfrm>
            <a:off x="6461571" y="4135266"/>
            <a:ext cx="2193667" cy="69795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29" name="TextBox 10"/>
          <p:cNvSpPr txBox="1"/>
          <p:nvPr/>
        </p:nvSpPr>
        <p:spPr>
          <a:xfrm>
            <a:off x="6487115" y="4226602"/>
            <a:ext cx="2168123" cy="594009"/>
          </a:xfrm>
          <a:prstGeom prst="rect">
            <a:avLst/>
          </a:prstGeom>
          <a:noFill/>
        </p:spPr>
        <p:txBody>
          <a:bodyPr wrap="square" rtlCol="0">
            <a:spAutoFit/>
          </a:bodyPr>
          <a:lstStyle/>
          <a:p>
            <a:pPr>
              <a:lnSpc>
                <a:spcPct val="90000"/>
              </a:lnSpc>
            </a:pPr>
            <a:r>
              <a:rPr lang="fr-BE" sz="1200" b="1" dirty="0"/>
              <a:t>- </a:t>
            </a:r>
            <a:r>
              <a:rPr lang="fr-BE" sz="1200" b="1" dirty="0" smtClean="0"/>
              <a:t>Risk sharing</a:t>
            </a:r>
            <a:endParaRPr lang="fr-BE" sz="1200" b="1" dirty="0"/>
          </a:p>
          <a:p>
            <a:pPr>
              <a:lnSpc>
                <a:spcPct val="90000"/>
              </a:lnSpc>
            </a:pPr>
            <a:r>
              <a:rPr lang="fr-BE" sz="1200" b="1" dirty="0"/>
              <a:t>- S</a:t>
            </a:r>
            <a:r>
              <a:rPr lang="fr-BE" sz="1200" b="1" dirty="0" smtClean="0"/>
              <a:t>ustainability</a:t>
            </a:r>
            <a:endParaRPr lang="fr-BE" sz="1200" b="1" dirty="0"/>
          </a:p>
          <a:p>
            <a:pPr>
              <a:lnSpc>
                <a:spcPct val="90000"/>
              </a:lnSpc>
            </a:pPr>
            <a:r>
              <a:rPr lang="fr-BE" sz="1200" b="1" dirty="0"/>
              <a:t>- </a:t>
            </a:r>
            <a:r>
              <a:rPr lang="fr-BE" sz="1200" b="1" dirty="0" smtClean="0"/>
              <a:t>Increasing of the growth</a:t>
            </a:r>
            <a:endParaRPr lang="fr-BE" sz="1200" b="1" dirty="0"/>
          </a:p>
        </p:txBody>
      </p:sp>
      <p:sp>
        <p:nvSpPr>
          <p:cNvPr id="32" name="Down Arrow 18"/>
          <p:cNvSpPr/>
          <p:nvPr/>
        </p:nvSpPr>
        <p:spPr>
          <a:xfrm rot="16200000">
            <a:off x="4126560" y="2452258"/>
            <a:ext cx="388340" cy="3754357"/>
          </a:xfrm>
          <a:prstGeom prst="downArrow">
            <a:avLst>
              <a:gd name="adj1" fmla="val 35642"/>
              <a:gd name="adj2" fmla="val 8404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à coins arrondis 33"/>
          <p:cNvSpPr/>
          <p:nvPr/>
        </p:nvSpPr>
        <p:spPr>
          <a:xfrm>
            <a:off x="2443549" y="2029553"/>
            <a:ext cx="3009133" cy="40762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35" name="TextBox 10"/>
          <p:cNvSpPr txBox="1"/>
          <p:nvPr/>
        </p:nvSpPr>
        <p:spPr>
          <a:xfrm>
            <a:off x="2507798" y="2130608"/>
            <a:ext cx="2047474" cy="276999"/>
          </a:xfrm>
          <a:prstGeom prst="rect">
            <a:avLst/>
          </a:prstGeom>
          <a:noFill/>
        </p:spPr>
        <p:txBody>
          <a:bodyPr wrap="square" rtlCol="0">
            <a:spAutoFit/>
          </a:bodyPr>
          <a:lstStyle/>
          <a:p>
            <a:r>
              <a:rPr lang="en-US" sz="1200" b="1" dirty="0"/>
              <a:t>Structuration / </a:t>
            </a:r>
            <a:r>
              <a:rPr lang="en-US" sz="1200" b="1" dirty="0" smtClean="0"/>
              <a:t>validation</a:t>
            </a:r>
            <a:endParaRPr lang="en-US" sz="1200" b="1" dirty="0"/>
          </a:p>
        </p:txBody>
      </p:sp>
      <p:sp>
        <p:nvSpPr>
          <p:cNvPr id="36" name="TextBox 10"/>
          <p:cNvSpPr txBox="1"/>
          <p:nvPr/>
        </p:nvSpPr>
        <p:spPr>
          <a:xfrm>
            <a:off x="4266090" y="2121320"/>
            <a:ext cx="1118368" cy="371897"/>
          </a:xfrm>
          <a:prstGeom prst="rect">
            <a:avLst/>
          </a:prstGeom>
          <a:noFill/>
        </p:spPr>
        <p:txBody>
          <a:bodyPr wrap="square" rtlCol="0">
            <a:spAutoFit/>
          </a:bodyPr>
          <a:lstStyle/>
          <a:p>
            <a:pPr>
              <a:lnSpc>
                <a:spcPct val="90000"/>
              </a:lnSpc>
            </a:pPr>
            <a:r>
              <a:rPr lang="en-US" sz="1000" b="1" dirty="0" smtClean="0"/>
              <a:t>- </a:t>
            </a:r>
            <a:r>
              <a:rPr lang="fr-FR" sz="1000" b="1" dirty="0" smtClean="0"/>
              <a:t>Business plan</a:t>
            </a:r>
            <a:endParaRPr lang="fr-BE" sz="1000" b="1" dirty="0"/>
          </a:p>
          <a:p>
            <a:pPr>
              <a:lnSpc>
                <a:spcPct val="90000"/>
              </a:lnSpc>
            </a:pPr>
            <a:r>
              <a:rPr lang="en-US" sz="1000" b="1" dirty="0"/>
              <a:t>- </a:t>
            </a:r>
            <a:r>
              <a:rPr lang="en-US" sz="1000" b="1" dirty="0" smtClean="0"/>
              <a:t>Financial plan</a:t>
            </a:r>
            <a:endParaRPr lang="en-US" sz="1000" b="1" dirty="0"/>
          </a:p>
        </p:txBody>
      </p:sp>
      <p:sp>
        <p:nvSpPr>
          <p:cNvPr id="37" name="TextBox 16"/>
          <p:cNvSpPr txBox="1"/>
          <p:nvPr/>
        </p:nvSpPr>
        <p:spPr>
          <a:xfrm>
            <a:off x="6913403" y="2538302"/>
            <a:ext cx="801170" cy="276999"/>
          </a:xfrm>
          <a:prstGeom prst="rect">
            <a:avLst/>
          </a:prstGeom>
          <a:noFill/>
        </p:spPr>
        <p:txBody>
          <a:bodyPr wrap="square" rtlCol="0">
            <a:spAutoFit/>
          </a:bodyPr>
          <a:lstStyle/>
          <a:p>
            <a:pPr algn="r"/>
            <a:r>
              <a:rPr lang="en-US" sz="1200" b="1" dirty="0" smtClean="0">
                <a:solidFill>
                  <a:schemeClr val="bg1"/>
                </a:solidFill>
              </a:rPr>
              <a:t>MPME</a:t>
            </a:r>
            <a:endParaRPr lang="en-US" sz="1200" b="1" dirty="0">
              <a:solidFill>
                <a:schemeClr val="bg1"/>
              </a:solidFill>
            </a:endParaRPr>
          </a:p>
        </p:txBody>
      </p:sp>
    </p:spTree>
    <p:extLst>
      <p:ext uri="{BB962C8B-B14F-4D97-AF65-F5344CB8AC3E}">
        <p14:creationId xmlns:p14="http://schemas.microsoft.com/office/powerpoint/2010/main" xmlns="" val="25890461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90600" y="2233367"/>
            <a:ext cx="184666" cy="369332"/>
          </a:xfrm>
          <a:prstGeom prst="rect">
            <a:avLst/>
          </a:prstGeom>
          <a:noFill/>
        </p:spPr>
        <p:txBody>
          <a:bodyPr wrap="none" rtlCol="0">
            <a:spAutoFit/>
          </a:bodyPr>
          <a:lstStyle/>
          <a:p>
            <a:endParaRPr lang="en-US" dirty="0"/>
          </a:p>
        </p:txBody>
      </p:sp>
      <p:sp>
        <p:nvSpPr>
          <p:cNvPr id="24" name="TextBox 9"/>
          <p:cNvSpPr txBox="1"/>
          <p:nvPr/>
        </p:nvSpPr>
        <p:spPr>
          <a:xfrm>
            <a:off x="1037254" y="1172864"/>
            <a:ext cx="7595472" cy="651460"/>
          </a:xfrm>
          <a:prstGeom prst="rect">
            <a:avLst/>
          </a:prstGeom>
          <a:noFill/>
        </p:spPr>
        <p:txBody>
          <a:bodyPr wrap="square" rtlCol="0">
            <a:spAutoFit/>
          </a:bodyPr>
          <a:lstStyle/>
          <a:p>
            <a:pPr>
              <a:lnSpc>
                <a:spcPct val="90000"/>
              </a:lnSpc>
            </a:pPr>
            <a:r>
              <a:rPr lang="fr-BE" sz="2000" b="1" dirty="0" smtClean="0">
                <a:solidFill>
                  <a:srgbClr val="E6B42F"/>
                </a:solidFill>
              </a:rPr>
              <a:t>Example (20% own funds)</a:t>
            </a:r>
          </a:p>
          <a:p>
            <a:pPr>
              <a:lnSpc>
                <a:spcPct val="90000"/>
              </a:lnSpc>
            </a:pPr>
            <a:endParaRPr lang="fr-BE" sz="2000" b="1" dirty="0">
              <a:solidFill>
                <a:srgbClr val="E6B42F"/>
              </a:solidFill>
            </a:endParaRPr>
          </a:p>
        </p:txBody>
      </p:sp>
      <p:sp>
        <p:nvSpPr>
          <p:cNvPr id="11" name="TextBox 10"/>
          <p:cNvSpPr txBox="1"/>
          <p:nvPr/>
        </p:nvSpPr>
        <p:spPr>
          <a:xfrm>
            <a:off x="596671" y="2171196"/>
            <a:ext cx="5979092" cy="2640723"/>
          </a:xfrm>
          <a:prstGeom prst="rect">
            <a:avLst/>
          </a:prstGeom>
          <a:noFill/>
        </p:spPr>
        <p:txBody>
          <a:bodyPr wrap="square" rtlCol="0">
            <a:spAutoFit/>
          </a:bodyPr>
          <a:lstStyle/>
          <a:p>
            <a:pPr>
              <a:spcBef>
                <a:spcPct val="50000"/>
              </a:spcBef>
              <a:tabLst>
                <a:tab pos="719138" algn="l"/>
                <a:tab pos="5651500" algn="r"/>
              </a:tabLst>
              <a:defRPr/>
            </a:pPr>
            <a:r>
              <a:rPr lang="fr-BE" b="1" dirty="0" smtClean="0">
                <a:solidFill>
                  <a:schemeClr val="tx2"/>
                </a:solidFill>
              </a:rPr>
              <a:t>Investment plan</a:t>
            </a:r>
            <a:r>
              <a:rPr lang="fr-BE" dirty="0" smtClean="0">
                <a:solidFill>
                  <a:schemeClr val="tx2"/>
                </a:solidFill>
              </a:rPr>
              <a:t>	</a:t>
            </a:r>
            <a:r>
              <a:rPr lang="fr-BE" b="1" dirty="0" smtClean="0">
                <a:solidFill>
                  <a:schemeClr val="tx2"/>
                </a:solidFill>
              </a:rPr>
              <a:t>100 000 $</a:t>
            </a:r>
            <a:endParaRPr lang="fr-BE" dirty="0">
              <a:solidFill>
                <a:schemeClr val="tx2"/>
              </a:solidFill>
            </a:endParaRPr>
          </a:p>
          <a:p>
            <a:pPr>
              <a:lnSpc>
                <a:spcPct val="80000"/>
              </a:lnSpc>
              <a:spcBef>
                <a:spcPct val="50000"/>
              </a:spcBef>
              <a:tabLst>
                <a:tab pos="719138" algn="l"/>
                <a:tab pos="5651500" algn="r"/>
              </a:tabLst>
              <a:defRPr/>
            </a:pPr>
            <a:r>
              <a:rPr lang="fr-BE" sz="1400" dirty="0" smtClean="0">
                <a:solidFill>
                  <a:schemeClr val="tx2"/>
                </a:solidFill>
              </a:rPr>
              <a:t>	Own funds	20 000 </a:t>
            </a:r>
            <a:r>
              <a:rPr lang="fr-BE" sz="1400" dirty="0">
                <a:solidFill>
                  <a:schemeClr val="tx2"/>
                </a:solidFill>
              </a:rPr>
              <a:t>$</a:t>
            </a:r>
          </a:p>
          <a:p>
            <a:pPr>
              <a:lnSpc>
                <a:spcPct val="80000"/>
              </a:lnSpc>
              <a:spcBef>
                <a:spcPct val="50000"/>
              </a:spcBef>
              <a:tabLst>
                <a:tab pos="719138" algn="l"/>
                <a:tab pos="5651500" algn="r"/>
              </a:tabLst>
              <a:defRPr/>
            </a:pPr>
            <a:r>
              <a:rPr lang="fr-BE" sz="1400" dirty="0">
                <a:solidFill>
                  <a:schemeClr val="tx2"/>
                </a:solidFill>
              </a:rPr>
              <a:t>	</a:t>
            </a:r>
            <a:r>
              <a:rPr lang="fr-BE" sz="1400" dirty="0" smtClean="0">
                <a:solidFill>
                  <a:schemeClr val="tx2"/>
                </a:solidFill>
              </a:rPr>
              <a:t>Subordinated loan	40 000 </a:t>
            </a:r>
            <a:r>
              <a:rPr lang="fr-BE" sz="1400" dirty="0">
                <a:solidFill>
                  <a:schemeClr val="tx2"/>
                </a:solidFill>
              </a:rPr>
              <a:t>$</a:t>
            </a:r>
          </a:p>
          <a:p>
            <a:pPr>
              <a:lnSpc>
                <a:spcPct val="80000"/>
              </a:lnSpc>
              <a:spcBef>
                <a:spcPct val="50000"/>
              </a:spcBef>
              <a:tabLst>
                <a:tab pos="719138" algn="l"/>
                <a:tab pos="5651500" algn="r"/>
              </a:tabLst>
              <a:defRPr/>
            </a:pPr>
            <a:r>
              <a:rPr lang="fr-BE" sz="1400" dirty="0">
                <a:solidFill>
                  <a:schemeClr val="tx2"/>
                </a:solidFill>
              </a:rPr>
              <a:t>	</a:t>
            </a:r>
            <a:r>
              <a:rPr lang="fr-BE" sz="1400" dirty="0" smtClean="0">
                <a:solidFill>
                  <a:schemeClr val="tx2"/>
                </a:solidFill>
              </a:rPr>
              <a:t>Bank credit	40 000 </a:t>
            </a:r>
            <a:r>
              <a:rPr lang="fr-BE" sz="1400" dirty="0">
                <a:solidFill>
                  <a:schemeClr val="tx2"/>
                </a:solidFill>
              </a:rPr>
              <a:t>$</a:t>
            </a:r>
          </a:p>
          <a:p>
            <a:pPr>
              <a:lnSpc>
                <a:spcPct val="60000"/>
              </a:lnSpc>
              <a:spcBef>
                <a:spcPct val="50000"/>
              </a:spcBef>
              <a:tabLst>
                <a:tab pos="719138" algn="l"/>
                <a:tab pos="5651500" algn="r"/>
              </a:tabLst>
              <a:defRPr/>
            </a:pPr>
            <a:endParaRPr lang="fr-BE" sz="1400" dirty="0">
              <a:solidFill>
                <a:schemeClr val="tx2"/>
              </a:solidFill>
            </a:endParaRPr>
          </a:p>
          <a:p>
            <a:pPr>
              <a:lnSpc>
                <a:spcPct val="60000"/>
              </a:lnSpc>
              <a:spcBef>
                <a:spcPct val="50000"/>
              </a:spcBef>
              <a:tabLst>
                <a:tab pos="719138" algn="l"/>
                <a:tab pos="5651500" algn="r"/>
              </a:tabLst>
              <a:defRPr/>
            </a:pPr>
            <a:r>
              <a:rPr lang="fr-BE" sz="1400" b="1" dirty="0" smtClean="0">
                <a:solidFill>
                  <a:schemeClr val="tx2"/>
                </a:solidFill>
              </a:rPr>
              <a:t>		</a:t>
            </a:r>
            <a:r>
              <a:rPr lang="fr-BE" b="1" dirty="0" smtClean="0">
                <a:solidFill>
                  <a:schemeClr val="tx2"/>
                </a:solidFill>
              </a:rPr>
              <a:t>100 000 </a:t>
            </a:r>
            <a:r>
              <a:rPr lang="fr-BE" b="1" dirty="0">
                <a:solidFill>
                  <a:schemeClr val="tx2"/>
                </a:solidFill>
              </a:rPr>
              <a:t>$</a:t>
            </a:r>
          </a:p>
          <a:p>
            <a:pPr>
              <a:tabLst>
                <a:tab pos="719138" algn="l"/>
                <a:tab pos="5651500" algn="r"/>
              </a:tabLst>
              <a:defRPr/>
            </a:pPr>
            <a:r>
              <a:rPr lang="fr-BE" sz="1400" dirty="0">
                <a:solidFill>
                  <a:schemeClr val="tx2"/>
                </a:solidFill>
              </a:rPr>
              <a:t> </a:t>
            </a:r>
          </a:p>
          <a:p>
            <a:pPr>
              <a:lnSpc>
                <a:spcPct val="80000"/>
              </a:lnSpc>
              <a:tabLst>
                <a:tab pos="719138" algn="l"/>
                <a:tab pos="5651500" algn="r"/>
              </a:tabLst>
              <a:defRPr/>
            </a:pPr>
            <a:r>
              <a:rPr lang="fr-BE" b="1" dirty="0" smtClean="0">
                <a:solidFill>
                  <a:schemeClr val="tx2"/>
                </a:solidFill>
              </a:rPr>
              <a:t>Banking risk after cover of the</a:t>
            </a:r>
          </a:p>
          <a:p>
            <a:pPr>
              <a:lnSpc>
                <a:spcPct val="80000"/>
              </a:lnSpc>
              <a:tabLst>
                <a:tab pos="719138" algn="l"/>
                <a:tab pos="5651500" algn="r"/>
              </a:tabLst>
              <a:defRPr/>
            </a:pPr>
            <a:r>
              <a:rPr lang="fr-BE" b="1" dirty="0" smtClean="0">
                <a:solidFill>
                  <a:schemeClr val="tx2"/>
                </a:solidFill>
              </a:rPr>
              <a:t>Garantee fund – 50% of the bank	20 000 $</a:t>
            </a:r>
          </a:p>
          <a:p>
            <a:pPr>
              <a:lnSpc>
                <a:spcPct val="80000"/>
              </a:lnSpc>
              <a:tabLst>
                <a:tab pos="719138" algn="l"/>
                <a:tab pos="5651500" algn="r"/>
              </a:tabLst>
              <a:defRPr/>
            </a:pPr>
            <a:r>
              <a:rPr lang="fr-BE" b="1" dirty="0" smtClean="0">
                <a:solidFill>
                  <a:schemeClr val="tx2"/>
                </a:solidFill>
              </a:rPr>
              <a:t>credit</a:t>
            </a:r>
            <a:endParaRPr lang="en-US" dirty="0">
              <a:solidFill>
                <a:schemeClr val="tx2"/>
              </a:solidFill>
            </a:endParaRPr>
          </a:p>
        </p:txBody>
      </p:sp>
      <p:cxnSp>
        <p:nvCxnSpPr>
          <p:cNvPr id="18" name="Straight Connector 5"/>
          <p:cNvCxnSpPr/>
          <p:nvPr/>
        </p:nvCxnSpPr>
        <p:spPr>
          <a:xfrm>
            <a:off x="5443606" y="3476954"/>
            <a:ext cx="9525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Flèche à angle droit 6"/>
          <p:cNvSpPr/>
          <p:nvPr/>
        </p:nvSpPr>
        <p:spPr>
          <a:xfrm rot="16200000">
            <a:off x="6726875" y="2317680"/>
            <a:ext cx="889075" cy="1191290"/>
          </a:xfrm>
          <a:prstGeom prst="bentUpArrow">
            <a:avLst>
              <a:gd name="adj1" fmla="val 15576"/>
              <a:gd name="adj2" fmla="val 16399"/>
              <a:gd name="adj3" fmla="val 2552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TextBox 29"/>
          <p:cNvSpPr txBox="1"/>
          <p:nvPr/>
        </p:nvSpPr>
        <p:spPr>
          <a:xfrm>
            <a:off x="7463888" y="3064326"/>
            <a:ext cx="457201" cy="769441"/>
          </a:xfrm>
          <a:prstGeom prst="rect">
            <a:avLst/>
          </a:prstGeom>
          <a:noFill/>
        </p:spPr>
        <p:txBody>
          <a:bodyPr wrap="square" rtlCol="0">
            <a:spAutoFit/>
          </a:bodyPr>
          <a:lstStyle/>
          <a:p>
            <a:r>
              <a:rPr lang="en-US" sz="4400" dirty="0">
                <a:solidFill>
                  <a:srgbClr val="E6B42F"/>
                </a:solidFill>
              </a:rPr>
              <a:t>=</a:t>
            </a:r>
          </a:p>
        </p:txBody>
      </p:sp>
      <p:sp>
        <p:nvSpPr>
          <p:cNvPr id="26" name="Flèche à angle droit 25"/>
          <p:cNvSpPr/>
          <p:nvPr/>
        </p:nvSpPr>
        <p:spPr>
          <a:xfrm rot="5400000" flipV="1">
            <a:off x="6726875" y="3532439"/>
            <a:ext cx="889075" cy="1191290"/>
          </a:xfrm>
          <a:prstGeom prst="bentUpArrow">
            <a:avLst>
              <a:gd name="adj1" fmla="val 15576"/>
              <a:gd name="adj2" fmla="val 16399"/>
              <a:gd name="adj3" fmla="val 2552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Flèche à angle droit 30"/>
          <p:cNvSpPr/>
          <p:nvPr/>
        </p:nvSpPr>
        <p:spPr>
          <a:xfrm rot="16200000" flipH="1" flipV="1">
            <a:off x="4442163" y="3639834"/>
            <a:ext cx="494296" cy="1191290"/>
          </a:xfrm>
          <a:prstGeom prst="bentUpArrow">
            <a:avLst>
              <a:gd name="adj1" fmla="val 27255"/>
              <a:gd name="adj2" fmla="val 29670"/>
              <a:gd name="adj3" fmla="val 4038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Flèche à angle droit 37"/>
          <p:cNvSpPr/>
          <p:nvPr/>
        </p:nvSpPr>
        <p:spPr>
          <a:xfrm rot="5400000" flipH="1">
            <a:off x="4442160" y="2737208"/>
            <a:ext cx="494296" cy="1191290"/>
          </a:xfrm>
          <a:prstGeom prst="bentUpArrow">
            <a:avLst>
              <a:gd name="adj1" fmla="val 27255"/>
              <a:gd name="adj2" fmla="val 29670"/>
              <a:gd name="adj3" fmla="val 4038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TextBox 29"/>
          <p:cNvSpPr txBox="1"/>
          <p:nvPr/>
        </p:nvSpPr>
        <p:spPr>
          <a:xfrm>
            <a:off x="3835811" y="3564257"/>
            <a:ext cx="715775" cy="400110"/>
          </a:xfrm>
          <a:prstGeom prst="rect">
            <a:avLst/>
          </a:prstGeom>
          <a:noFill/>
        </p:spPr>
        <p:txBody>
          <a:bodyPr wrap="square" rtlCol="0">
            <a:spAutoFit/>
          </a:bodyPr>
          <a:lstStyle/>
          <a:p>
            <a:pPr algn="ctr"/>
            <a:r>
              <a:rPr lang="en-US" sz="2000" b="1" dirty="0" smtClean="0">
                <a:solidFill>
                  <a:srgbClr val="E6B42F"/>
                </a:solidFill>
              </a:rPr>
              <a:t>50%</a:t>
            </a:r>
            <a:endParaRPr lang="en-US" sz="2000" b="1" dirty="0">
              <a:solidFill>
                <a:srgbClr val="E6B42F"/>
              </a:solidFill>
            </a:endParaRPr>
          </a:p>
        </p:txBody>
      </p:sp>
    </p:spTree>
    <p:extLst>
      <p:ext uri="{BB962C8B-B14F-4D97-AF65-F5344CB8AC3E}">
        <p14:creationId xmlns:p14="http://schemas.microsoft.com/office/powerpoint/2010/main" xmlns="" val="39290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4302" y="1448791"/>
            <a:ext cx="5364211" cy="4708981"/>
          </a:xfrm>
          <a:prstGeom prst="rect">
            <a:avLst/>
          </a:prstGeom>
          <a:noFill/>
        </p:spPr>
        <p:txBody>
          <a:bodyPr wrap="square" rtlCol="0">
            <a:spAutoFit/>
          </a:bodyPr>
          <a:lstStyle/>
          <a:p>
            <a:pPr>
              <a:lnSpc>
                <a:spcPts val="4500"/>
              </a:lnSpc>
            </a:pPr>
            <a:r>
              <a:rPr lang="fr-FR" sz="9000" dirty="0" smtClean="0">
                <a:solidFill>
                  <a:srgbClr val="E6B42F"/>
                </a:solidFill>
                <a:latin typeface="Arial" pitchFamily="34" charset="0"/>
                <a:cs typeface="Arial" pitchFamily="34" charset="0"/>
              </a:rPr>
              <a:t>5</a:t>
            </a:r>
            <a:endParaRPr lang="fr-FR" sz="4000" dirty="0" smtClean="0">
              <a:solidFill>
                <a:srgbClr val="E6B42F"/>
              </a:solidFill>
              <a:latin typeface="Arial" pitchFamily="34" charset="0"/>
              <a:cs typeface="Arial" pitchFamily="34" charset="0"/>
            </a:endParaRPr>
          </a:p>
          <a:p>
            <a:pPr>
              <a:lnSpc>
                <a:spcPts val="4500"/>
              </a:lnSpc>
            </a:pPr>
            <a:r>
              <a:rPr lang="fr-FR" sz="4000" dirty="0" smtClean="0">
                <a:solidFill>
                  <a:srgbClr val="E6B42F"/>
                </a:solidFill>
                <a:latin typeface="Arial" pitchFamily="34" charset="0"/>
                <a:cs typeface="Arial" pitchFamily="34" charset="0"/>
              </a:rPr>
              <a:t>Food </a:t>
            </a:r>
          </a:p>
          <a:p>
            <a:pPr>
              <a:lnSpc>
                <a:spcPts val="4500"/>
              </a:lnSpc>
            </a:pPr>
            <a:r>
              <a:rPr lang="fr-FR" sz="4000" dirty="0" smtClean="0">
                <a:solidFill>
                  <a:srgbClr val="E6B42F"/>
                </a:solidFill>
                <a:latin typeface="Arial" pitchFamily="34" charset="0"/>
                <a:cs typeface="Arial" pitchFamily="34" charset="0"/>
              </a:rPr>
              <a:t>	</a:t>
            </a:r>
            <a:r>
              <a:rPr lang="fr-FR" sz="4000" dirty="0" err="1" smtClean="0">
                <a:solidFill>
                  <a:srgbClr val="E6B42F"/>
                </a:solidFill>
                <a:latin typeface="Arial" pitchFamily="34" charset="0"/>
                <a:cs typeface="Arial" pitchFamily="34" charset="0"/>
              </a:rPr>
              <a:t>Safety</a:t>
            </a:r>
            <a:r>
              <a:rPr lang="fr-FR" sz="4000" dirty="0" smtClean="0">
                <a:solidFill>
                  <a:srgbClr val="E6B42F"/>
                </a:solidFill>
                <a:latin typeface="Arial" pitchFamily="34" charset="0"/>
                <a:cs typeface="Arial" pitchFamily="34" charset="0"/>
              </a:rPr>
              <a:t> / </a:t>
            </a:r>
          </a:p>
          <a:p>
            <a:pPr>
              <a:lnSpc>
                <a:spcPts val="4500"/>
              </a:lnSpc>
            </a:pPr>
            <a:r>
              <a:rPr lang="fr-FR" sz="4000" dirty="0" smtClean="0">
                <a:solidFill>
                  <a:srgbClr val="E6B42F"/>
                </a:solidFill>
                <a:latin typeface="Arial" pitchFamily="34" charset="0"/>
                <a:cs typeface="Arial" pitchFamily="34" charset="0"/>
              </a:rPr>
              <a:t>			Security </a:t>
            </a:r>
          </a:p>
          <a:p>
            <a:pPr>
              <a:lnSpc>
                <a:spcPts val="4500"/>
              </a:lnSpc>
            </a:pPr>
            <a:r>
              <a:rPr lang="fr-FR" sz="4000" dirty="0" smtClean="0">
                <a:solidFill>
                  <a:srgbClr val="E6B42F"/>
                </a:solidFill>
                <a:latin typeface="Arial" pitchFamily="34" charset="0"/>
                <a:cs typeface="Arial" pitchFamily="34" charset="0"/>
              </a:rPr>
              <a:t>					in Belgium</a:t>
            </a:r>
            <a:endParaRPr lang="fr-FR" sz="9000" dirty="0" smtClean="0">
              <a:solidFill>
                <a:srgbClr val="E6B42F"/>
              </a:solidFill>
              <a:latin typeface="Arial" pitchFamily="34" charset="0"/>
              <a:cs typeface="Arial" pitchFamily="34" charset="0"/>
            </a:endParaRPr>
          </a:p>
          <a:p>
            <a:pPr>
              <a:lnSpc>
                <a:spcPts val="4500"/>
              </a:lnSpc>
            </a:pPr>
            <a:endParaRPr lang="fr-FR" sz="9000" dirty="0" smtClean="0">
              <a:solidFill>
                <a:srgbClr val="E6B42F"/>
              </a:solidFill>
              <a:latin typeface="Arial" pitchFamily="34" charset="0"/>
              <a:cs typeface="Arial" pitchFamily="34" charset="0"/>
            </a:endParaRPr>
          </a:p>
          <a:p>
            <a:pPr>
              <a:lnSpc>
                <a:spcPts val="4500"/>
              </a:lnSpc>
            </a:pPr>
            <a:endParaRPr lang="fr-FR" sz="9000" dirty="0" smtClean="0">
              <a:latin typeface="Arial" pitchFamily="34" charset="0"/>
              <a:cs typeface="Arial" pitchFamily="34" charset="0"/>
            </a:endParaRPr>
          </a:p>
          <a:p>
            <a:pPr>
              <a:lnSpc>
                <a:spcPts val="4500"/>
              </a:lnSpc>
            </a:pPr>
            <a:endParaRPr lang="fr-FR" sz="9000" dirty="0" smtClean="0">
              <a:latin typeface="Arial" pitchFamily="34" charset="0"/>
              <a:cs typeface="Arial" pitchFamily="34" charset="0"/>
            </a:endParaRPr>
          </a:p>
        </p:txBody>
      </p:sp>
      <p:pic>
        <p:nvPicPr>
          <p:cNvPr id="9" name="Picture 8" descr="X:\COMMUNICATION\EC Group\Stratégie\Images\Eric Images site\A imprimer\optimiser-vos-projets.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089383" y="1111334"/>
            <a:ext cx="4357932" cy="216625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txBox="1">
            <a:spLocks noGrp="1"/>
          </p:cNvSpPr>
          <p:nvPr>
            <p:ph idx="4294967295"/>
          </p:nvPr>
        </p:nvSpPr>
        <p:spPr>
          <a:xfrm>
            <a:off x="950025" y="457200"/>
            <a:ext cx="8229600" cy="4512004"/>
          </a:xfrm>
          <a:prstGeom prst="rect">
            <a:avLst/>
          </a:prstGeom>
          <a:noFill/>
        </p:spPr>
        <p:txBody>
          <a:bodyPr wrap="square" rtlCol="0">
            <a:spAutoFit/>
          </a:bodyPr>
          <a:lstStyle/>
          <a:p>
            <a:pPr marL="361950" indent="-361950">
              <a:spcAft>
                <a:spcPts val="600"/>
              </a:spcAft>
              <a:buClr>
                <a:srgbClr val="E6B42F"/>
              </a:buClr>
              <a:buSzPct val="100000"/>
              <a:buNone/>
            </a:pPr>
            <a:r>
              <a:rPr lang="fr-FR" sz="2000" b="1" u="sng" dirty="0" err="1" smtClean="0">
                <a:solidFill>
                  <a:schemeClr val="tx2"/>
                </a:solidFill>
                <a:cs typeface="Arial" pitchFamily="34" charset="0"/>
              </a:rPr>
              <a:t>Belgian</a:t>
            </a:r>
            <a:r>
              <a:rPr lang="fr-FR" sz="2000" b="1" u="sng" dirty="0" smtClean="0">
                <a:solidFill>
                  <a:schemeClr val="tx2"/>
                </a:solidFill>
                <a:cs typeface="Arial" pitchFamily="34" charset="0"/>
              </a:rPr>
              <a:t> agro </a:t>
            </a:r>
            <a:r>
              <a:rPr lang="fr-FR" sz="2000" b="1" u="sng" dirty="0" err="1" smtClean="0">
                <a:solidFill>
                  <a:schemeClr val="tx2"/>
                </a:solidFill>
                <a:cs typeface="Arial" pitchFamily="34" charset="0"/>
              </a:rPr>
              <a:t>food</a:t>
            </a:r>
            <a:r>
              <a:rPr lang="fr-FR" sz="2000" b="1" u="sng" dirty="0" smtClean="0">
                <a:solidFill>
                  <a:schemeClr val="tx2"/>
                </a:solidFill>
                <a:cs typeface="Arial" pitchFamily="34" charset="0"/>
              </a:rPr>
              <a:t> </a:t>
            </a:r>
            <a:r>
              <a:rPr lang="fr-FR" sz="2000" b="1" u="sng" dirty="0" err="1" smtClean="0">
                <a:solidFill>
                  <a:schemeClr val="tx2"/>
                </a:solidFill>
                <a:cs typeface="Arial" pitchFamily="34" charset="0"/>
              </a:rPr>
              <a:t>industry</a:t>
            </a:r>
            <a:r>
              <a:rPr lang="fr-FR" sz="2000" b="1" u="sng" dirty="0" smtClean="0">
                <a:solidFill>
                  <a:schemeClr val="tx2"/>
                </a:solidFill>
                <a:cs typeface="Arial" pitchFamily="34" charset="0"/>
              </a:rPr>
              <a:t>  (2014) </a:t>
            </a:r>
            <a:r>
              <a:rPr lang="fr-FR" sz="2000" dirty="0" smtClean="0">
                <a:solidFill>
                  <a:schemeClr val="tx2"/>
                </a:solidFill>
                <a:cs typeface="Arial" pitchFamily="34" charset="0"/>
              </a:rPr>
              <a:t>:</a:t>
            </a:r>
          </a:p>
          <a:p>
            <a:pPr marL="361950" indent="-361950">
              <a:spcAft>
                <a:spcPts val="600"/>
              </a:spcAft>
              <a:buClr>
                <a:srgbClr val="E6B42F"/>
              </a:buClr>
              <a:buSzPct val="100000"/>
              <a:buNone/>
            </a:pP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-39 billion turnover per </a:t>
            </a:r>
            <a:r>
              <a:rPr lang="fr-FR" sz="2000" dirty="0" err="1" smtClean="0">
                <a:solidFill>
                  <a:schemeClr val="tx2"/>
                </a:solidFill>
                <a:cs typeface="Arial" pitchFamily="34" charset="0"/>
              </a:rPr>
              <a:t>year</a:t>
            </a: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-18% of </a:t>
            </a:r>
            <a:r>
              <a:rPr lang="fr-FR" sz="2000" dirty="0" err="1" smtClean="0">
                <a:solidFill>
                  <a:schemeClr val="tx2"/>
                </a:solidFill>
                <a:cs typeface="Arial" pitchFamily="34" charset="0"/>
              </a:rPr>
              <a:t>industrial</a:t>
            </a:r>
            <a:r>
              <a:rPr lang="fr-FR" sz="2000" dirty="0" smtClean="0">
                <a:solidFill>
                  <a:schemeClr val="tx2"/>
                </a:solidFill>
                <a:cs typeface="Arial" pitchFamily="34" charset="0"/>
              </a:rPr>
              <a:t> </a:t>
            </a:r>
            <a:r>
              <a:rPr lang="fr-FR" sz="2000" dirty="0" err="1" smtClean="0">
                <a:solidFill>
                  <a:schemeClr val="tx2"/>
                </a:solidFill>
                <a:cs typeface="Arial" pitchFamily="34" charset="0"/>
              </a:rPr>
              <a:t>employment</a:t>
            </a: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a:t>
            </a:r>
            <a:r>
              <a:rPr lang="en-US" sz="2000" dirty="0" smtClean="0">
                <a:solidFill>
                  <a:schemeClr val="tx2"/>
                </a:solidFill>
                <a:cs typeface="Arial" pitchFamily="34" charset="0"/>
              </a:rPr>
              <a:t>one of the few sectors where employment has increased or stabilized during the crisis</a:t>
            </a: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smtClean="0">
                <a:solidFill>
                  <a:schemeClr val="tx2"/>
                </a:solidFill>
                <a:cs typeface="Arial" pitchFamily="34" charset="0"/>
              </a:rPr>
              <a:t>-</a:t>
            </a:r>
            <a:r>
              <a:rPr lang="fr-FR" sz="2000" dirty="0" err="1" smtClean="0">
                <a:solidFill>
                  <a:schemeClr val="tx2"/>
                </a:solidFill>
                <a:cs typeface="Arial" pitchFamily="34" charset="0"/>
              </a:rPr>
              <a:t>investment</a:t>
            </a:r>
            <a:r>
              <a:rPr lang="fr-FR" sz="2000" dirty="0" smtClean="0">
                <a:solidFill>
                  <a:schemeClr val="tx2"/>
                </a:solidFill>
                <a:cs typeface="Arial" pitchFamily="34" charset="0"/>
              </a:rPr>
              <a:t> : +12% (or 1,3 billion €)</a:t>
            </a:r>
          </a:p>
          <a:p>
            <a:pPr marL="361950" indent="-361950">
              <a:spcAft>
                <a:spcPts val="600"/>
              </a:spcAft>
              <a:buClr>
                <a:srgbClr val="E6B42F"/>
              </a:buClr>
              <a:buSzPct val="100000"/>
              <a:buNone/>
            </a:pPr>
            <a:r>
              <a:rPr lang="fr-FR" sz="2000" dirty="0" smtClean="0">
                <a:solidFill>
                  <a:schemeClr val="tx2"/>
                </a:solidFill>
                <a:cs typeface="Arial" pitchFamily="34" charset="0"/>
              </a:rPr>
              <a:t>-export : + 12,5%</a:t>
            </a:r>
          </a:p>
          <a:p>
            <a:pPr marL="361950" indent="-361950">
              <a:spcAft>
                <a:spcPts val="600"/>
              </a:spcAft>
              <a:buClr>
                <a:srgbClr val="E6B42F"/>
              </a:buClr>
              <a:buSzPct val="100000"/>
              <a:buNone/>
            </a:pPr>
            <a:r>
              <a:rPr lang="fr-FR" sz="2000" dirty="0" smtClean="0">
                <a:solidFill>
                  <a:schemeClr val="tx2"/>
                </a:solidFill>
                <a:cs typeface="Arial" pitchFamily="34" charset="0"/>
              </a:rPr>
              <a:t>-Belgium </a:t>
            </a:r>
            <a:r>
              <a:rPr lang="fr-FR" sz="2000" dirty="0" err="1" smtClean="0">
                <a:solidFill>
                  <a:schemeClr val="tx2"/>
                </a:solidFill>
                <a:cs typeface="Arial" pitchFamily="34" charset="0"/>
              </a:rPr>
              <a:t>is</a:t>
            </a:r>
            <a:r>
              <a:rPr lang="fr-FR" sz="2000" dirty="0" smtClean="0">
                <a:solidFill>
                  <a:schemeClr val="tx2"/>
                </a:solidFill>
                <a:cs typeface="Arial" pitchFamily="34" charset="0"/>
              </a:rPr>
              <a:t> the second </a:t>
            </a:r>
            <a:r>
              <a:rPr lang="fr-FR" sz="2000" dirty="0" err="1" smtClean="0">
                <a:solidFill>
                  <a:schemeClr val="tx2"/>
                </a:solidFill>
                <a:cs typeface="Arial" pitchFamily="34" charset="0"/>
              </a:rPr>
              <a:t>European</a:t>
            </a:r>
            <a:r>
              <a:rPr lang="fr-FR" sz="2000" dirty="0" smtClean="0">
                <a:solidFill>
                  <a:schemeClr val="tx2"/>
                </a:solidFill>
                <a:cs typeface="Arial" pitchFamily="34" charset="0"/>
              </a:rPr>
              <a:t> Country in </a:t>
            </a:r>
            <a:r>
              <a:rPr lang="fr-FR" sz="2000" dirty="0" err="1" smtClean="0">
                <a:solidFill>
                  <a:schemeClr val="tx2"/>
                </a:solidFill>
                <a:cs typeface="Arial" pitchFamily="34" charset="0"/>
              </a:rPr>
              <a:t>term</a:t>
            </a:r>
            <a:r>
              <a:rPr lang="fr-FR" sz="2000" dirty="0" smtClean="0">
                <a:solidFill>
                  <a:schemeClr val="tx2"/>
                </a:solidFill>
                <a:cs typeface="Arial" pitchFamily="34" charset="0"/>
              </a:rPr>
              <a:t> of </a:t>
            </a:r>
            <a:r>
              <a:rPr lang="fr-FR" sz="2000" dirty="0" err="1" smtClean="0">
                <a:solidFill>
                  <a:schemeClr val="tx2"/>
                </a:solidFill>
                <a:cs typeface="Arial" pitchFamily="34" charset="0"/>
              </a:rPr>
              <a:t>food</a:t>
            </a:r>
            <a:r>
              <a:rPr lang="fr-FR" sz="2000" dirty="0" smtClean="0">
                <a:solidFill>
                  <a:schemeClr val="tx2"/>
                </a:solidFill>
                <a:cs typeface="Arial" pitchFamily="34" charset="0"/>
              </a:rPr>
              <a:t> production (per </a:t>
            </a:r>
            <a:r>
              <a:rPr lang="fr-FR" sz="2000" dirty="0" err="1" smtClean="0">
                <a:solidFill>
                  <a:schemeClr val="tx2"/>
                </a:solidFill>
                <a:cs typeface="Arial" pitchFamily="34" charset="0"/>
              </a:rPr>
              <a:t>inhabitant</a:t>
            </a:r>
            <a:r>
              <a:rPr lang="fr-FR" sz="2000" dirty="0" smtClean="0">
                <a:solidFill>
                  <a:schemeClr val="tx2"/>
                </a:solidFill>
                <a:cs typeface="Arial" pitchFamily="34" charset="0"/>
              </a:rPr>
              <a:t>)</a:t>
            </a:r>
            <a:r>
              <a:rPr lang="fr-FR" sz="1600" dirty="0" smtClean="0">
                <a:solidFill>
                  <a:schemeClr val="tx2"/>
                </a:solidFill>
                <a:latin typeface="Arial" pitchFamily="34" charset="0"/>
                <a:cs typeface="Arial" pitchFamily="34" charset="0"/>
              </a:rPr>
              <a:t>				</a:t>
            </a:r>
          </a:p>
          <a:p>
            <a:pPr marL="361950" indent="-361950">
              <a:spcAft>
                <a:spcPts val="600"/>
              </a:spcAft>
              <a:buClr>
                <a:srgbClr val="E6B42F"/>
              </a:buClr>
              <a:buSzPct val="100000"/>
              <a:buNone/>
            </a:pPr>
            <a:r>
              <a:rPr lang="fr-FR" sz="1600" dirty="0" smtClean="0">
                <a:solidFill>
                  <a:schemeClr val="tx2"/>
                </a:solidFill>
                <a:latin typeface="Arial" pitchFamily="34" charset="0"/>
                <a:cs typeface="Arial" pitchFamily="34" charset="0"/>
              </a:rPr>
              <a:t>					</a:t>
            </a:r>
            <a:endParaRPr lang="fr-FR" sz="1600" dirty="0" smtClean="0">
              <a:solidFill>
                <a:schemeClr val="tx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txBox="1">
            <a:spLocks noGrp="1"/>
          </p:cNvSpPr>
          <p:nvPr>
            <p:ph idx="4294967295"/>
          </p:nvPr>
        </p:nvSpPr>
        <p:spPr>
          <a:xfrm>
            <a:off x="950025" y="457200"/>
            <a:ext cx="8229600" cy="3893374"/>
          </a:xfrm>
          <a:prstGeom prst="rect">
            <a:avLst/>
          </a:prstGeom>
          <a:noFill/>
        </p:spPr>
        <p:txBody>
          <a:bodyPr wrap="square" rtlCol="0">
            <a:spAutoFit/>
          </a:bodyPr>
          <a:lstStyle/>
          <a:p>
            <a:pPr marL="361950" indent="-361950">
              <a:spcAft>
                <a:spcPts val="600"/>
              </a:spcAft>
              <a:buClr>
                <a:srgbClr val="E6B42F"/>
              </a:buClr>
              <a:buSzPct val="100000"/>
              <a:buNone/>
            </a:pPr>
            <a:r>
              <a:rPr lang="fr-FR" sz="2000" b="1" u="sng" dirty="0" err="1" smtClean="0">
                <a:solidFill>
                  <a:schemeClr val="tx2"/>
                </a:solidFill>
                <a:cs typeface="Arial" pitchFamily="34" charset="0"/>
              </a:rPr>
              <a:t>Federal</a:t>
            </a:r>
            <a:r>
              <a:rPr lang="fr-FR" sz="2000" b="1" u="sng" dirty="0" smtClean="0">
                <a:solidFill>
                  <a:schemeClr val="tx2"/>
                </a:solidFill>
                <a:cs typeface="Arial" pitchFamily="34" charset="0"/>
              </a:rPr>
              <a:t> </a:t>
            </a:r>
            <a:r>
              <a:rPr lang="fr-FR" sz="2000" b="1" u="sng" dirty="0" err="1" smtClean="0">
                <a:solidFill>
                  <a:schemeClr val="tx2"/>
                </a:solidFill>
                <a:cs typeface="Arial" pitchFamily="34" charset="0"/>
              </a:rPr>
              <a:t>Agency</a:t>
            </a:r>
            <a:r>
              <a:rPr lang="fr-FR" sz="2000" b="1" u="sng" dirty="0" smtClean="0">
                <a:solidFill>
                  <a:schemeClr val="tx2"/>
                </a:solidFill>
                <a:cs typeface="Arial" pitchFamily="34" charset="0"/>
              </a:rPr>
              <a:t> for the </a:t>
            </a:r>
            <a:r>
              <a:rPr lang="fr-FR" sz="2000" b="1" u="sng" dirty="0" err="1" smtClean="0">
                <a:solidFill>
                  <a:schemeClr val="tx2"/>
                </a:solidFill>
                <a:cs typeface="Arial" pitchFamily="34" charset="0"/>
              </a:rPr>
              <a:t>Safety</a:t>
            </a:r>
            <a:r>
              <a:rPr lang="fr-FR" sz="2000" b="1" u="sng" dirty="0" smtClean="0">
                <a:solidFill>
                  <a:schemeClr val="tx2"/>
                </a:solidFill>
                <a:cs typeface="Arial" pitchFamily="34" charset="0"/>
              </a:rPr>
              <a:t> of the Food Chain:</a:t>
            </a:r>
          </a:p>
          <a:p>
            <a:pPr marL="361950" indent="-361950">
              <a:spcAft>
                <a:spcPts val="600"/>
              </a:spcAft>
              <a:buClr>
                <a:srgbClr val="E6B42F"/>
              </a:buClr>
              <a:buSzPct val="100000"/>
              <a:buNone/>
            </a:pPr>
            <a:endParaRPr lang="fr-FR" sz="2000" dirty="0" smtClean="0">
              <a:solidFill>
                <a:schemeClr val="tx2"/>
              </a:solidFill>
              <a:cs typeface="Arial" pitchFamily="34" charset="0"/>
            </a:endParaRPr>
          </a:p>
          <a:p>
            <a:pPr marL="361950" indent="-361950">
              <a:spcAft>
                <a:spcPts val="600"/>
              </a:spcAft>
              <a:buClr>
                <a:srgbClr val="E6B42F"/>
              </a:buClr>
              <a:buSzPct val="100000"/>
              <a:buNone/>
            </a:pPr>
            <a:r>
              <a:rPr lang="fr-FR" sz="2000" dirty="0" err="1" smtClean="0">
                <a:solidFill>
                  <a:srgbClr val="0F3E6E"/>
                </a:solidFill>
                <a:cs typeface="Arial" pitchFamily="34" charset="0"/>
              </a:rPr>
              <a:t>Origin</a:t>
            </a:r>
            <a:r>
              <a:rPr lang="fr-FR" sz="2000" dirty="0" smtClean="0">
                <a:solidFill>
                  <a:srgbClr val="0F3E6E"/>
                </a:solidFill>
                <a:cs typeface="Arial" pitchFamily="34" charset="0"/>
              </a:rPr>
              <a:t> : dioxine </a:t>
            </a:r>
            <a:r>
              <a:rPr lang="fr-FR" sz="2000" dirty="0" err="1" smtClean="0">
                <a:solidFill>
                  <a:srgbClr val="0F3E6E"/>
                </a:solidFill>
                <a:cs typeface="Arial" pitchFamily="34" charset="0"/>
              </a:rPr>
              <a:t>crisis</a:t>
            </a:r>
            <a:r>
              <a:rPr lang="fr-FR" sz="2000" dirty="0" smtClean="0">
                <a:solidFill>
                  <a:srgbClr val="0F3E6E"/>
                </a:solidFill>
                <a:cs typeface="Arial" pitchFamily="34" charset="0"/>
              </a:rPr>
              <a:t> 1999</a:t>
            </a:r>
          </a:p>
          <a:p>
            <a:pPr marL="990600" lvl="1" indent="-533400">
              <a:buFont typeface="Arial" charset="0"/>
              <a:buChar char="•"/>
            </a:pPr>
            <a:r>
              <a:rPr lang="fr-FR" sz="2000" dirty="0" err="1" smtClean="0">
                <a:solidFill>
                  <a:srgbClr val="0F3E6E"/>
                </a:solidFill>
                <a:cs typeface="Arial" pitchFamily="34" charset="0"/>
              </a:rPr>
              <a:t>Consumers</a:t>
            </a:r>
            <a:r>
              <a:rPr lang="fr-FR" sz="2000" dirty="0" smtClean="0">
                <a:solidFill>
                  <a:srgbClr val="0F3E6E"/>
                </a:solidFill>
                <a:cs typeface="Arial" pitchFamily="34" charset="0"/>
              </a:rPr>
              <a:t> </a:t>
            </a:r>
            <a:r>
              <a:rPr lang="fr-FR" sz="2000" dirty="0" err="1" smtClean="0">
                <a:solidFill>
                  <a:srgbClr val="0F3E6E"/>
                </a:solidFill>
                <a:cs typeface="Arial" pitchFamily="34" charset="0"/>
              </a:rPr>
              <a:t>distrust</a:t>
            </a:r>
            <a:endParaRPr lang="fr-FR" sz="2000" dirty="0" smtClean="0">
              <a:solidFill>
                <a:srgbClr val="0F3E6E"/>
              </a:solidFill>
              <a:cs typeface="Arial" pitchFamily="34" charset="0"/>
            </a:endParaRPr>
          </a:p>
          <a:p>
            <a:pPr marL="990600" lvl="1" indent="-533400">
              <a:buFont typeface="Arial" charset="0"/>
              <a:buChar char="•"/>
            </a:pPr>
            <a:r>
              <a:rPr lang="fr-FR" sz="2000" dirty="0" err="1" smtClean="0">
                <a:solidFill>
                  <a:srgbClr val="0F3E6E"/>
                </a:solidFill>
                <a:cs typeface="Arial" pitchFamily="34" charset="0"/>
              </a:rPr>
              <a:t>Critics</a:t>
            </a:r>
            <a:r>
              <a:rPr lang="fr-FR" sz="2000" dirty="0" smtClean="0">
                <a:solidFill>
                  <a:srgbClr val="0F3E6E"/>
                </a:solidFill>
                <a:cs typeface="Arial" pitchFamily="34" charset="0"/>
              </a:rPr>
              <a:t> </a:t>
            </a:r>
            <a:r>
              <a:rPr lang="fr-FR" sz="2000" dirty="0" err="1" smtClean="0">
                <a:solidFill>
                  <a:srgbClr val="0F3E6E"/>
                </a:solidFill>
                <a:cs typeface="Arial" pitchFamily="34" charset="0"/>
              </a:rPr>
              <a:t>from</a:t>
            </a:r>
            <a:r>
              <a:rPr lang="fr-FR" sz="2000" dirty="0" smtClean="0">
                <a:solidFill>
                  <a:srgbClr val="0F3E6E"/>
                </a:solidFill>
                <a:cs typeface="Arial" pitchFamily="34" charset="0"/>
              </a:rPr>
              <a:t> </a:t>
            </a:r>
            <a:r>
              <a:rPr lang="fr-FR" sz="2000" dirty="0" err="1" smtClean="0">
                <a:solidFill>
                  <a:srgbClr val="0F3E6E"/>
                </a:solidFill>
                <a:cs typeface="Arial" pitchFamily="34" charset="0"/>
              </a:rPr>
              <a:t>officials</a:t>
            </a:r>
            <a:endParaRPr lang="fr-FR" sz="2000" dirty="0" smtClean="0">
              <a:solidFill>
                <a:srgbClr val="0F3E6E"/>
              </a:solidFill>
              <a:cs typeface="Arial" pitchFamily="34" charset="0"/>
            </a:endParaRPr>
          </a:p>
          <a:p>
            <a:pPr marL="990600" lvl="1" indent="-533400">
              <a:buFont typeface="Arial" charset="0"/>
              <a:buChar char="•"/>
            </a:pPr>
            <a:r>
              <a:rPr lang="fr-FR" sz="2000" dirty="0" smtClean="0">
                <a:solidFill>
                  <a:srgbClr val="0F3E6E"/>
                </a:solidFill>
                <a:cs typeface="Arial" pitchFamily="34" charset="0"/>
              </a:rPr>
              <a:t>Embargo on the export</a:t>
            </a:r>
          </a:p>
          <a:p>
            <a:pPr marL="990600" lvl="1" indent="-533400">
              <a:buFont typeface="Arial" charset="0"/>
              <a:buChar char="•"/>
            </a:pPr>
            <a:r>
              <a:rPr lang="fr-FR" sz="2000" dirty="0" smtClean="0">
                <a:solidFill>
                  <a:srgbClr val="0F3E6E"/>
                </a:solidFill>
                <a:cs typeface="Arial" pitchFamily="34" charset="0"/>
              </a:rPr>
              <a:t>Major </a:t>
            </a:r>
            <a:r>
              <a:rPr lang="fr-FR" sz="2000" dirty="0" err="1" smtClean="0">
                <a:solidFill>
                  <a:srgbClr val="0F3E6E"/>
                </a:solidFill>
                <a:cs typeface="Arial" pitchFamily="34" charset="0"/>
              </a:rPr>
              <a:t>economical</a:t>
            </a:r>
            <a:r>
              <a:rPr lang="fr-FR" sz="2000" dirty="0" smtClean="0">
                <a:solidFill>
                  <a:srgbClr val="0F3E6E"/>
                </a:solidFill>
                <a:cs typeface="Arial" pitchFamily="34" charset="0"/>
              </a:rPr>
              <a:t> impacts : destruction, blocages, image of </a:t>
            </a:r>
            <a:r>
              <a:rPr lang="fr-FR" sz="2000" dirty="0" err="1" smtClean="0">
                <a:solidFill>
                  <a:srgbClr val="0F3E6E"/>
                </a:solidFill>
                <a:cs typeface="Arial" pitchFamily="34" charset="0"/>
              </a:rPr>
              <a:t>Belgian</a:t>
            </a:r>
            <a:r>
              <a:rPr lang="fr-FR" sz="2000" dirty="0" smtClean="0">
                <a:solidFill>
                  <a:srgbClr val="0F3E6E"/>
                </a:solidFill>
                <a:cs typeface="Arial" pitchFamily="34" charset="0"/>
              </a:rPr>
              <a:t> Food </a:t>
            </a:r>
          </a:p>
          <a:p>
            <a:pPr>
              <a:buNone/>
            </a:pPr>
            <a:r>
              <a:rPr lang="nl-NL" sz="2000" dirty="0" smtClean="0">
                <a:solidFill>
                  <a:srgbClr val="0F3E6E"/>
                </a:solidFill>
                <a:cs typeface="Times New Roman" charset="0"/>
              </a:rPr>
              <a:t> </a:t>
            </a:r>
            <a:r>
              <a:rPr lang="fr-FR" sz="2000" dirty="0" smtClean="0">
                <a:solidFill>
                  <a:srgbClr val="0F3E6E"/>
                </a:solidFill>
                <a:cs typeface="Arial" pitchFamily="34" charset="0"/>
              </a:rPr>
              <a:t>	</a:t>
            </a:r>
          </a:p>
          <a:p>
            <a:pPr marL="361950" indent="-361950">
              <a:spcAft>
                <a:spcPts val="600"/>
              </a:spcAft>
              <a:buClr>
                <a:srgbClr val="E6B42F"/>
              </a:buClr>
              <a:buSzPct val="100000"/>
              <a:buNone/>
            </a:pPr>
            <a:r>
              <a:rPr lang="fr-FR" sz="2000" dirty="0" smtClean="0">
                <a:solidFill>
                  <a:srgbClr val="0F3E6E"/>
                </a:solidFill>
                <a:cs typeface="Arial" pitchFamily="34" charset="0"/>
              </a:rPr>
              <a:t>					</a:t>
            </a:r>
            <a:endParaRPr lang="fr-FR" sz="2000" dirty="0" smtClean="0">
              <a:solidFill>
                <a:srgbClr val="0F3E6E"/>
              </a:solidFill>
            </a:endParaRPr>
          </a:p>
        </p:txBody>
      </p:sp>
      <p:sp>
        <p:nvSpPr>
          <p:cNvPr id="3" name="Flèche vers le bas 2"/>
          <p:cNvSpPr/>
          <p:nvPr/>
        </p:nvSpPr>
        <p:spPr>
          <a:xfrm>
            <a:off x="2675710" y="3309257"/>
            <a:ext cx="198119" cy="293914"/>
          </a:xfrm>
          <a:prstGeom prst="downArrow">
            <a:avLst>
              <a:gd name="adj1" fmla="val 50000"/>
              <a:gd name="adj2" fmla="val 4629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txBox="1">
            <a:spLocks noGrp="1"/>
          </p:cNvSpPr>
          <p:nvPr>
            <p:ph idx="4294967295"/>
          </p:nvPr>
        </p:nvSpPr>
        <p:spPr>
          <a:xfrm>
            <a:off x="950025" y="457200"/>
            <a:ext cx="8229600" cy="4893647"/>
          </a:xfrm>
          <a:prstGeom prst="rect">
            <a:avLst/>
          </a:prstGeom>
          <a:noFill/>
        </p:spPr>
        <p:txBody>
          <a:bodyPr wrap="square" rtlCol="0">
            <a:spAutoFit/>
          </a:bodyPr>
          <a:lstStyle/>
          <a:p>
            <a:pPr marL="361950" indent="-361950">
              <a:spcAft>
                <a:spcPts val="600"/>
              </a:spcAft>
              <a:buClr>
                <a:srgbClr val="E6B42F"/>
              </a:buClr>
              <a:buSzPct val="100000"/>
              <a:buNone/>
            </a:pPr>
            <a:r>
              <a:rPr lang="fr-FR" sz="2000" b="1" u="sng" dirty="0" err="1" smtClean="0">
                <a:solidFill>
                  <a:schemeClr val="tx2"/>
                </a:solidFill>
                <a:cs typeface="Arial" pitchFamily="34" charset="0"/>
              </a:rPr>
              <a:t>Federal</a:t>
            </a:r>
            <a:r>
              <a:rPr lang="fr-FR" sz="2000" b="1" u="sng" dirty="0" smtClean="0">
                <a:solidFill>
                  <a:schemeClr val="tx2"/>
                </a:solidFill>
                <a:cs typeface="Arial" pitchFamily="34" charset="0"/>
              </a:rPr>
              <a:t> </a:t>
            </a:r>
            <a:r>
              <a:rPr lang="fr-FR" sz="2000" b="1" u="sng" dirty="0" err="1" smtClean="0">
                <a:solidFill>
                  <a:schemeClr val="tx2"/>
                </a:solidFill>
                <a:cs typeface="Arial" pitchFamily="34" charset="0"/>
              </a:rPr>
              <a:t>Agency</a:t>
            </a:r>
            <a:r>
              <a:rPr lang="fr-FR" sz="2000" b="1" u="sng" dirty="0" smtClean="0">
                <a:solidFill>
                  <a:schemeClr val="tx2"/>
                </a:solidFill>
                <a:cs typeface="Arial" pitchFamily="34" charset="0"/>
              </a:rPr>
              <a:t> for the </a:t>
            </a:r>
            <a:r>
              <a:rPr lang="fr-FR" sz="2000" b="1" u="sng" dirty="0" err="1" smtClean="0">
                <a:solidFill>
                  <a:schemeClr val="tx2"/>
                </a:solidFill>
                <a:cs typeface="Arial" pitchFamily="34" charset="0"/>
              </a:rPr>
              <a:t>Safety</a:t>
            </a:r>
            <a:r>
              <a:rPr lang="fr-FR" sz="2000" b="1" u="sng" dirty="0" smtClean="0">
                <a:solidFill>
                  <a:schemeClr val="tx2"/>
                </a:solidFill>
                <a:cs typeface="Arial" pitchFamily="34" charset="0"/>
              </a:rPr>
              <a:t> of the Food Chain:</a:t>
            </a:r>
            <a:endParaRPr lang="fr-FR" sz="2000" dirty="0" smtClean="0">
              <a:solidFill>
                <a:srgbClr val="0F3E6E"/>
              </a:solidFill>
              <a:cs typeface="Arial" pitchFamily="34" charset="0"/>
            </a:endParaRPr>
          </a:p>
          <a:p>
            <a:pPr marL="361950" indent="-361950">
              <a:spcAft>
                <a:spcPts val="600"/>
              </a:spcAft>
              <a:buClr>
                <a:srgbClr val="E6B42F"/>
              </a:buClr>
              <a:buSzPct val="100000"/>
              <a:buNone/>
            </a:pPr>
            <a:r>
              <a:rPr lang="nl-NL" sz="1600" dirty="0" smtClean="0">
                <a:solidFill>
                  <a:srgbClr val="0F3E6E"/>
                </a:solidFill>
                <a:cs typeface="Times New Roman" charset="0"/>
              </a:rPr>
              <a:t> =&gt;</a:t>
            </a:r>
            <a:r>
              <a:rPr lang="nl-NL" sz="1600" dirty="0" err="1" smtClean="0">
                <a:solidFill>
                  <a:srgbClr val="0F3E6E"/>
                </a:solidFill>
                <a:cs typeface="Times New Roman" charset="0"/>
              </a:rPr>
              <a:t>Grouping</a:t>
            </a:r>
            <a:r>
              <a:rPr lang="nl-NL" sz="1600" dirty="0" smtClean="0">
                <a:solidFill>
                  <a:srgbClr val="0F3E6E"/>
                </a:solidFill>
                <a:cs typeface="Times New Roman" charset="0"/>
              </a:rPr>
              <a:t> of </a:t>
            </a:r>
            <a:r>
              <a:rPr lang="nl-NL" sz="1600" dirty="0" err="1" smtClean="0">
                <a:solidFill>
                  <a:srgbClr val="0F3E6E"/>
                </a:solidFill>
                <a:cs typeface="Times New Roman" charset="0"/>
              </a:rPr>
              <a:t>responsibilities</a:t>
            </a:r>
            <a:r>
              <a:rPr lang="nl-NL" sz="1600" dirty="0" smtClean="0">
                <a:solidFill>
                  <a:srgbClr val="0F3E6E"/>
                </a:solidFill>
                <a:cs typeface="Times New Roman" charset="0"/>
              </a:rPr>
              <a:t> product </a:t>
            </a:r>
            <a:r>
              <a:rPr lang="nl-NL" sz="1600" dirty="0" err="1" smtClean="0">
                <a:solidFill>
                  <a:srgbClr val="0F3E6E"/>
                </a:solidFill>
                <a:cs typeface="Times New Roman" charset="0"/>
              </a:rPr>
              <a:t>standards</a:t>
            </a:r>
            <a:r>
              <a:rPr lang="nl-NL" sz="1600" dirty="0" smtClean="0">
                <a:solidFill>
                  <a:srgbClr val="0F3E6E"/>
                </a:solidFill>
                <a:cs typeface="Times New Roman" charset="0"/>
              </a:rPr>
              <a:t> = FPS Public Health </a:t>
            </a:r>
          </a:p>
          <a:p>
            <a:pPr marL="361950" indent="-361950">
              <a:spcAft>
                <a:spcPts val="600"/>
              </a:spcAft>
              <a:buClr>
                <a:srgbClr val="E6B42F"/>
              </a:buClr>
              <a:buSzPct val="100000"/>
              <a:buNone/>
            </a:pPr>
            <a:endParaRPr lang="nl-NL" sz="1600" dirty="0" smtClean="0">
              <a:solidFill>
                <a:srgbClr val="0F3E6E"/>
              </a:solidFill>
              <a:cs typeface="Times New Roman" charset="0"/>
            </a:endParaRPr>
          </a:p>
          <a:p>
            <a:pPr>
              <a:buNone/>
            </a:pPr>
            <a:r>
              <a:rPr lang="nl-NL" sz="1600" dirty="0" smtClean="0">
                <a:solidFill>
                  <a:srgbClr val="0F3E6E"/>
                </a:solidFill>
                <a:cs typeface="Times New Roman" charset="0"/>
              </a:rPr>
              <a:t> =&gt;</a:t>
            </a:r>
            <a:r>
              <a:rPr lang="nl-NL" sz="1600" dirty="0" err="1" smtClean="0">
                <a:solidFill>
                  <a:srgbClr val="0F3E6E"/>
                </a:solidFill>
                <a:cs typeface="Times New Roman" charset="0"/>
              </a:rPr>
              <a:t>Grouping</a:t>
            </a:r>
            <a:r>
              <a:rPr lang="nl-NL" sz="1600" dirty="0" smtClean="0">
                <a:solidFill>
                  <a:srgbClr val="0F3E6E"/>
                </a:solidFill>
                <a:cs typeface="Times New Roman" charset="0"/>
              </a:rPr>
              <a:t> of 6 </a:t>
            </a:r>
            <a:r>
              <a:rPr lang="nl-NL" sz="1600" dirty="0" err="1" smtClean="0">
                <a:solidFill>
                  <a:srgbClr val="0F3E6E"/>
                </a:solidFill>
                <a:cs typeface="Times New Roman" charset="0"/>
              </a:rPr>
              <a:t>control</a:t>
            </a:r>
            <a:r>
              <a:rPr lang="nl-NL" sz="1600" dirty="0" smtClean="0">
                <a:solidFill>
                  <a:srgbClr val="0F3E6E"/>
                </a:solidFill>
                <a:cs typeface="Times New Roman" charset="0"/>
              </a:rPr>
              <a:t> services of the </a:t>
            </a:r>
            <a:r>
              <a:rPr lang="nl-NL" sz="1600" dirty="0" err="1" smtClean="0">
                <a:solidFill>
                  <a:srgbClr val="0F3E6E"/>
                </a:solidFill>
                <a:cs typeface="Times New Roman" charset="0"/>
              </a:rPr>
              <a:t>Ministry</a:t>
            </a:r>
            <a:r>
              <a:rPr lang="nl-NL" sz="1600" dirty="0" smtClean="0">
                <a:solidFill>
                  <a:srgbClr val="0F3E6E"/>
                </a:solidFill>
                <a:cs typeface="Times New Roman" charset="0"/>
              </a:rPr>
              <a:t> of </a:t>
            </a:r>
            <a:r>
              <a:rPr lang="nl-NL" sz="1600" dirty="0" err="1" smtClean="0">
                <a:solidFill>
                  <a:srgbClr val="0F3E6E"/>
                </a:solidFill>
                <a:cs typeface="Times New Roman" charset="0"/>
              </a:rPr>
              <a:t>Agriculture</a:t>
            </a:r>
            <a:r>
              <a:rPr lang="nl-NL" sz="1600" dirty="0" smtClean="0">
                <a:solidFill>
                  <a:srgbClr val="0F3E6E"/>
                </a:solidFill>
                <a:cs typeface="Times New Roman" charset="0"/>
              </a:rPr>
              <a:t> and Public Health</a:t>
            </a:r>
          </a:p>
          <a:p>
            <a:pPr>
              <a:lnSpc>
                <a:spcPct val="90000"/>
              </a:lnSpc>
              <a:buFontTx/>
              <a:buNone/>
            </a:pPr>
            <a:r>
              <a:rPr lang="nl-NL" sz="1600" dirty="0" smtClean="0">
                <a:solidFill>
                  <a:srgbClr val="0F3E6E"/>
                </a:solidFill>
                <a:cs typeface="Times New Roman" charset="0"/>
              </a:rPr>
              <a:t> 	FASFC:</a:t>
            </a:r>
          </a:p>
          <a:p>
            <a:pPr>
              <a:lnSpc>
                <a:spcPct val="90000"/>
              </a:lnSpc>
              <a:buFontTx/>
              <a:buNone/>
            </a:pPr>
            <a:r>
              <a:rPr lang="nl-NL" sz="1600" dirty="0" smtClean="0">
                <a:solidFill>
                  <a:srgbClr val="0F3E6E"/>
                </a:solidFill>
                <a:cs typeface="Times New Roman" charset="0"/>
              </a:rPr>
              <a:t>			-</a:t>
            </a:r>
            <a:r>
              <a:rPr lang="nl-NL" sz="1600" dirty="0" err="1" smtClean="0">
                <a:solidFill>
                  <a:srgbClr val="0F3E6E"/>
                </a:solidFill>
                <a:cs typeface="Times New Roman" charset="0"/>
              </a:rPr>
              <a:t>Operational</a:t>
            </a:r>
            <a:r>
              <a:rPr lang="nl-NL" sz="1600" dirty="0" smtClean="0">
                <a:solidFill>
                  <a:srgbClr val="0F3E6E"/>
                </a:solidFill>
                <a:cs typeface="Times New Roman" charset="0"/>
              </a:rPr>
              <a:t> </a:t>
            </a:r>
            <a:r>
              <a:rPr lang="nl-NL" sz="1600" dirty="0" err="1" smtClean="0">
                <a:solidFill>
                  <a:srgbClr val="0F3E6E"/>
                </a:solidFill>
                <a:cs typeface="Times New Roman" charset="0"/>
              </a:rPr>
              <a:t>standards</a:t>
            </a:r>
            <a:endParaRPr lang="nl-NL" sz="1600" dirty="0" smtClean="0">
              <a:solidFill>
                <a:srgbClr val="0F3E6E"/>
              </a:solidFill>
              <a:cs typeface="Times New Roman" charset="0"/>
            </a:endParaRPr>
          </a:p>
          <a:p>
            <a:pPr>
              <a:lnSpc>
                <a:spcPct val="90000"/>
              </a:lnSpc>
              <a:buFontTx/>
              <a:buNone/>
            </a:pPr>
            <a:r>
              <a:rPr lang="nl-NL" sz="1600" dirty="0" smtClean="0">
                <a:solidFill>
                  <a:srgbClr val="0F3E6E"/>
                </a:solidFill>
                <a:cs typeface="Times New Roman" charset="0"/>
              </a:rPr>
              <a:t>			- Separate </a:t>
            </a:r>
            <a:r>
              <a:rPr lang="nl-NL" sz="1600" dirty="0" err="1" smtClean="0">
                <a:solidFill>
                  <a:srgbClr val="0F3E6E"/>
                </a:solidFill>
                <a:cs typeface="Times New Roman" charset="0"/>
              </a:rPr>
              <a:t>control</a:t>
            </a:r>
            <a:r>
              <a:rPr lang="nl-NL" sz="1600" dirty="0" smtClean="0">
                <a:solidFill>
                  <a:srgbClr val="0F3E6E"/>
                </a:solidFill>
                <a:cs typeface="Times New Roman" charset="0"/>
              </a:rPr>
              <a:t> </a:t>
            </a:r>
            <a:r>
              <a:rPr lang="nl-NL" sz="1600" dirty="0" err="1" smtClean="0">
                <a:solidFill>
                  <a:srgbClr val="0F3E6E"/>
                </a:solidFill>
                <a:cs typeface="Times New Roman" charset="0"/>
              </a:rPr>
              <a:t>policy</a:t>
            </a:r>
            <a:r>
              <a:rPr lang="nl-NL" sz="1600" dirty="0" smtClean="0">
                <a:solidFill>
                  <a:srgbClr val="0F3E6E"/>
                </a:solidFill>
                <a:cs typeface="Times New Roman" charset="0"/>
              </a:rPr>
              <a:t> </a:t>
            </a:r>
            <a:r>
              <a:rPr lang="nl-NL" sz="1600" dirty="0" err="1" smtClean="0">
                <a:solidFill>
                  <a:srgbClr val="0F3E6E"/>
                </a:solidFill>
                <a:cs typeface="Times New Roman" charset="0"/>
              </a:rPr>
              <a:t>from</a:t>
            </a:r>
            <a:r>
              <a:rPr lang="nl-NL" sz="1600" dirty="0" smtClean="0">
                <a:solidFill>
                  <a:srgbClr val="0F3E6E"/>
                </a:solidFill>
                <a:cs typeface="Times New Roman" charset="0"/>
              </a:rPr>
              <a:t> </a:t>
            </a:r>
            <a:r>
              <a:rPr lang="nl-NL" sz="1600" dirty="0" err="1" smtClean="0">
                <a:solidFill>
                  <a:srgbClr val="0F3E6E"/>
                </a:solidFill>
                <a:cs typeface="Times New Roman" charset="0"/>
              </a:rPr>
              <a:t>control</a:t>
            </a:r>
            <a:r>
              <a:rPr lang="nl-NL" sz="1600" dirty="0" smtClean="0">
                <a:solidFill>
                  <a:srgbClr val="0F3E6E"/>
                </a:solidFill>
                <a:cs typeface="Times New Roman" charset="0"/>
              </a:rPr>
              <a:t> (2 DG)</a:t>
            </a:r>
          </a:p>
          <a:p>
            <a:pPr>
              <a:lnSpc>
                <a:spcPct val="90000"/>
              </a:lnSpc>
              <a:buFontTx/>
              <a:buNone/>
            </a:pPr>
            <a:r>
              <a:rPr lang="nl-NL" sz="1600" dirty="0" smtClean="0">
                <a:solidFill>
                  <a:srgbClr val="0F3E6E"/>
                </a:solidFill>
                <a:cs typeface="Times New Roman" charset="0"/>
              </a:rPr>
              <a:t>			- Independent </a:t>
            </a:r>
            <a:r>
              <a:rPr lang="nl-NL" sz="1600" dirty="0" err="1" smtClean="0">
                <a:solidFill>
                  <a:srgbClr val="0F3E6E"/>
                </a:solidFill>
                <a:cs typeface="Times New Roman" charset="0"/>
              </a:rPr>
              <a:t>Scientific</a:t>
            </a:r>
            <a:r>
              <a:rPr lang="nl-NL" sz="1600" dirty="0" smtClean="0">
                <a:solidFill>
                  <a:srgbClr val="0F3E6E"/>
                </a:solidFill>
                <a:cs typeface="Times New Roman" charset="0"/>
              </a:rPr>
              <a:t> </a:t>
            </a:r>
            <a:r>
              <a:rPr lang="nl-NL" sz="1600" dirty="0" err="1" smtClean="0">
                <a:solidFill>
                  <a:srgbClr val="0F3E6E"/>
                </a:solidFill>
                <a:cs typeface="Times New Roman" charset="0"/>
              </a:rPr>
              <a:t>Evaluation</a:t>
            </a:r>
            <a:r>
              <a:rPr lang="nl-NL" sz="1600" dirty="0" smtClean="0">
                <a:solidFill>
                  <a:srgbClr val="0F3E6E"/>
                </a:solidFill>
                <a:cs typeface="Times New Roman" charset="0"/>
              </a:rPr>
              <a:t> of </a:t>
            </a:r>
            <a:r>
              <a:rPr lang="nl-NL" sz="1600" dirty="0" err="1" smtClean="0">
                <a:solidFill>
                  <a:srgbClr val="0F3E6E"/>
                </a:solidFill>
                <a:cs typeface="Times New Roman" charset="0"/>
              </a:rPr>
              <a:t>Risks</a:t>
            </a:r>
            <a:r>
              <a:rPr lang="nl-NL" sz="1600" dirty="0" smtClean="0">
                <a:solidFill>
                  <a:srgbClr val="0F3E6E"/>
                </a:solidFill>
                <a:cs typeface="Times New Roman" charset="0"/>
              </a:rPr>
              <a:t> (</a:t>
            </a:r>
            <a:r>
              <a:rPr lang="nl-NL" sz="1600" dirty="0" err="1" smtClean="0">
                <a:solidFill>
                  <a:srgbClr val="0F3E6E"/>
                </a:solidFill>
                <a:cs typeface="Times New Roman" charset="0"/>
              </a:rPr>
              <a:t>Scientific</a:t>
            </a:r>
            <a:r>
              <a:rPr lang="nl-NL" sz="1600" dirty="0" smtClean="0">
                <a:solidFill>
                  <a:srgbClr val="0F3E6E"/>
                </a:solidFill>
                <a:cs typeface="Times New Roman" charset="0"/>
              </a:rPr>
              <a:t> </a:t>
            </a:r>
            <a:r>
              <a:rPr lang="nl-NL" sz="1600" dirty="0" err="1" smtClean="0">
                <a:solidFill>
                  <a:srgbClr val="0F3E6E"/>
                </a:solidFill>
                <a:cs typeface="Times New Roman" charset="0"/>
              </a:rPr>
              <a:t>Committee</a:t>
            </a:r>
            <a:r>
              <a:rPr lang="nl-NL" sz="1600" dirty="0" smtClean="0">
                <a:solidFill>
                  <a:srgbClr val="0F3E6E"/>
                </a:solidFill>
                <a:cs typeface="Times New Roman" charset="0"/>
              </a:rPr>
              <a:t>) </a:t>
            </a:r>
          </a:p>
          <a:p>
            <a:pPr>
              <a:lnSpc>
                <a:spcPct val="90000"/>
              </a:lnSpc>
              <a:buFontTx/>
              <a:buNone/>
            </a:pPr>
            <a:endParaRPr lang="nl-NL" sz="1600" dirty="0" smtClean="0">
              <a:solidFill>
                <a:srgbClr val="0F3E6E"/>
              </a:solidFill>
              <a:cs typeface="Times New Roman" charset="0"/>
            </a:endParaRPr>
          </a:p>
          <a:p>
            <a:pPr>
              <a:lnSpc>
                <a:spcPct val="90000"/>
              </a:lnSpc>
              <a:buFontTx/>
              <a:buNone/>
            </a:pPr>
            <a:endParaRPr lang="nl-NL" sz="1600" dirty="0" smtClean="0">
              <a:solidFill>
                <a:srgbClr val="0F3E6E"/>
              </a:solidFill>
              <a:cs typeface="Times New Roman" charset="0"/>
            </a:endParaRPr>
          </a:p>
          <a:p>
            <a:pPr>
              <a:lnSpc>
                <a:spcPct val="90000"/>
              </a:lnSpc>
              <a:buNone/>
            </a:pPr>
            <a:r>
              <a:rPr lang="nl-NL" sz="1600" b="1" dirty="0" smtClean="0">
                <a:solidFill>
                  <a:srgbClr val="0F3E6E"/>
                </a:solidFill>
                <a:cs typeface="Times New Roman" charset="0"/>
              </a:rPr>
              <a:t>	=&gt;</a:t>
            </a:r>
            <a:r>
              <a:rPr lang="nl-NL" sz="1600" b="1" dirty="0" err="1" smtClean="0">
                <a:solidFill>
                  <a:srgbClr val="0F3E6E"/>
                </a:solidFill>
                <a:cs typeface="Times New Roman" charset="0"/>
              </a:rPr>
              <a:t>Emphasis</a:t>
            </a:r>
            <a:r>
              <a:rPr lang="nl-NL" sz="1600" b="1" dirty="0" smtClean="0">
                <a:solidFill>
                  <a:srgbClr val="0F3E6E"/>
                </a:solidFill>
                <a:cs typeface="Times New Roman" charset="0"/>
              </a:rPr>
              <a:t> </a:t>
            </a:r>
            <a:r>
              <a:rPr lang="nl-NL" sz="1600" b="1" dirty="0" err="1" smtClean="0">
                <a:solidFill>
                  <a:srgbClr val="0F3E6E"/>
                </a:solidFill>
                <a:cs typeface="Times New Roman" charset="0"/>
              </a:rPr>
              <a:t>on</a:t>
            </a:r>
            <a:r>
              <a:rPr lang="nl-NL" sz="1600" b="1" dirty="0" smtClean="0">
                <a:solidFill>
                  <a:srgbClr val="0F3E6E"/>
                </a:solidFill>
                <a:cs typeface="Times New Roman" charset="0"/>
              </a:rPr>
              <a:t> the </a:t>
            </a:r>
            <a:r>
              <a:rPr lang="nl-NL" sz="1600" b="1" dirty="0" err="1" smtClean="0">
                <a:solidFill>
                  <a:srgbClr val="0F3E6E"/>
                </a:solidFill>
                <a:cs typeface="Times New Roman" charset="0"/>
              </a:rPr>
              <a:t>Safety</a:t>
            </a:r>
            <a:r>
              <a:rPr lang="nl-NL" sz="1600" b="1" dirty="0" smtClean="0">
                <a:solidFill>
                  <a:srgbClr val="0F3E6E"/>
                </a:solidFill>
                <a:cs typeface="Times New Roman" charset="0"/>
              </a:rPr>
              <a:t> of the </a:t>
            </a:r>
            <a:r>
              <a:rPr lang="nl-NL" sz="1600" b="1" dirty="0" err="1" smtClean="0">
                <a:solidFill>
                  <a:srgbClr val="0F3E6E"/>
                </a:solidFill>
                <a:cs typeface="Times New Roman" charset="0"/>
              </a:rPr>
              <a:t>whole</a:t>
            </a:r>
            <a:r>
              <a:rPr lang="nl-NL" sz="1600" b="1" dirty="0" smtClean="0">
                <a:solidFill>
                  <a:srgbClr val="0F3E6E"/>
                </a:solidFill>
                <a:cs typeface="Times New Roman" charset="0"/>
              </a:rPr>
              <a:t> </a:t>
            </a:r>
            <a:r>
              <a:rPr lang="nl-NL" sz="1600" b="1" dirty="0" err="1" smtClean="0">
                <a:solidFill>
                  <a:srgbClr val="0F3E6E"/>
                </a:solidFill>
                <a:cs typeface="Times New Roman" charset="0"/>
              </a:rPr>
              <a:t>food</a:t>
            </a:r>
            <a:r>
              <a:rPr lang="nl-NL" sz="1600" b="1" dirty="0" smtClean="0">
                <a:solidFill>
                  <a:srgbClr val="0F3E6E"/>
                </a:solidFill>
                <a:cs typeface="Times New Roman" charset="0"/>
              </a:rPr>
              <a:t> </a:t>
            </a:r>
            <a:r>
              <a:rPr lang="nl-NL" sz="1600" b="1" dirty="0" err="1" smtClean="0">
                <a:solidFill>
                  <a:srgbClr val="0F3E6E"/>
                </a:solidFill>
                <a:cs typeface="Times New Roman" charset="0"/>
              </a:rPr>
              <a:t>chain</a:t>
            </a:r>
            <a:r>
              <a:rPr lang="nl-NL" sz="1600" b="1" dirty="0" smtClean="0">
                <a:solidFill>
                  <a:srgbClr val="0F3E6E"/>
                </a:solidFill>
                <a:cs typeface="Times New Roman" charset="0"/>
              </a:rPr>
              <a:t> </a:t>
            </a:r>
            <a:r>
              <a:rPr lang="en-GB" sz="1600" dirty="0" smtClean="0">
                <a:solidFill>
                  <a:srgbClr val="0F3E6E"/>
                </a:solidFill>
              </a:rPr>
              <a:t>(compliance with minimum hygiene 		requirements, implementation of procedures based on HACCP, self </a:t>
            </a:r>
            <a:r>
              <a:rPr lang="en-GB" sz="1600" smtClean="0">
                <a:solidFill>
                  <a:srgbClr val="0F3E6E"/>
                </a:solidFill>
              </a:rPr>
              <a:t>checking promotion,...)</a:t>
            </a:r>
            <a:endParaRPr lang="en-GB" sz="1600" dirty="0" smtClean="0">
              <a:solidFill>
                <a:srgbClr val="0F3E6E"/>
              </a:solidFill>
            </a:endParaRPr>
          </a:p>
          <a:p>
            <a:pPr>
              <a:buNone/>
            </a:pPr>
            <a:endParaRPr lang="nl-NL" sz="1600" b="1" dirty="0" smtClean="0">
              <a:solidFill>
                <a:srgbClr val="0F3E6E"/>
              </a:solidFill>
              <a:cs typeface="Times New Roman" charset="0"/>
            </a:endParaRPr>
          </a:p>
          <a:p>
            <a:pPr>
              <a:buNone/>
            </a:pPr>
            <a:r>
              <a:rPr lang="nl-NL" sz="1600" b="1" dirty="0" smtClean="0">
                <a:solidFill>
                  <a:srgbClr val="0F3E6E"/>
                </a:solidFill>
                <a:cs typeface="Times New Roman" charset="0"/>
              </a:rPr>
              <a:t>	=&gt;</a:t>
            </a:r>
            <a:r>
              <a:rPr lang="nl-NL" sz="1600" b="1" dirty="0" err="1" smtClean="0">
                <a:solidFill>
                  <a:srgbClr val="0F3E6E"/>
                </a:solidFill>
                <a:cs typeface="Times New Roman" charset="0"/>
              </a:rPr>
              <a:t>Consumer</a:t>
            </a:r>
            <a:r>
              <a:rPr lang="nl-NL" sz="1600" b="1" dirty="0" smtClean="0">
                <a:solidFill>
                  <a:srgbClr val="0F3E6E"/>
                </a:solidFill>
                <a:cs typeface="Times New Roman" charset="0"/>
              </a:rPr>
              <a:t>= </a:t>
            </a:r>
            <a:r>
              <a:rPr lang="nl-NL" sz="1600" b="1" dirty="0" err="1" smtClean="0">
                <a:solidFill>
                  <a:srgbClr val="0F3E6E"/>
                </a:solidFill>
                <a:cs typeface="Times New Roman" charset="0"/>
              </a:rPr>
              <a:t>central</a:t>
            </a:r>
            <a:r>
              <a:rPr lang="nl-NL" sz="1600" b="1" dirty="0" smtClean="0">
                <a:solidFill>
                  <a:srgbClr val="0F3E6E"/>
                </a:solidFill>
                <a:cs typeface="Times New Roman" charset="0"/>
              </a:rPr>
              <a:t> place</a:t>
            </a:r>
          </a:p>
          <a:p>
            <a:pPr marL="361950" indent="-361950">
              <a:spcAft>
                <a:spcPts val="600"/>
              </a:spcAft>
              <a:buClr>
                <a:srgbClr val="E6B42F"/>
              </a:buClr>
              <a:buSzPct val="100000"/>
              <a:buNone/>
            </a:pPr>
            <a:r>
              <a:rPr lang="fr-FR" sz="1600" dirty="0" smtClean="0">
                <a:solidFill>
                  <a:srgbClr val="0F3862"/>
                </a:solidFill>
                <a:latin typeface="Arial" pitchFamily="34" charset="0"/>
                <a:cs typeface="Arial" pitchFamily="34" charset="0"/>
              </a:rPr>
              <a:t>	</a:t>
            </a:r>
          </a:p>
          <a:p>
            <a:pPr marL="361950" indent="-361950">
              <a:spcAft>
                <a:spcPts val="600"/>
              </a:spcAft>
              <a:buClr>
                <a:srgbClr val="E6B42F"/>
              </a:buClr>
              <a:buSzPct val="100000"/>
              <a:buNone/>
            </a:pPr>
            <a:r>
              <a:rPr lang="fr-FR" sz="1600" dirty="0" smtClean="0">
                <a:solidFill>
                  <a:schemeClr val="tx2"/>
                </a:solidFill>
                <a:latin typeface="Arial" pitchFamily="34" charset="0"/>
                <a:cs typeface="Arial" pitchFamily="34" charset="0"/>
              </a:rPr>
              <a:t>					</a:t>
            </a:r>
            <a:endParaRPr lang="fr-FR" sz="1600" dirty="0" smtClean="0">
              <a:solidFill>
                <a:schemeClr val="tx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6" descr="CARTO_FR.jpg"/>
          <p:cNvPicPr/>
          <p:nvPr/>
        </p:nvPicPr>
        <p:blipFill>
          <a:blip r:embed="rId2" cstate="print"/>
          <a:stretch>
            <a:fillRect/>
          </a:stretch>
        </p:blipFill>
        <p:spPr>
          <a:xfrm>
            <a:off x="1403648" y="1113588"/>
            <a:ext cx="6624735" cy="3456384"/>
          </a:xfrm>
          <a:prstGeom prst="rect">
            <a:avLst/>
          </a:prstGeom>
        </p:spPr>
      </p:pic>
      <p:sp>
        <p:nvSpPr>
          <p:cNvPr id="5" name="ZoneTexte 4"/>
          <p:cNvSpPr txBox="1"/>
          <p:nvPr/>
        </p:nvSpPr>
        <p:spPr>
          <a:xfrm>
            <a:off x="1475656" y="3813888"/>
            <a:ext cx="6336704" cy="369332"/>
          </a:xfrm>
          <a:prstGeom prst="rect">
            <a:avLst/>
          </a:prstGeom>
          <a:noFill/>
        </p:spPr>
        <p:txBody>
          <a:bodyPr wrap="square" rtlCol="0">
            <a:spAutoFit/>
          </a:bodyPr>
          <a:lstStyle/>
          <a:p>
            <a:endParaRPr lang="nl-BE" dirty="0"/>
          </a:p>
        </p:txBody>
      </p:sp>
      <p:sp>
        <p:nvSpPr>
          <p:cNvPr id="6" name="Rectangle 5"/>
          <p:cNvSpPr/>
          <p:nvPr/>
        </p:nvSpPr>
        <p:spPr>
          <a:xfrm>
            <a:off x="1526378" y="3813888"/>
            <a:ext cx="622080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End to End processes</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7" name="Titre 6"/>
          <p:cNvSpPr>
            <a:spLocks noGrp="1"/>
          </p:cNvSpPr>
          <p:nvPr>
            <p:ph type="title"/>
          </p:nvPr>
        </p:nvSpPr>
        <p:spPr/>
        <p:txBody>
          <a:bodyPr/>
          <a:lstStyle/>
          <a:p>
            <a:pPr algn="ctr"/>
            <a:r>
              <a:rPr lang="en-GB" b="1" dirty="0" smtClean="0"/>
              <a:t>A new process model for the FASFC</a:t>
            </a:r>
            <a:r>
              <a:rPr lang="nl-BE" b="1" dirty="0" smtClean="0"/>
              <a:t/>
            </a:r>
            <a:br>
              <a:rPr lang="nl-BE" b="1" dirty="0" smtClean="0"/>
            </a:br>
            <a:endParaRPr lang="nl-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X:\COMMUNICATION\EC Group\Stratégie\Images\Eric Images site\A imprimer\optimiser-vos-systemes.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1095997" y="2775289"/>
            <a:ext cx="7200000" cy="1800000"/>
          </a:xfrm>
          <a:prstGeom prst="rect">
            <a:avLst/>
          </a:prstGeom>
          <a:noFill/>
        </p:spPr>
      </p:pic>
      <p:sp>
        <p:nvSpPr>
          <p:cNvPr id="4" name="Espace réservé du contenu 5"/>
          <p:cNvSpPr txBox="1">
            <a:spLocks/>
          </p:cNvSpPr>
          <p:nvPr/>
        </p:nvSpPr>
        <p:spPr>
          <a:xfrm>
            <a:off x="1095997" y="1199408"/>
            <a:ext cx="6138587" cy="2936188"/>
          </a:xfrm>
          <a:prstGeom prst="rect">
            <a:avLst/>
          </a:prstGeom>
          <a:noFill/>
        </p:spPr>
        <p:txBody>
          <a:bodyPr wrap="square" rtlCol="0">
            <a:spAutoFit/>
          </a:bodyPr>
          <a:lstStyle/>
          <a:p>
            <a:pPr marL="342900" marR="0" lvl="0" indent="-342900" algn="l" defTabSz="457200" rtl="0" eaLnBrk="1" fontAlgn="auto" latinLnBrk="0" hangingPunct="1">
              <a:lnSpc>
                <a:spcPts val="4500"/>
              </a:lnSpc>
              <a:spcBef>
                <a:spcPct val="20000"/>
              </a:spcBef>
              <a:spcAft>
                <a:spcPts val="0"/>
              </a:spcAft>
              <a:buClrTx/>
              <a:buSzTx/>
              <a:buFont typeface="Arial"/>
              <a:buNone/>
              <a:tabLst/>
              <a:defRPr/>
            </a:pPr>
            <a:r>
              <a:rPr lang="fr-FR" sz="9000" dirty="0" smtClean="0">
                <a:solidFill>
                  <a:srgbClr val="E6B42F"/>
                </a:solidFill>
                <a:latin typeface="Arial" pitchFamily="34" charset="0"/>
                <a:cs typeface="Arial" pitchFamily="34" charset="0"/>
              </a:rPr>
              <a:t>6</a:t>
            </a:r>
          </a:p>
          <a:p>
            <a:pPr marL="342900" marR="0" lvl="0" indent="-342900" algn="l" defTabSz="457200" rtl="0" eaLnBrk="1" fontAlgn="auto" latinLnBrk="0" hangingPunct="1">
              <a:lnSpc>
                <a:spcPts val="4500"/>
              </a:lnSpc>
              <a:spcBef>
                <a:spcPct val="20000"/>
              </a:spcBef>
              <a:spcAft>
                <a:spcPts val="0"/>
              </a:spcAft>
              <a:buClrTx/>
              <a:buSzTx/>
              <a:buFont typeface="Arial"/>
              <a:buNone/>
              <a:tabLst/>
              <a:defRPr/>
            </a:pPr>
            <a:r>
              <a:rPr lang="fr-FR" sz="4000" dirty="0" smtClean="0">
                <a:solidFill>
                  <a:srgbClr val="E6B42F"/>
                </a:solidFill>
                <a:latin typeface="Arial" pitchFamily="34" charset="0"/>
                <a:cs typeface="Arial" pitchFamily="34" charset="0"/>
              </a:rPr>
              <a:t>			Conclusions</a:t>
            </a:r>
          </a:p>
          <a:p>
            <a:pPr marL="342900" marR="0" lvl="0" indent="-342900" algn="l" defTabSz="457200" rtl="0" eaLnBrk="1" fontAlgn="auto" latinLnBrk="0" hangingPunct="1">
              <a:lnSpc>
                <a:spcPts val="4500"/>
              </a:lnSpc>
              <a:spcBef>
                <a:spcPct val="20000"/>
              </a:spcBef>
              <a:spcAft>
                <a:spcPts val="0"/>
              </a:spcAft>
              <a:buClrTx/>
              <a:buSzTx/>
              <a:buFont typeface="Arial"/>
              <a:buNone/>
              <a:tabLst/>
              <a:defRPr/>
            </a:pPr>
            <a:endParaRPr lang="fr-FR" sz="9000" dirty="0" smtClean="0">
              <a:solidFill>
                <a:srgbClr val="E6B42F"/>
              </a:solidFill>
              <a:latin typeface="Arial" pitchFamily="34" charset="0"/>
              <a:cs typeface="Arial" pitchFamily="34" charset="0"/>
            </a:endParaRPr>
          </a:p>
          <a:p>
            <a:pPr marL="342900" marR="0" lvl="0" indent="-342900" algn="l" defTabSz="457200" rtl="0" eaLnBrk="1" fontAlgn="auto" latinLnBrk="0" hangingPunct="1">
              <a:lnSpc>
                <a:spcPts val="4500"/>
              </a:lnSpc>
              <a:spcBef>
                <a:spcPct val="20000"/>
              </a:spcBef>
              <a:spcAft>
                <a:spcPts val="0"/>
              </a:spcAft>
              <a:buClrTx/>
              <a:buSzTx/>
              <a:buFont typeface="Arial"/>
              <a:buNone/>
              <a:tabLst/>
              <a:defRPr/>
            </a:pPr>
            <a:endParaRPr kumimoji="0" lang="fr-FR" sz="4400" b="0" i="0" u="none" strike="noStrike" kern="1200" cap="none" spc="0" normalizeH="0" baseline="0" noProof="0" dirty="0" smtClean="0">
              <a:ln>
                <a:noFill/>
              </a:ln>
              <a:solidFill>
                <a:schemeClr val="tx2"/>
              </a:solidFill>
              <a:effectLst/>
              <a:uLnTx/>
              <a:uFillTx/>
              <a:latin typeface="Arial" pitchFamily="34" charset="0"/>
              <a:ea typeface="+mn-ea"/>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45719"/>
          </a:xfrm>
        </p:spPr>
        <p:txBody>
          <a:bodyPr/>
          <a:lstStyle/>
          <a:p>
            <a:r>
              <a:rPr lang="fr-BE" dirty="0" smtClean="0">
                <a:solidFill>
                  <a:srgbClr val="E6B42F"/>
                </a:solidFill>
              </a:rPr>
              <a:t/>
            </a:r>
            <a:br>
              <a:rPr lang="fr-BE" dirty="0" smtClean="0">
                <a:solidFill>
                  <a:srgbClr val="E6B42F"/>
                </a:solidFill>
              </a:rPr>
            </a:br>
            <a:endParaRPr lang="fr-BE" dirty="0">
              <a:solidFill>
                <a:srgbClr val="E6B42F"/>
              </a:solidFill>
            </a:endParaRPr>
          </a:p>
        </p:txBody>
      </p:sp>
      <p:sp>
        <p:nvSpPr>
          <p:cNvPr id="3" name="Espace réservé du contenu 2"/>
          <p:cNvSpPr>
            <a:spLocks noGrp="1"/>
          </p:cNvSpPr>
          <p:nvPr>
            <p:ph idx="1"/>
          </p:nvPr>
        </p:nvSpPr>
        <p:spPr>
          <a:xfrm>
            <a:off x="457200" y="251698"/>
            <a:ext cx="8229600" cy="4342925"/>
          </a:xfrm>
        </p:spPr>
        <p:txBody>
          <a:bodyPr/>
          <a:lstStyle/>
          <a:p>
            <a:endParaRPr lang="fr-BE" sz="2000" dirty="0" smtClean="0">
              <a:solidFill>
                <a:schemeClr val="bg1"/>
              </a:solidFill>
            </a:endParaRPr>
          </a:p>
          <a:p>
            <a:pPr>
              <a:buNone/>
            </a:pPr>
            <a:r>
              <a:rPr lang="fr-BE" sz="2000" dirty="0" smtClean="0">
                <a:solidFill>
                  <a:srgbClr val="0F3E6E"/>
                </a:solidFill>
              </a:rPr>
              <a:t>		</a:t>
            </a:r>
            <a:r>
              <a:rPr lang="fr-BE" sz="2000" b="1" u="sng" dirty="0" smtClean="0">
                <a:solidFill>
                  <a:srgbClr val="0F3E6E"/>
                </a:solidFill>
              </a:rPr>
              <a:t>International </a:t>
            </a:r>
            <a:r>
              <a:rPr lang="fr-BE" sz="2000" b="1" u="sng" dirty="0" err="1" smtClean="0">
                <a:solidFill>
                  <a:srgbClr val="0F3E6E"/>
                </a:solidFill>
              </a:rPr>
              <a:t>norms</a:t>
            </a:r>
            <a:r>
              <a:rPr lang="fr-BE" sz="2000" b="1" u="sng" dirty="0" smtClean="0">
                <a:solidFill>
                  <a:srgbClr val="0F3E6E"/>
                </a:solidFill>
              </a:rPr>
              <a:t> : </a:t>
            </a:r>
            <a:r>
              <a:rPr lang="fr-BE" sz="2000" b="1" u="sng" dirty="0" err="1" smtClean="0">
                <a:solidFill>
                  <a:srgbClr val="0F3E6E"/>
                </a:solidFill>
              </a:rPr>
              <a:t>brake</a:t>
            </a:r>
            <a:r>
              <a:rPr lang="fr-BE" sz="2000" b="1" u="sng" dirty="0" smtClean="0">
                <a:solidFill>
                  <a:srgbClr val="0F3E6E"/>
                </a:solidFill>
              </a:rPr>
              <a:t> or </a:t>
            </a:r>
            <a:r>
              <a:rPr lang="fr-BE" sz="2000" b="1" u="sng" dirty="0" err="1" smtClean="0">
                <a:solidFill>
                  <a:srgbClr val="0F3E6E"/>
                </a:solidFill>
              </a:rPr>
              <a:t>opportunity</a:t>
            </a:r>
            <a:r>
              <a:rPr lang="fr-BE" sz="2000" b="1" u="sng" dirty="0" smtClean="0">
                <a:solidFill>
                  <a:srgbClr val="0F3E6E"/>
                </a:solidFill>
              </a:rPr>
              <a:t> ?</a:t>
            </a:r>
          </a:p>
          <a:p>
            <a:pPr>
              <a:buNone/>
            </a:pPr>
            <a:endParaRPr lang="fr-BE" sz="2000" dirty="0" smtClean="0">
              <a:solidFill>
                <a:srgbClr val="0F3E6E"/>
              </a:solidFill>
            </a:endParaRPr>
          </a:p>
          <a:p>
            <a:pPr>
              <a:buNone/>
            </a:pPr>
            <a:r>
              <a:rPr lang="fr-BE" sz="2000" dirty="0" smtClean="0">
                <a:solidFill>
                  <a:srgbClr val="0F3E6E"/>
                </a:solidFill>
              </a:rPr>
              <a:t>	-codex</a:t>
            </a:r>
          </a:p>
          <a:p>
            <a:pPr>
              <a:buNone/>
            </a:pPr>
            <a:r>
              <a:rPr lang="fr-BE" sz="2000" dirty="0" smtClean="0">
                <a:solidFill>
                  <a:srgbClr val="0F3E6E"/>
                </a:solidFill>
              </a:rPr>
              <a:t>	-</a:t>
            </a:r>
            <a:r>
              <a:rPr lang="fr-BE" sz="2000" dirty="0" err="1" smtClean="0">
                <a:solidFill>
                  <a:srgbClr val="0F3E6E"/>
                </a:solidFill>
              </a:rPr>
              <a:t>Haccp</a:t>
            </a:r>
            <a:r>
              <a:rPr lang="fr-BE" sz="2000" dirty="0" smtClean="0">
                <a:solidFill>
                  <a:srgbClr val="0F3E6E"/>
                </a:solidFill>
              </a:rPr>
              <a:t>, iso, </a:t>
            </a:r>
            <a:r>
              <a:rPr lang="fr-BE" sz="2000" dirty="0" err="1" smtClean="0">
                <a:solidFill>
                  <a:srgbClr val="0F3E6E"/>
                </a:solidFill>
              </a:rPr>
              <a:t>brc</a:t>
            </a:r>
            <a:r>
              <a:rPr lang="fr-BE" sz="2000" dirty="0" smtClean="0">
                <a:solidFill>
                  <a:srgbClr val="0F3E6E"/>
                </a:solidFill>
              </a:rPr>
              <a:t>, ifs,…</a:t>
            </a:r>
          </a:p>
          <a:p>
            <a:pPr>
              <a:buNone/>
            </a:pPr>
            <a:r>
              <a:rPr lang="fr-BE" sz="2000" dirty="0" smtClean="0">
                <a:solidFill>
                  <a:srgbClr val="0F3E6E"/>
                </a:solidFill>
              </a:rPr>
              <a:t>			=&gt; collaboration </a:t>
            </a:r>
            <a:r>
              <a:rPr lang="fr-BE" sz="2000" dirty="0" err="1" smtClean="0">
                <a:solidFill>
                  <a:srgbClr val="0F3E6E"/>
                </a:solidFill>
              </a:rPr>
              <a:t>between</a:t>
            </a:r>
            <a:r>
              <a:rPr lang="fr-BE" sz="2000" dirty="0" smtClean="0">
                <a:solidFill>
                  <a:srgbClr val="0F3E6E"/>
                </a:solidFill>
              </a:rPr>
              <a:t> FAO and WTO </a:t>
            </a:r>
          </a:p>
          <a:p>
            <a:pPr>
              <a:buNone/>
            </a:pPr>
            <a:r>
              <a:rPr lang="en-US" sz="1600" dirty="0" smtClean="0">
                <a:solidFill>
                  <a:srgbClr val="0F3862"/>
                </a:solidFill>
              </a:rPr>
              <a:t>	“</a:t>
            </a:r>
            <a:r>
              <a:rPr lang="en-US" sz="1600" dirty="0" smtClean="0">
                <a:solidFill>
                  <a:srgbClr val="0F3E6E"/>
                </a:solidFill>
              </a:rPr>
              <a:t>Other areas where the two organizations are seeking to reinforce their joint efforts include the Standards and Trade Development Facility (STDF), capacity development initiatives to assist countries in the implementation of the Codex </a:t>
            </a:r>
            <a:r>
              <a:rPr lang="en-US" sz="1600" dirty="0" err="1" smtClean="0">
                <a:solidFill>
                  <a:srgbClr val="0F3E6E"/>
                </a:solidFill>
              </a:rPr>
              <a:t>Alimentarius</a:t>
            </a:r>
            <a:r>
              <a:rPr lang="en-US" sz="1600" dirty="0" smtClean="0">
                <a:solidFill>
                  <a:srgbClr val="0F3E6E"/>
                </a:solidFill>
              </a:rPr>
              <a:t> or "Food </a:t>
            </a:r>
            <a:r>
              <a:rPr lang="en-US" sz="1600" dirty="0" err="1" smtClean="0">
                <a:solidFill>
                  <a:srgbClr val="0F3E6E"/>
                </a:solidFill>
              </a:rPr>
              <a:t>Code"which</a:t>
            </a:r>
            <a:r>
              <a:rPr lang="en-US" sz="1600" dirty="0" smtClean="0">
                <a:solidFill>
                  <a:srgbClr val="0F3E6E"/>
                </a:solidFill>
              </a:rPr>
              <a:t> develops harmonized international food standards that protect consumer health and promote fair practices in food trade, and country level assistance to facilitate trade in safe and nutritious food.”</a:t>
            </a:r>
            <a:r>
              <a:rPr lang="pt-BR" sz="1600" dirty="0" smtClean="0">
                <a:solidFill>
                  <a:srgbClr val="0F3E6E"/>
                </a:solidFill>
              </a:rPr>
              <a:t> </a:t>
            </a:r>
            <a:r>
              <a:rPr lang="pt-BR" sz="1400" dirty="0" smtClean="0">
                <a:solidFill>
                  <a:srgbClr val="0F3862"/>
                </a:solidFill>
              </a:rPr>
              <a:t>WTO Director-General Roberto Azevêdo (left) and FAO Director-General José Graziano </a:t>
            </a:r>
            <a:r>
              <a:rPr lang="pt-BR" sz="1400" smtClean="0">
                <a:solidFill>
                  <a:srgbClr val="0F3862"/>
                </a:solidFill>
              </a:rPr>
              <a:t>da Silva 02/11/2015</a:t>
            </a:r>
            <a:endParaRPr lang="fr-BE" sz="1400" dirty="0" smtClean="0">
              <a:solidFill>
                <a:srgbClr val="0F386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_Descriptif_EuroConsultant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Template_Descriptif_EuroConsultants</Template>
  <TotalTime>269</TotalTime>
  <Words>462</Words>
  <Application>Microsoft Office PowerPoint</Application>
  <PresentationFormat>Affichage à l'écran (16:9)</PresentationFormat>
  <Paragraphs>248</Paragraphs>
  <Slides>27</Slides>
  <Notes>2</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Template_Descriptif_EuroConsultants</vt:lpstr>
      <vt:lpstr>Diapositive 1</vt:lpstr>
      <vt:lpstr>Diapositive 2</vt:lpstr>
      <vt:lpstr>Diapositive 3</vt:lpstr>
      <vt:lpstr>Diapositive 4</vt:lpstr>
      <vt:lpstr>Diapositive 5</vt:lpstr>
      <vt:lpstr> </vt:lpstr>
      <vt:lpstr> </vt:lpstr>
      <vt:lpstr> </vt:lpstr>
      <vt:lpstr>Diapositive 9</vt:lpstr>
      <vt:lpstr> </vt:lpstr>
      <vt:lpstr> </vt:lpstr>
      <vt:lpstr> </vt:lpstr>
      <vt:lpstr> </vt:lpstr>
      <vt:lpstr> </vt:lpstr>
      <vt:lpstr> </vt:lpstr>
      <vt:lpstr> </vt:lpstr>
      <vt:lpstr> </vt:lpstr>
      <vt:lpstr>Diapositive 18</vt:lpstr>
      <vt:lpstr>Diapositive 19</vt:lpstr>
      <vt:lpstr>Diapositive 20</vt:lpstr>
      <vt:lpstr>Diapositive 21</vt:lpstr>
      <vt:lpstr>Diapositive 22</vt:lpstr>
      <vt:lpstr>Diapositive 23</vt:lpstr>
      <vt:lpstr>Diapositive 24</vt:lpstr>
      <vt:lpstr>A new process model for the FASFC </vt:lpstr>
      <vt:lpstr>Diapositive 26</vt:lpstr>
      <vt:lpstr>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CA</dc:creator>
  <cp:lastModifiedBy>SLA</cp:lastModifiedBy>
  <cp:revision>51</cp:revision>
  <dcterms:created xsi:type="dcterms:W3CDTF">2012-05-10T10:27:32Z</dcterms:created>
  <dcterms:modified xsi:type="dcterms:W3CDTF">2015-11-16T10:05:33Z</dcterms:modified>
</cp:coreProperties>
</file>