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4" r:id="rId2"/>
    <p:sldMasterId id="2147483746" r:id="rId3"/>
    <p:sldMasterId id="2147483872" r:id="rId4"/>
    <p:sldMasterId id="2147483914" r:id="rId5"/>
  </p:sldMasterIdLst>
  <p:notesMasterIdLst>
    <p:notesMasterId r:id="rId17"/>
  </p:notesMasterIdLst>
  <p:sldIdLst>
    <p:sldId id="353" r:id="rId6"/>
    <p:sldId id="258" r:id="rId7"/>
    <p:sldId id="324" r:id="rId8"/>
    <p:sldId id="320" r:id="rId9"/>
    <p:sldId id="291" r:id="rId10"/>
    <p:sldId id="354" r:id="rId11"/>
    <p:sldId id="262" r:id="rId12"/>
    <p:sldId id="336" r:id="rId13"/>
    <p:sldId id="358" r:id="rId14"/>
    <p:sldId id="357" r:id="rId15"/>
    <p:sldId id="301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1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k:Documents:MINICOM:Dept%20-%20Planning:EDPRS%20&amp;%20PSD%20SWG:EDPRS%202%20Formulation:EDPRS-II:Latest%20Docs:EDPRS2%20sector%20growth%20rat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26167573319756E-2"/>
          <c:y val="4.6131183562433786E-2"/>
          <c:w val="0.88661512592685432"/>
          <c:h val="0.8571830527834626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'Optimistic Scenario'!$A$3</c:f>
              <c:strCache>
                <c:ptCount val="1"/>
                <c:pt idx="0">
                  <c:v>Agriculture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12700" cmpd="sng">
              <a:solidFill>
                <a:schemeClr val="accent2">
                  <a:lumMod val="50000"/>
                </a:schemeClr>
              </a:solidFill>
            </a:ln>
            <a:effectLst/>
          </c:spPr>
          <c:invertIfNegative val="0"/>
          <c:cat>
            <c:numRef>
              <c:f>'Optimistic Scenario'!$C$1:$H$1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'Optimistic Scenario'!$C$3:$H$3</c:f>
              <c:numCache>
                <c:formatCode>0.0%</c:formatCode>
                <c:ptCount val="6"/>
                <c:pt idx="0">
                  <c:v>3.0480656506447892E-2</c:v>
                </c:pt>
                <c:pt idx="1">
                  <c:v>4.6000000000000013E-2</c:v>
                </c:pt>
                <c:pt idx="2">
                  <c:v>6.500000000000003E-2</c:v>
                </c:pt>
                <c:pt idx="3">
                  <c:v>7.0000000000000034E-2</c:v>
                </c:pt>
                <c:pt idx="4">
                  <c:v>7.0000000000000034E-2</c:v>
                </c:pt>
                <c:pt idx="5">
                  <c:v>7.0000000000000034E-2</c:v>
                </c:pt>
              </c:numCache>
            </c:numRef>
          </c:val>
        </c:ser>
        <c:ser>
          <c:idx val="2"/>
          <c:order val="2"/>
          <c:tx>
            <c:strRef>
              <c:f>'Optimistic Scenario'!$A$4</c:f>
              <c:strCache>
                <c:ptCount val="1"/>
                <c:pt idx="0">
                  <c:v>Industry</c:v>
                </c:pt>
              </c:strCache>
            </c:strRef>
          </c:tx>
          <c:spPr>
            <a:solidFill>
              <a:schemeClr val="accent3"/>
            </a:solidFill>
            <a:ln w="12700" cmpd="sng">
              <a:solidFill>
                <a:schemeClr val="accent5">
                  <a:lumMod val="50000"/>
                </a:schemeClr>
              </a:solidFill>
            </a:ln>
            <a:effectLst/>
          </c:spPr>
          <c:invertIfNegative val="0"/>
          <c:cat>
            <c:numRef>
              <c:f>'Optimistic Scenario'!$C$1:$H$1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'Optimistic Scenario'!$C$4:$H$4</c:f>
              <c:numCache>
                <c:formatCode>0.0%</c:formatCode>
                <c:ptCount val="6"/>
                <c:pt idx="0">
                  <c:v>7.3107049608354915E-2</c:v>
                </c:pt>
                <c:pt idx="1">
                  <c:v>8.5000000000000034E-2</c:v>
                </c:pt>
                <c:pt idx="2">
                  <c:v>0.11500000000000003</c:v>
                </c:pt>
                <c:pt idx="3">
                  <c:v>0.13</c:v>
                </c:pt>
                <c:pt idx="4">
                  <c:v>0.14000000000000001</c:v>
                </c:pt>
                <c:pt idx="5">
                  <c:v>0.15000000000000019</c:v>
                </c:pt>
              </c:numCache>
            </c:numRef>
          </c:val>
        </c:ser>
        <c:ser>
          <c:idx val="3"/>
          <c:order val="3"/>
          <c:tx>
            <c:strRef>
              <c:f>'Optimistic Scenario'!$A$5</c:f>
              <c:strCache>
                <c:ptCount val="1"/>
                <c:pt idx="0">
                  <c:v>Services</c:v>
                </c:pt>
              </c:strCache>
            </c:strRef>
          </c:tx>
          <c:spPr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numRef>
              <c:f>'Optimistic Scenario'!$C$1:$H$1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'Optimistic Scenario'!$C$5:$H$5</c:f>
              <c:numCache>
                <c:formatCode>0.0%</c:formatCode>
                <c:ptCount val="6"/>
                <c:pt idx="0">
                  <c:v>0.1149691358024689</c:v>
                </c:pt>
                <c:pt idx="1">
                  <c:v>9.0000000000000052E-2</c:v>
                </c:pt>
                <c:pt idx="2">
                  <c:v>0.10500000000000002</c:v>
                </c:pt>
                <c:pt idx="3">
                  <c:v>0.12000000000000002</c:v>
                </c:pt>
                <c:pt idx="4">
                  <c:v>0.13</c:v>
                </c:pt>
                <c:pt idx="5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6480728"/>
        <c:axId val="216481120"/>
      </c:barChart>
      <c:lineChart>
        <c:grouping val="standard"/>
        <c:varyColors val="0"/>
        <c:ser>
          <c:idx val="0"/>
          <c:order val="0"/>
          <c:tx>
            <c:strRef>
              <c:f>'Optimistic Scenario'!$A$2</c:f>
              <c:strCache>
                <c:ptCount val="1"/>
                <c:pt idx="0">
                  <c:v>Real GDP Growth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/>
          </c:spPr>
          <c:marker>
            <c:symbol val="none"/>
          </c:marker>
          <c:dLbls>
            <c:spPr>
              <a:solidFill>
                <a:schemeClr val="bg1"/>
              </a:solidFill>
              <a:ln>
                <a:solidFill>
                  <a:srgbClr val="000000"/>
                </a:solidFill>
              </a:ln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'Optimistic Scenario'!$C$1:$H$1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'Optimistic Scenario'!$C$2:$H$2</c:f>
              <c:numCache>
                <c:formatCode>0.0%</c:formatCode>
                <c:ptCount val="6"/>
                <c:pt idx="0">
                  <c:v>7.9778830963665129E-2</c:v>
                </c:pt>
                <c:pt idx="1">
                  <c:v>7.5107495429616353E-2</c:v>
                </c:pt>
                <c:pt idx="2">
                  <c:v>9.4009045989704124E-2</c:v>
                </c:pt>
                <c:pt idx="3">
                  <c:v>0.1063258299808941</c:v>
                </c:pt>
                <c:pt idx="4">
                  <c:v>0.11391462375987303</c:v>
                </c:pt>
                <c:pt idx="5">
                  <c:v>0.1218200232792631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6480728"/>
        <c:axId val="216481120"/>
      </c:lineChart>
      <c:catAx>
        <c:axId val="216480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6481120"/>
        <c:crosses val="autoZero"/>
        <c:auto val="1"/>
        <c:lblAlgn val="ctr"/>
        <c:lblOffset val="100"/>
        <c:noMultiLvlLbl val="0"/>
      </c:catAx>
      <c:valAx>
        <c:axId val="21648112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6480728"/>
        <c:crosses val="autoZero"/>
        <c:crossBetween val="between"/>
      </c:valAx>
      <c:spPr>
        <a:solidFill>
          <a:schemeClr val="bg1"/>
        </a:solidFill>
      </c:spPr>
    </c:plotArea>
    <c:legend>
      <c:legendPos val="b"/>
      <c:layout>
        <c:manualLayout>
          <c:xMode val="edge"/>
          <c:yMode val="edge"/>
          <c:x val="0.14480704280280426"/>
          <c:y val="2.8388333265276119E-2"/>
          <c:w val="0.40559045013839079"/>
          <c:h val="0.233120582470451"/>
        </c:manualLayout>
      </c:layout>
      <c:overlay val="0"/>
      <c:spPr>
        <a:solidFill>
          <a:srgbClr val="FFFFFF">
            <a:alpha val="0"/>
          </a:srgbClr>
        </a:solidFill>
        <a:ln>
          <a:noFill/>
        </a:ln>
      </c:spPr>
    </c:legend>
    <c:plotVisOnly val="1"/>
    <c:dispBlanksAs val="gap"/>
    <c:showDLblsOverMax val="0"/>
  </c:chart>
  <c:spPr>
    <a:solidFill>
      <a:schemeClr val="bg1">
        <a:lumMod val="95000"/>
      </a:schemeClr>
    </a:solidFill>
    <a:ln>
      <a:solidFill>
        <a:schemeClr val="bg1">
          <a:lumMod val="75000"/>
        </a:schemeClr>
      </a:solidFill>
    </a:ln>
  </c:spPr>
  <c:txPr>
    <a:bodyPr/>
    <a:lstStyle/>
    <a:p>
      <a:pPr>
        <a:defRPr sz="1200"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2F422AA-8B4C-4030-91F8-E4E3F5528E3B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41CD5F-3D9F-4DAD-9310-67EDFC2474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887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26002073-7AA6-40A0-A14C-C9766C836922}" type="slidenum">
              <a:rPr lang="en-US">
                <a:solidFill>
                  <a:prstClr val="black"/>
                </a:solidFill>
                <a:cs typeface="Arial" charset="0"/>
              </a:rPr>
              <a:pPr eaLnBrk="1" hangingPunct="1"/>
              <a:t>1</a:t>
            </a:fld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980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80FDE9-7C24-472D-830A-E6CA9F4778E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090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80FDE9-7C24-472D-830A-E6CA9F4778E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081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1CD5F-3D9F-4DAD-9310-67EDFC24746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98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80FDE9-7C24-472D-830A-E6CA9F4778E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795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80FDE9-7C24-472D-830A-E6CA9F4778E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697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47877-BC3E-4BFE-9F1C-0249A4BDB42E}" type="datetime1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86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A68A-3D9B-4BBD-88E5-BD9E0FE364C8}" type="datetime1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6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65387-2467-4980-B430-5855FB8D4E5D}" type="datetime1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4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993CF-26D8-4F17-BC6C-B929863C4381}" type="datetime1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6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EE556-28EB-4D95-BC73-7E39A95B2FDA}" type="datetime1">
              <a:rPr lang="en-US" smtClean="0"/>
              <a:t>11/15/2015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39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C14C-09BE-42FC-BE4F-612968CC01F2}" type="datetime1">
              <a:rPr lang="en-US" smtClean="0"/>
              <a:t>11/15/2015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35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4F4B-4A99-4599-933D-753E37E70BEE}" type="datetime1">
              <a:rPr lang="en-US" smtClean="0"/>
              <a:t>11/15/2015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407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B707-D643-499B-AEC4-16B5C69BBB98}" type="datetime1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06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7270-956E-47AE-ADF6-9700FD30DC39}" type="datetime1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272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7E77-0411-4709-9B92-AB0148552830}" type="datetime1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94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1598-0659-4255-B951-DCD014F57445}" type="datetime1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3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DB blue &amp; yellow heading 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6"/>
          <p:cNvSpPr>
            <a:spLocks noChangeShapeType="1"/>
          </p:cNvSpPr>
          <p:nvPr userDrawn="1"/>
        </p:nvSpPr>
        <p:spPr bwMode="auto">
          <a:xfrm>
            <a:off x="304800" y="1008063"/>
            <a:ext cx="11582400" cy="0"/>
          </a:xfrm>
          <a:prstGeom prst="line">
            <a:avLst/>
          </a:prstGeom>
          <a:ln w="31750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" name="Straight Connector 8"/>
          <p:cNvSpPr>
            <a:spLocks noChangeShapeType="1"/>
          </p:cNvSpPr>
          <p:nvPr userDrawn="1"/>
        </p:nvSpPr>
        <p:spPr bwMode="auto">
          <a:xfrm>
            <a:off x="304800" y="1066800"/>
            <a:ext cx="11582400" cy="0"/>
          </a:xfrm>
          <a:prstGeom prst="line">
            <a:avLst/>
          </a:prstGeom>
          <a:ln w="31750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8" name="Straight Connector 8"/>
          <p:cNvSpPr>
            <a:spLocks noChangeShapeType="1"/>
          </p:cNvSpPr>
          <p:nvPr userDrawn="1"/>
        </p:nvSpPr>
        <p:spPr bwMode="auto">
          <a:xfrm>
            <a:off x="203201" y="6477000"/>
            <a:ext cx="11741151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4800" y="1524000"/>
            <a:ext cx="11582400" cy="4800600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Testing</a:t>
            </a:r>
          </a:p>
          <a:p>
            <a:pPr lvl="2"/>
            <a:r>
              <a:rPr lang="en-US" dirty="0" smtClean="0"/>
              <a:t>Testing</a:t>
            </a:r>
          </a:p>
          <a:p>
            <a:pPr lvl="3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3200" y="76200"/>
            <a:ext cx="8534400" cy="914400"/>
          </a:xfrm>
          <a:prstGeom prst="rect">
            <a:avLst/>
          </a:prstGeom>
        </p:spPr>
        <p:txBody>
          <a:bodyPr anchor="b" anchorCtr="0"/>
          <a:lstStyle>
            <a:lvl1pPr>
              <a:defRPr sz="2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101600" y="6477000"/>
            <a:ext cx="9042400" cy="381000"/>
          </a:xfrm>
        </p:spPr>
        <p:txBody>
          <a:bodyPr/>
          <a:lstStyle>
            <a:lvl1pPr marL="574675" indent="-574675" algn="l" defTabSz="895350" rtl="0" fontAlgn="base">
              <a:spcBef>
                <a:spcPct val="0"/>
              </a:spcBef>
              <a:spcAft>
                <a:spcPct val="0"/>
              </a:spcAft>
              <a:buNone/>
              <a:tabLst>
                <a:tab pos="533400" algn="r"/>
              </a:tabLst>
              <a:defRPr lang="en-US" sz="12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574675" indent="-574675" algn="l" defTabSz="895350" rtl="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</a:tabLst>
              <a:defRPr lang="en-US" sz="12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574675" indent="-574675" algn="l" defTabSz="895350" rtl="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</a:tabLst>
              <a:defRPr lang="en-US" sz="12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416676"/>
            <a:ext cx="2641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4646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DB5DC4A-B0A2-42DA-92C7-4C966BD0DB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269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88846-EF0A-4B98-856D-736F027FC5D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625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CDDD-2AF5-453B-B090-B363F513C58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45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22889-4938-46B0-BDF5-ACF80F8E09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002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B21DA-F053-4B14-8B10-3381199C35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160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F71CD-1974-406B-94F9-C9B8EA40F47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36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7632-B9FD-4033-B734-BCCBB5FF92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330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4248C-A156-49CC-A15E-C4C2DC0B75A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605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EF4C5-99D0-4D75-A38B-62BBF885ED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5504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A29C-806D-425B-8E6E-6DE33FCC34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353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16F1F-76B7-48FA-9ED1-BF69BC11E18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2860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227C-04DE-4BC2-B648-8625E6238E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5284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DB defaul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rgbClr val="008E25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3454400" y="1295400"/>
            <a:ext cx="8331200" cy="2362200"/>
          </a:xfrm>
          <a:prstGeom prst="rect">
            <a:avLst/>
          </a:prstGeom>
          <a:noFill/>
          <a:ln w="6350" cap="rnd" cmpd="sng" algn="ctr">
            <a:solidFill>
              <a:srgbClr val="0069B8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3454400" y="1295400"/>
            <a:ext cx="304800" cy="2362200"/>
          </a:xfrm>
          <a:prstGeom prst="rect">
            <a:avLst/>
          </a:prstGeom>
          <a:solidFill>
            <a:srgbClr val="0069B8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ubtitle 8"/>
          <p:cNvSpPr txBox="1">
            <a:spLocks/>
          </p:cNvSpPr>
          <p:nvPr/>
        </p:nvSpPr>
        <p:spPr>
          <a:xfrm>
            <a:off x="3962400" y="6248400"/>
            <a:ext cx="7823200" cy="609600"/>
          </a:xfrm>
          <a:prstGeom prst="rect">
            <a:avLst/>
          </a:prstGeom>
        </p:spPr>
        <p:txBody>
          <a:bodyPr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ts val="600"/>
              </a:spcBef>
              <a:buClr>
                <a:srgbClr val="00B0F0"/>
              </a:buClr>
              <a:buSzPct val="76000"/>
              <a:buFont typeface="Symbol" pitchFamily="18" charset="2"/>
              <a:buNone/>
              <a:defRPr/>
            </a:pPr>
            <a:r>
              <a:rPr lang="en-US" sz="800" smtClean="0">
                <a:solidFill>
                  <a:srgbClr val="DDE9EC"/>
                </a:solidFill>
                <a:cs typeface="Arial" pitchFamily="34" charset="0"/>
                <a:sym typeface="Symbol" pitchFamily="18" charset="2"/>
              </a:rPr>
              <a:t>© Rwanda Development Board, Confidential</a:t>
            </a:r>
          </a:p>
          <a:p>
            <a:pPr algn="r" eaLnBrk="1" hangingPunct="1">
              <a:lnSpc>
                <a:spcPct val="80000"/>
              </a:lnSpc>
              <a:spcBef>
                <a:spcPts val="600"/>
              </a:spcBef>
              <a:buClr>
                <a:srgbClr val="00B0F0"/>
              </a:buClr>
              <a:buSzPct val="76000"/>
              <a:buFont typeface="Symbol" pitchFamily="18" charset="2"/>
              <a:buNone/>
              <a:defRPr/>
            </a:pPr>
            <a:r>
              <a:rPr lang="en-US" sz="800" smtClean="0">
                <a:solidFill>
                  <a:srgbClr val="DDE9EC"/>
                </a:solidFill>
                <a:cs typeface="Arial" pitchFamily="34" charset="0"/>
              </a:rPr>
              <a:t>This document does not constitute Government policy</a:t>
            </a:r>
          </a:p>
          <a:p>
            <a:pPr algn="r" eaLnBrk="1" hangingPunct="1">
              <a:lnSpc>
                <a:spcPct val="80000"/>
              </a:lnSpc>
              <a:spcBef>
                <a:spcPts val="600"/>
              </a:spcBef>
              <a:buClr>
                <a:srgbClr val="00B0F0"/>
              </a:buClr>
              <a:buSzPct val="76000"/>
              <a:buFont typeface="Symbol" pitchFamily="18" charset="2"/>
              <a:buNone/>
              <a:defRPr/>
            </a:pPr>
            <a:r>
              <a:rPr lang="en-US" sz="800" smtClean="0">
                <a:solidFill>
                  <a:srgbClr val="DDE9EC"/>
                </a:solidFill>
                <a:cs typeface="Arial" pitchFamily="34" charset="0"/>
              </a:rPr>
              <a:t>This document forms part of an oral presentation and should not be reproduced or distributed without prior permission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3454400" y="4191000"/>
            <a:ext cx="304800" cy="1143000"/>
          </a:xfrm>
          <a:prstGeom prst="rect">
            <a:avLst/>
          </a:prstGeom>
          <a:solidFill>
            <a:srgbClr val="FCEA04"/>
          </a:solidFill>
          <a:ln w="6350" cap="rnd" cmpd="sng" algn="ctr">
            <a:solidFill>
              <a:schemeClr val="accent3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50167" y="4191000"/>
            <a:ext cx="8343900" cy="1143000"/>
          </a:xfrm>
          <a:prstGeom prst="rect">
            <a:avLst/>
          </a:prstGeom>
          <a:noFill/>
          <a:ln w="6350" cap="rnd" cmpd="sng" algn="ctr">
            <a:solidFill>
              <a:srgbClr val="FCEA04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1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584" y="1981200"/>
            <a:ext cx="740621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860800" y="4267200"/>
            <a:ext cx="7823199" cy="9906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r">
              <a:defRPr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8481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DB blue &amp; yellow heading 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6"/>
          <p:cNvSpPr>
            <a:spLocks noChangeShapeType="1"/>
          </p:cNvSpPr>
          <p:nvPr userDrawn="1"/>
        </p:nvSpPr>
        <p:spPr bwMode="auto">
          <a:xfrm>
            <a:off x="304800" y="1008063"/>
            <a:ext cx="11582400" cy="0"/>
          </a:xfrm>
          <a:prstGeom prst="line">
            <a:avLst/>
          </a:prstGeom>
          <a:ln w="31750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" name="Straight Connector 8"/>
          <p:cNvSpPr>
            <a:spLocks noChangeShapeType="1"/>
          </p:cNvSpPr>
          <p:nvPr userDrawn="1"/>
        </p:nvSpPr>
        <p:spPr bwMode="auto">
          <a:xfrm>
            <a:off x="304800" y="1066800"/>
            <a:ext cx="11582400" cy="0"/>
          </a:xfrm>
          <a:prstGeom prst="line">
            <a:avLst/>
          </a:prstGeom>
          <a:ln w="31750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8" name="Straight Connector 8"/>
          <p:cNvSpPr>
            <a:spLocks noChangeShapeType="1"/>
          </p:cNvSpPr>
          <p:nvPr userDrawn="1"/>
        </p:nvSpPr>
        <p:spPr bwMode="auto">
          <a:xfrm>
            <a:off x="203201" y="6477000"/>
            <a:ext cx="11741151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4800" y="1524000"/>
            <a:ext cx="11582400" cy="4800600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Testing</a:t>
            </a:r>
          </a:p>
          <a:p>
            <a:pPr lvl="2"/>
            <a:r>
              <a:rPr lang="en-US" dirty="0" smtClean="0"/>
              <a:t>Testing</a:t>
            </a:r>
          </a:p>
          <a:p>
            <a:pPr lvl="3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3200" y="76200"/>
            <a:ext cx="8534400" cy="914400"/>
          </a:xfrm>
          <a:prstGeom prst="rect">
            <a:avLst/>
          </a:prstGeom>
        </p:spPr>
        <p:txBody>
          <a:bodyPr anchor="b" anchorCtr="0"/>
          <a:lstStyle>
            <a:lvl1pPr>
              <a:defRPr sz="2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101600" y="6477000"/>
            <a:ext cx="9042400" cy="381000"/>
          </a:xfrm>
        </p:spPr>
        <p:txBody>
          <a:bodyPr/>
          <a:lstStyle>
            <a:lvl1pPr marL="574675" indent="-574675" algn="l" defTabSz="895350" rtl="0" fontAlgn="base">
              <a:spcBef>
                <a:spcPct val="0"/>
              </a:spcBef>
              <a:spcAft>
                <a:spcPct val="0"/>
              </a:spcAft>
              <a:buNone/>
              <a:tabLst>
                <a:tab pos="533400" algn="r"/>
              </a:tabLst>
              <a:defRPr lang="en-US" sz="12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574675" indent="-574675" algn="l" defTabSz="895350" rtl="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</a:tabLst>
              <a:defRPr lang="en-US" sz="12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574675" indent="-574675" algn="l" defTabSz="895350" rtl="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</a:tabLst>
              <a:defRPr lang="en-US" sz="12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416676"/>
            <a:ext cx="2641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4646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DB5DC4A-B0A2-42DA-92C7-4C966BD0DB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38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86CD-6541-4C3E-8106-8581058FAC7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849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ED19-D061-4BEB-B505-37E7797ADD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394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FA65B-69CE-4977-99EF-DDD5040200D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6363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47D-CF77-4274-8FBA-28079E223D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3848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B79F-2699-42D1-994A-E3460EFF787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8350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5AA9-8067-468D-85F6-41FA30A9D8B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9954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761C8-A059-44E7-817E-B79AA2620E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2577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5992-B345-49C1-8DC5-5CCF856CFF1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9493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5FD22-7EBA-4B20-8B4A-E4DF066F96D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6327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B455A-7597-4283-8B7F-E1BC345F67A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9743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6C73-5CD6-4355-B67C-0A063A5E48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2368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DB defaul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rgbClr val="008E25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3454400" y="1295400"/>
            <a:ext cx="8331200" cy="2362200"/>
          </a:xfrm>
          <a:prstGeom prst="rect">
            <a:avLst/>
          </a:prstGeom>
          <a:noFill/>
          <a:ln w="6350" cap="rnd" cmpd="sng" algn="ctr">
            <a:solidFill>
              <a:srgbClr val="0069B8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3454400" y="1295400"/>
            <a:ext cx="304800" cy="2362200"/>
          </a:xfrm>
          <a:prstGeom prst="rect">
            <a:avLst/>
          </a:prstGeom>
          <a:solidFill>
            <a:srgbClr val="0069B8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ubtitle 8"/>
          <p:cNvSpPr txBox="1">
            <a:spLocks/>
          </p:cNvSpPr>
          <p:nvPr/>
        </p:nvSpPr>
        <p:spPr>
          <a:xfrm>
            <a:off x="3962400" y="6248400"/>
            <a:ext cx="7823200" cy="609600"/>
          </a:xfrm>
          <a:prstGeom prst="rect">
            <a:avLst/>
          </a:prstGeom>
        </p:spPr>
        <p:txBody>
          <a:bodyPr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ts val="600"/>
              </a:spcBef>
              <a:buClr>
                <a:srgbClr val="00B0F0"/>
              </a:buClr>
              <a:buSzPct val="76000"/>
              <a:buFont typeface="Symbol" pitchFamily="18" charset="2"/>
              <a:buNone/>
              <a:defRPr/>
            </a:pPr>
            <a:r>
              <a:rPr lang="en-US" sz="800" smtClean="0">
                <a:solidFill>
                  <a:srgbClr val="DDE9EC"/>
                </a:solidFill>
                <a:cs typeface="Arial" pitchFamily="34" charset="0"/>
                <a:sym typeface="Symbol" pitchFamily="18" charset="2"/>
              </a:rPr>
              <a:t>© Rwanda Development Board, Confidential</a:t>
            </a:r>
          </a:p>
          <a:p>
            <a:pPr algn="r" eaLnBrk="1" hangingPunct="1">
              <a:lnSpc>
                <a:spcPct val="80000"/>
              </a:lnSpc>
              <a:spcBef>
                <a:spcPts val="600"/>
              </a:spcBef>
              <a:buClr>
                <a:srgbClr val="00B0F0"/>
              </a:buClr>
              <a:buSzPct val="76000"/>
              <a:buFont typeface="Symbol" pitchFamily="18" charset="2"/>
              <a:buNone/>
              <a:defRPr/>
            </a:pPr>
            <a:r>
              <a:rPr lang="en-US" sz="800" smtClean="0">
                <a:solidFill>
                  <a:srgbClr val="DDE9EC"/>
                </a:solidFill>
                <a:cs typeface="Arial" pitchFamily="34" charset="0"/>
              </a:rPr>
              <a:t>This document does not constitute Government policy</a:t>
            </a:r>
          </a:p>
          <a:p>
            <a:pPr algn="r" eaLnBrk="1" hangingPunct="1">
              <a:lnSpc>
                <a:spcPct val="80000"/>
              </a:lnSpc>
              <a:spcBef>
                <a:spcPts val="600"/>
              </a:spcBef>
              <a:buClr>
                <a:srgbClr val="00B0F0"/>
              </a:buClr>
              <a:buSzPct val="76000"/>
              <a:buFont typeface="Symbol" pitchFamily="18" charset="2"/>
              <a:buNone/>
              <a:defRPr/>
            </a:pPr>
            <a:r>
              <a:rPr lang="en-US" sz="800" smtClean="0">
                <a:solidFill>
                  <a:srgbClr val="DDE9EC"/>
                </a:solidFill>
                <a:cs typeface="Arial" pitchFamily="34" charset="0"/>
              </a:rPr>
              <a:t>This document forms part of an oral presentation and should not be reproduced or distributed without prior permission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3454400" y="4191000"/>
            <a:ext cx="304800" cy="1143000"/>
          </a:xfrm>
          <a:prstGeom prst="rect">
            <a:avLst/>
          </a:prstGeom>
          <a:solidFill>
            <a:srgbClr val="FCEA04"/>
          </a:solidFill>
          <a:ln w="6350" cap="rnd" cmpd="sng" algn="ctr">
            <a:solidFill>
              <a:schemeClr val="accent3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50167" y="4191000"/>
            <a:ext cx="8343900" cy="1143000"/>
          </a:xfrm>
          <a:prstGeom prst="rect">
            <a:avLst/>
          </a:prstGeom>
          <a:noFill/>
          <a:ln w="6350" cap="rnd" cmpd="sng" algn="ctr">
            <a:solidFill>
              <a:srgbClr val="FCEA04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584" y="1981200"/>
            <a:ext cx="740621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860800" y="4267200"/>
            <a:ext cx="7823199" cy="9906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r">
              <a:defRPr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4232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DB blue &amp; yellow heading 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6"/>
          <p:cNvSpPr>
            <a:spLocks noChangeShapeType="1"/>
          </p:cNvSpPr>
          <p:nvPr userDrawn="1"/>
        </p:nvSpPr>
        <p:spPr bwMode="auto">
          <a:xfrm>
            <a:off x="304800" y="1008063"/>
            <a:ext cx="11582400" cy="0"/>
          </a:xfrm>
          <a:prstGeom prst="line">
            <a:avLst/>
          </a:prstGeom>
          <a:ln w="31750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" name="Straight Connector 8"/>
          <p:cNvSpPr>
            <a:spLocks noChangeShapeType="1"/>
          </p:cNvSpPr>
          <p:nvPr userDrawn="1"/>
        </p:nvSpPr>
        <p:spPr bwMode="auto">
          <a:xfrm>
            <a:off x="304800" y="1066800"/>
            <a:ext cx="11582400" cy="0"/>
          </a:xfrm>
          <a:prstGeom prst="line">
            <a:avLst/>
          </a:prstGeom>
          <a:ln w="31750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8" name="Straight Connector 8"/>
          <p:cNvSpPr>
            <a:spLocks noChangeShapeType="1"/>
          </p:cNvSpPr>
          <p:nvPr userDrawn="1"/>
        </p:nvSpPr>
        <p:spPr bwMode="auto">
          <a:xfrm>
            <a:off x="203201" y="6477000"/>
            <a:ext cx="11741151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4800" y="1524000"/>
            <a:ext cx="11582400" cy="4800600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Testing</a:t>
            </a:r>
          </a:p>
          <a:p>
            <a:pPr lvl="2"/>
            <a:r>
              <a:rPr lang="en-US" dirty="0" smtClean="0"/>
              <a:t>Testing</a:t>
            </a:r>
          </a:p>
          <a:p>
            <a:pPr lvl="3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3200" y="76200"/>
            <a:ext cx="8534400" cy="914400"/>
          </a:xfrm>
          <a:prstGeom prst="rect">
            <a:avLst/>
          </a:prstGeom>
        </p:spPr>
        <p:txBody>
          <a:bodyPr anchor="b" anchorCtr="0"/>
          <a:lstStyle>
            <a:lvl1pPr>
              <a:defRPr sz="2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101600" y="6477000"/>
            <a:ext cx="9042400" cy="381000"/>
          </a:xfrm>
        </p:spPr>
        <p:txBody>
          <a:bodyPr/>
          <a:lstStyle>
            <a:lvl1pPr marL="574675" indent="-574675" algn="l" defTabSz="895350" rtl="0" fontAlgn="base">
              <a:spcBef>
                <a:spcPct val="0"/>
              </a:spcBef>
              <a:spcAft>
                <a:spcPct val="0"/>
              </a:spcAft>
              <a:buNone/>
              <a:tabLst>
                <a:tab pos="533400" algn="r"/>
              </a:tabLst>
              <a:defRPr lang="en-US" sz="12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574675" indent="-574675" algn="l" defTabSz="895350" rtl="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</a:tabLst>
              <a:defRPr lang="en-US" sz="12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574675" indent="-574675" algn="l" defTabSz="895350" rtl="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</a:tabLst>
              <a:defRPr lang="en-US" sz="12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416676"/>
            <a:ext cx="2641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4646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DB5DC4A-B0A2-42DA-92C7-4C966BD0DB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6913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DB defaul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rgbClr val="008E25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3454400" y="1295400"/>
            <a:ext cx="8331200" cy="2362200"/>
          </a:xfrm>
          <a:prstGeom prst="rect">
            <a:avLst/>
          </a:prstGeom>
          <a:noFill/>
          <a:ln w="6350" cap="rnd" cmpd="sng" algn="ctr">
            <a:solidFill>
              <a:srgbClr val="0069B8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3454400" y="1295400"/>
            <a:ext cx="304800" cy="2362200"/>
          </a:xfrm>
          <a:prstGeom prst="rect">
            <a:avLst/>
          </a:prstGeom>
          <a:solidFill>
            <a:srgbClr val="0069B8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ubtitle 8"/>
          <p:cNvSpPr txBox="1">
            <a:spLocks/>
          </p:cNvSpPr>
          <p:nvPr/>
        </p:nvSpPr>
        <p:spPr>
          <a:xfrm>
            <a:off x="3962400" y="6248400"/>
            <a:ext cx="7823200" cy="6096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spcBef>
                <a:spcPts val="600"/>
              </a:spcBef>
              <a:buClr>
                <a:srgbClr val="00B0F0"/>
              </a:buClr>
              <a:buSzPct val="76000"/>
              <a:buFont typeface="Symbol"/>
              <a:buNone/>
              <a:defRPr/>
            </a:pPr>
            <a:r>
              <a:rPr lang="en-US" sz="1050" dirty="0" smtClean="0">
                <a:solidFill>
                  <a:srgbClr val="DDE9EC"/>
                </a:solidFill>
                <a:latin typeface="Arial" pitchFamily="34" charset="0"/>
                <a:cs typeface="Arial" pitchFamily="34" charset="0"/>
                <a:sym typeface="Symbol"/>
              </a:rPr>
              <a:t>© Rwanda Development Board, Confidential</a:t>
            </a:r>
          </a:p>
          <a:p>
            <a:pPr>
              <a:spcBef>
                <a:spcPts val="600"/>
              </a:spcBef>
              <a:buClr>
                <a:srgbClr val="00B0F0"/>
              </a:buClr>
              <a:buSzPct val="76000"/>
              <a:buFont typeface="Symbol"/>
              <a:buNone/>
              <a:defRPr/>
            </a:pPr>
            <a:r>
              <a:rPr lang="en-US" sz="1050" dirty="0" smtClean="0">
                <a:solidFill>
                  <a:srgbClr val="DDE9EC"/>
                </a:solidFill>
                <a:latin typeface="Arial" pitchFamily="34" charset="0"/>
                <a:cs typeface="Arial" pitchFamily="34" charset="0"/>
              </a:rPr>
              <a:t>This document does not constitute Government policy</a:t>
            </a:r>
          </a:p>
          <a:p>
            <a:pPr>
              <a:spcBef>
                <a:spcPts val="600"/>
              </a:spcBef>
              <a:buClr>
                <a:srgbClr val="00B0F0"/>
              </a:buClr>
              <a:buSzPct val="76000"/>
              <a:buFont typeface="Symbol"/>
              <a:buNone/>
              <a:defRPr/>
            </a:pPr>
            <a:r>
              <a:rPr lang="en-US" sz="1050" dirty="0" smtClean="0">
                <a:solidFill>
                  <a:srgbClr val="DDE9EC"/>
                </a:solidFill>
                <a:latin typeface="Arial" pitchFamily="34" charset="0"/>
                <a:cs typeface="Arial" pitchFamily="34" charset="0"/>
              </a:rPr>
              <a:t>This document forms part of an oral presentation and should not be reproduced or distributed without prior permission</a:t>
            </a:r>
            <a:endParaRPr lang="en-US" sz="1050" dirty="0">
              <a:solidFill>
                <a:srgbClr val="DDE9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54400" y="4191000"/>
            <a:ext cx="304800" cy="1143000"/>
          </a:xfrm>
          <a:prstGeom prst="rect">
            <a:avLst/>
          </a:prstGeom>
          <a:solidFill>
            <a:srgbClr val="FCEA04"/>
          </a:solidFill>
          <a:ln w="6350" cap="rnd" cmpd="sng" algn="ctr">
            <a:solidFill>
              <a:schemeClr val="accent3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50167" y="4191000"/>
            <a:ext cx="8343900" cy="1143000"/>
          </a:xfrm>
          <a:prstGeom prst="rect">
            <a:avLst/>
          </a:prstGeom>
          <a:noFill/>
          <a:ln w="6350" cap="rnd" cmpd="sng" algn="ctr">
            <a:solidFill>
              <a:srgbClr val="FCEA04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4584" y="1981200"/>
            <a:ext cx="740621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860800" y="4267200"/>
            <a:ext cx="7823199" cy="9906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r">
              <a:defRPr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9882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DB blue &amp; yellow heading 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 userDrawn="1"/>
        </p:nvSpPr>
        <p:spPr bwMode="auto">
          <a:xfrm>
            <a:off x="304800" y="1008063"/>
            <a:ext cx="11582400" cy="0"/>
          </a:xfrm>
          <a:prstGeom prst="line">
            <a:avLst/>
          </a:prstGeom>
          <a:ln w="31750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5" name="Straight Connector 8"/>
          <p:cNvSpPr>
            <a:spLocks noChangeShapeType="1"/>
          </p:cNvSpPr>
          <p:nvPr userDrawn="1"/>
        </p:nvSpPr>
        <p:spPr bwMode="auto">
          <a:xfrm>
            <a:off x="304800" y="1066800"/>
            <a:ext cx="11582400" cy="0"/>
          </a:xfrm>
          <a:prstGeom prst="line">
            <a:avLst/>
          </a:prstGeom>
          <a:ln w="31750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" name="Straight Connector 8"/>
          <p:cNvSpPr>
            <a:spLocks noChangeShapeType="1"/>
          </p:cNvSpPr>
          <p:nvPr userDrawn="1"/>
        </p:nvSpPr>
        <p:spPr bwMode="auto">
          <a:xfrm>
            <a:off x="203201" y="6477000"/>
            <a:ext cx="11741151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4800" y="1524000"/>
            <a:ext cx="11582400" cy="4800600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Testing</a:t>
            </a:r>
          </a:p>
          <a:p>
            <a:pPr lvl="2"/>
            <a:r>
              <a:rPr lang="en-US" dirty="0" smtClean="0"/>
              <a:t>Testing</a:t>
            </a:r>
          </a:p>
          <a:p>
            <a:pPr lvl="3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3200" y="76200"/>
            <a:ext cx="8534400" cy="914400"/>
          </a:xfrm>
          <a:prstGeom prst="rect">
            <a:avLst/>
          </a:prstGeom>
        </p:spPr>
        <p:txBody>
          <a:bodyPr anchor="b" anchorCtr="0"/>
          <a:lstStyle>
            <a:lvl1pPr>
              <a:defRPr sz="2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416676"/>
            <a:ext cx="2641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4646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F0E5D65-2D28-4CDE-8B4C-BDEA6CF7C7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1507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DB no footnote 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 userDrawn="1"/>
        </p:nvSpPr>
        <p:spPr bwMode="auto">
          <a:xfrm>
            <a:off x="304800" y="1008063"/>
            <a:ext cx="11582400" cy="0"/>
          </a:xfrm>
          <a:prstGeom prst="line">
            <a:avLst/>
          </a:prstGeom>
          <a:ln w="31750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5" name="Straight Connector 8"/>
          <p:cNvSpPr>
            <a:spLocks noChangeShapeType="1"/>
          </p:cNvSpPr>
          <p:nvPr userDrawn="1"/>
        </p:nvSpPr>
        <p:spPr bwMode="auto">
          <a:xfrm>
            <a:off x="304800" y="1066800"/>
            <a:ext cx="11582400" cy="0"/>
          </a:xfrm>
          <a:prstGeom prst="line">
            <a:avLst/>
          </a:prstGeom>
          <a:ln w="31750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4800" y="1524000"/>
            <a:ext cx="11582400" cy="4800600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Testing</a:t>
            </a:r>
          </a:p>
          <a:p>
            <a:pPr lvl="2"/>
            <a:r>
              <a:rPr lang="en-US" dirty="0" smtClean="0"/>
              <a:t>Testing</a:t>
            </a:r>
          </a:p>
          <a:p>
            <a:pPr lvl="3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3200" y="76200"/>
            <a:ext cx="8534400" cy="914400"/>
          </a:xfrm>
          <a:prstGeom prst="rect">
            <a:avLst/>
          </a:prstGeom>
        </p:spPr>
        <p:txBody>
          <a:bodyPr anchor="b" anchorCtr="0"/>
          <a:lstStyle>
            <a:lvl1pPr>
              <a:defRPr sz="2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416676"/>
            <a:ext cx="2641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4646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74685FB-0B94-47FF-9858-0AE79E25FA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2974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DB clean 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 userDrawn="1"/>
        </p:nvSpPr>
        <p:spPr bwMode="auto">
          <a:xfrm>
            <a:off x="203201" y="6400800"/>
            <a:ext cx="11741151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4800" y="1524000"/>
            <a:ext cx="11582400" cy="4800600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Testing</a:t>
            </a:r>
          </a:p>
          <a:p>
            <a:pPr lvl="2"/>
            <a:r>
              <a:rPr lang="en-US" dirty="0" smtClean="0"/>
              <a:t>Testing</a:t>
            </a:r>
          </a:p>
          <a:p>
            <a:pPr lvl="3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3200" y="76200"/>
            <a:ext cx="8534400" cy="1066800"/>
          </a:xfrm>
          <a:prstGeom prst="rect">
            <a:avLst/>
          </a:prstGeom>
        </p:spPr>
        <p:txBody>
          <a:bodyPr anchor="t" anchorCtr="0"/>
          <a:lstStyle>
            <a:lvl1pPr>
              <a:defRPr sz="2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416676"/>
            <a:ext cx="2641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4646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51A8B37-E4BD-463F-9FFC-3A3CA1458F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0886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203201" y="6400800"/>
            <a:ext cx="11741151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11277600" cy="4681538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03200" y="76200"/>
            <a:ext cx="8636000" cy="1066800"/>
          </a:xfrm>
          <a:prstGeom prst="rect">
            <a:avLst/>
          </a:prstGeom>
        </p:spPr>
        <p:txBody>
          <a:bodyPr anchor="t" anchorCtr="0"/>
          <a:lstStyle>
            <a:lvl1pPr>
              <a:defRPr sz="2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416676"/>
            <a:ext cx="2641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4646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53A3507-2BEB-4992-915C-1A68D99029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8883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57936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B6946E8-1E79-4B9E-8F38-02D815B8AED2}" type="datetime1">
              <a:rPr lang="en-U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11/15/2015</a:t>
            </a:fld>
            <a:endParaRPr lang="en-GB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373FD2-5923-CF4D-87E2-5EF6F4E8E812}" type="slidenum">
              <a:rPr lang="en-GB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502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FB50D-99AA-408D-8A5C-DAB3411B97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FB2B-AB65-498F-9CA3-EA47D7E85B8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6117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5D3D-623A-4CD3-BFE8-BC0B34FE39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FB2B-AB65-498F-9CA3-EA47D7E85B8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9048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49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22EFE-D403-458A-800E-50646486ACD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FB2B-AB65-498F-9CA3-EA47D7E85B8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9458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0228-AD7A-465C-B7ED-C7BBC865B4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FB2B-AB65-498F-9CA3-EA47D7E85B8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9735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3138-D436-4861-9CDB-BCC042ABBD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FB2B-AB65-498F-9CA3-EA47D7E85B8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9462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6AB9-EB64-43AE-A780-63E69A2AF6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FB2B-AB65-498F-9CA3-EA47D7E85B8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5481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D8CC-B124-4F4A-9BFF-92B3ACB800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FB2B-AB65-498F-9CA3-EA47D7E85B8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2602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570EA-A727-4C2A-96EA-643E04C6284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FB2B-AB65-498F-9CA3-EA47D7E85B8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5456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AA73C-C6AE-450A-8F73-EEF94996E4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FB2B-AB65-498F-9CA3-EA47D7E85B8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7279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4C97-6EF9-4215-8DC8-4EFC4436092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FB2B-AB65-498F-9CA3-EA47D7E85B8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78344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028E5-2941-431D-8E01-3503AF66142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FB2B-AB65-498F-9CA3-EA47D7E85B8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3062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DB defaul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rgbClr val="008E25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3454400" y="1295400"/>
            <a:ext cx="8331200" cy="2362200"/>
          </a:xfrm>
          <a:prstGeom prst="rect">
            <a:avLst/>
          </a:prstGeom>
          <a:noFill/>
          <a:ln w="6350" cap="rnd" cmpd="sng" algn="ctr">
            <a:solidFill>
              <a:srgbClr val="0069B8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3454400" y="1295400"/>
            <a:ext cx="304800" cy="2362200"/>
          </a:xfrm>
          <a:prstGeom prst="rect">
            <a:avLst/>
          </a:prstGeom>
          <a:solidFill>
            <a:srgbClr val="0069B8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ubtitle 8"/>
          <p:cNvSpPr txBox="1">
            <a:spLocks/>
          </p:cNvSpPr>
          <p:nvPr/>
        </p:nvSpPr>
        <p:spPr>
          <a:xfrm>
            <a:off x="3962400" y="6248400"/>
            <a:ext cx="7823200" cy="609600"/>
          </a:xfrm>
          <a:prstGeom prst="rect">
            <a:avLst/>
          </a:prstGeom>
        </p:spPr>
        <p:txBody>
          <a:bodyPr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ts val="600"/>
              </a:spcBef>
              <a:buClr>
                <a:srgbClr val="00B0F0"/>
              </a:buClr>
              <a:buSzPct val="76000"/>
              <a:buFont typeface="Symbol" pitchFamily="18" charset="2"/>
              <a:buNone/>
              <a:defRPr/>
            </a:pPr>
            <a:r>
              <a:rPr lang="en-US" sz="800" smtClean="0">
                <a:solidFill>
                  <a:srgbClr val="DDE9EC"/>
                </a:solidFill>
                <a:cs typeface="Arial" pitchFamily="34" charset="0"/>
                <a:sym typeface="Symbol" pitchFamily="18" charset="2"/>
              </a:rPr>
              <a:t>© Rwanda Development Board, Confidential</a:t>
            </a:r>
          </a:p>
          <a:p>
            <a:pPr algn="r" eaLnBrk="1" hangingPunct="1">
              <a:lnSpc>
                <a:spcPct val="80000"/>
              </a:lnSpc>
              <a:spcBef>
                <a:spcPts val="600"/>
              </a:spcBef>
              <a:buClr>
                <a:srgbClr val="00B0F0"/>
              </a:buClr>
              <a:buSzPct val="76000"/>
              <a:buFont typeface="Symbol" pitchFamily="18" charset="2"/>
              <a:buNone/>
              <a:defRPr/>
            </a:pPr>
            <a:r>
              <a:rPr lang="en-US" sz="800" smtClean="0">
                <a:solidFill>
                  <a:srgbClr val="DDE9EC"/>
                </a:solidFill>
                <a:cs typeface="Arial" pitchFamily="34" charset="0"/>
              </a:rPr>
              <a:t>This document does not constitute Government policy</a:t>
            </a:r>
          </a:p>
          <a:p>
            <a:pPr algn="r" eaLnBrk="1" hangingPunct="1">
              <a:lnSpc>
                <a:spcPct val="80000"/>
              </a:lnSpc>
              <a:spcBef>
                <a:spcPts val="600"/>
              </a:spcBef>
              <a:buClr>
                <a:srgbClr val="00B0F0"/>
              </a:buClr>
              <a:buSzPct val="76000"/>
              <a:buFont typeface="Symbol" pitchFamily="18" charset="2"/>
              <a:buNone/>
              <a:defRPr/>
            </a:pPr>
            <a:r>
              <a:rPr lang="en-US" sz="800" smtClean="0">
                <a:solidFill>
                  <a:srgbClr val="DDE9EC"/>
                </a:solidFill>
                <a:cs typeface="Arial" pitchFamily="34" charset="0"/>
              </a:rPr>
              <a:t>This document forms part of an oral presentation and should not be reproduced or distributed without prior permission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3454400" y="4191000"/>
            <a:ext cx="304800" cy="1143000"/>
          </a:xfrm>
          <a:prstGeom prst="rect">
            <a:avLst/>
          </a:prstGeom>
          <a:solidFill>
            <a:srgbClr val="FCEA04"/>
          </a:solidFill>
          <a:ln w="6350" cap="rnd" cmpd="sng" algn="ctr">
            <a:solidFill>
              <a:schemeClr val="accent3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50167" y="4191000"/>
            <a:ext cx="8343900" cy="1143000"/>
          </a:xfrm>
          <a:prstGeom prst="rect">
            <a:avLst/>
          </a:prstGeom>
          <a:noFill/>
          <a:ln w="6350" cap="rnd" cmpd="sng" algn="ctr">
            <a:solidFill>
              <a:srgbClr val="FCEA04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584" y="1981200"/>
            <a:ext cx="740621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860800" y="4267200"/>
            <a:ext cx="7823199" cy="9906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r">
              <a:defRPr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784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DB blue &amp; yellow heading 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6"/>
          <p:cNvSpPr>
            <a:spLocks noChangeShapeType="1"/>
          </p:cNvSpPr>
          <p:nvPr userDrawn="1"/>
        </p:nvSpPr>
        <p:spPr bwMode="auto">
          <a:xfrm>
            <a:off x="304800" y="1008063"/>
            <a:ext cx="11582400" cy="0"/>
          </a:xfrm>
          <a:prstGeom prst="line">
            <a:avLst/>
          </a:prstGeom>
          <a:ln w="31750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" name="Straight Connector 8"/>
          <p:cNvSpPr>
            <a:spLocks noChangeShapeType="1"/>
          </p:cNvSpPr>
          <p:nvPr userDrawn="1"/>
        </p:nvSpPr>
        <p:spPr bwMode="auto">
          <a:xfrm>
            <a:off x="304800" y="1066800"/>
            <a:ext cx="11582400" cy="0"/>
          </a:xfrm>
          <a:prstGeom prst="line">
            <a:avLst/>
          </a:prstGeom>
          <a:ln w="31750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8" name="Straight Connector 8"/>
          <p:cNvSpPr>
            <a:spLocks noChangeShapeType="1"/>
          </p:cNvSpPr>
          <p:nvPr userDrawn="1"/>
        </p:nvSpPr>
        <p:spPr bwMode="auto">
          <a:xfrm>
            <a:off x="203204" y="6477000"/>
            <a:ext cx="11741151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4800" y="1524000"/>
            <a:ext cx="11582400" cy="4800600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Testing</a:t>
            </a:r>
          </a:p>
          <a:p>
            <a:pPr lvl="2"/>
            <a:r>
              <a:rPr lang="en-US" dirty="0" smtClean="0"/>
              <a:t>Testing</a:t>
            </a:r>
          </a:p>
          <a:p>
            <a:pPr lvl="3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  <a:p>
            <a:pPr lvl="4"/>
            <a:r>
              <a:rPr lang="en-US" dirty="0" smtClean="0"/>
              <a:t>Testing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3200" y="76200"/>
            <a:ext cx="8534400" cy="914400"/>
          </a:xfrm>
          <a:prstGeom prst="rect">
            <a:avLst/>
          </a:prstGeom>
        </p:spPr>
        <p:txBody>
          <a:bodyPr anchor="b" anchorCtr="0"/>
          <a:lstStyle>
            <a:lvl1pPr>
              <a:defRPr sz="2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101600" y="6477000"/>
            <a:ext cx="9042400" cy="381000"/>
          </a:xfrm>
        </p:spPr>
        <p:txBody>
          <a:bodyPr/>
          <a:lstStyle>
            <a:lvl1pPr marL="574675" indent="-574675" algn="l" defTabSz="895350" rtl="0" fontAlgn="base">
              <a:spcBef>
                <a:spcPct val="0"/>
              </a:spcBef>
              <a:spcAft>
                <a:spcPct val="0"/>
              </a:spcAft>
              <a:buNone/>
              <a:tabLst>
                <a:tab pos="533400" algn="r"/>
              </a:tabLst>
              <a:defRPr lang="en-US" sz="12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574675" indent="-574675" algn="l" defTabSz="895350" rtl="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</a:tabLst>
              <a:defRPr lang="en-US" sz="12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574675" indent="-574675" algn="l" defTabSz="895350" rtl="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</a:tabLst>
              <a:defRPr lang="en-US" sz="12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416682"/>
            <a:ext cx="2641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4646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DB5DC4A-B0A2-42DA-92C7-4C966BD0DB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207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E0823-1746-4527-AE93-5F96AEBA631F}" type="datetime1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4AB7F-B5B6-4353-8C8D-E8ECEE3BA6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05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CBA4E-B935-42BA-9AA7-FE83AAFB63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512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69BE4-6427-4319-A511-AB8985DFE3A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25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203200" y="1219200"/>
            <a:ext cx="113792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7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839200" y="228600"/>
            <a:ext cx="3067051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654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23A900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8D17C-D598-45D0-9274-D81D33C72E4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0FB2B-AB65-498F-9CA3-EA47D7E85B8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0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12"/>
            <a:ext cx="12192000" cy="6224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688" y="217583"/>
            <a:ext cx="55546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06839" y="4666583"/>
            <a:ext cx="88606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Présentation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par: Yvette Umutoni</a:t>
            </a:r>
          </a:p>
          <a:p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Directrice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du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département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chargé de la promotion des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investissements</a:t>
            </a:r>
            <a:endParaRPr lang="en-US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gray">
          <a:xfrm>
            <a:off x="1737119" y="2398527"/>
            <a:ext cx="7191213" cy="962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Ins="396000" anchor="ctr"/>
          <a:lstStyle/>
          <a:p>
            <a:pPr algn="ctr"/>
            <a:r>
              <a:rPr lang="en-GB" sz="5400" b="1" dirty="0" smtClean="0">
                <a:solidFill>
                  <a:schemeClr val="bg1"/>
                </a:solidFill>
              </a:rPr>
              <a:t>Rwanda: </a:t>
            </a:r>
            <a:r>
              <a:rPr lang="fr-FR" sz="5400" b="1" dirty="0" smtClean="0">
                <a:solidFill>
                  <a:schemeClr val="bg1"/>
                </a:solidFill>
              </a:rPr>
              <a:t>Croissance</a:t>
            </a:r>
            <a:r>
              <a:rPr lang="en-GB" sz="5400" b="1" dirty="0" smtClean="0">
                <a:solidFill>
                  <a:schemeClr val="bg1"/>
                </a:solidFill>
              </a:rPr>
              <a:t> </a:t>
            </a:r>
            <a:r>
              <a:rPr lang="fr-FR" sz="5400" b="1" dirty="0" smtClean="0">
                <a:solidFill>
                  <a:schemeClr val="bg1"/>
                </a:solidFill>
              </a:rPr>
              <a:t>Rapide</a:t>
            </a:r>
            <a:endParaRPr lang="fr-FR" sz="54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84" y="6206080"/>
            <a:ext cx="5955654" cy="622552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Novembre</a:t>
            </a:r>
            <a:r>
              <a:rPr lang="en-US" dirty="0" smtClean="0">
                <a:solidFill>
                  <a:schemeClr val="bg1"/>
                </a:solidFill>
              </a:rPr>
              <a:t>, Kigali - Rwanda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9"/>
          <p:cNvSpPr txBox="1">
            <a:spLocks/>
          </p:cNvSpPr>
          <p:nvPr/>
        </p:nvSpPr>
        <p:spPr bwMode="auto">
          <a:xfrm>
            <a:off x="0" y="3409283"/>
            <a:ext cx="12191999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en-GB" sz="3200" b="1" i="1" dirty="0">
                <a:solidFill>
                  <a:schemeClr val="bg1"/>
                </a:solidFill>
                <a:latin typeface="Arial" charset="0"/>
                <a:ea typeface="+mj-ea"/>
                <a:cs typeface="Arial" charset="0"/>
              </a:rPr>
              <a:t>Rwanda – Un pays des mille </a:t>
            </a:r>
            <a:r>
              <a:rPr lang="fr-FR" sz="3200" b="1" i="1" dirty="0" smtClean="0">
                <a:solidFill>
                  <a:schemeClr val="bg1"/>
                </a:solidFill>
                <a:latin typeface="Arial" charset="0"/>
                <a:ea typeface="+mj-ea"/>
                <a:cs typeface="Arial" charset="0"/>
              </a:rPr>
              <a:t>collines</a:t>
            </a:r>
            <a:r>
              <a:rPr lang="en-GB" sz="3200" b="1" i="1" dirty="0">
                <a:solidFill>
                  <a:schemeClr val="bg1"/>
                </a:solidFill>
                <a:latin typeface="Arial" charset="0"/>
                <a:ea typeface="+mj-ea"/>
                <a:cs typeface="Arial" charset="0"/>
              </a:rPr>
              <a:t> </a:t>
            </a:r>
            <a:r>
              <a:rPr lang="en-GB" sz="3200" b="1" i="1" dirty="0" smtClean="0">
                <a:solidFill>
                  <a:schemeClr val="bg1"/>
                </a:solidFill>
                <a:latin typeface="Arial" charset="0"/>
                <a:ea typeface="+mj-ea"/>
                <a:cs typeface="Arial" charset="0"/>
              </a:rPr>
              <a:t>et des </a:t>
            </a:r>
            <a:r>
              <a:rPr lang="en-GB" sz="3200" b="1" i="1" dirty="0">
                <a:solidFill>
                  <a:schemeClr val="bg1"/>
                </a:solidFill>
                <a:latin typeface="Arial" charset="0"/>
                <a:ea typeface="+mj-ea"/>
                <a:cs typeface="Arial" charset="0"/>
              </a:rPr>
              <a:t>mille </a:t>
            </a:r>
            <a:r>
              <a:rPr lang="gsw-FR" sz="3200" b="1" i="1" dirty="0" smtClean="0">
                <a:solidFill>
                  <a:schemeClr val="bg1"/>
                </a:solidFill>
                <a:latin typeface="Arial" charset="0"/>
                <a:ea typeface="+mj-ea"/>
                <a:cs typeface="Arial" charset="0"/>
              </a:rPr>
              <a:t>opportunités</a:t>
            </a:r>
            <a:r>
              <a:rPr lang="en-GB" sz="3200" b="1" i="1" dirty="0" smtClean="0">
                <a:solidFill>
                  <a:schemeClr val="bg1"/>
                </a:solidFill>
                <a:latin typeface="Arial" charset="0"/>
                <a:ea typeface="+mj-ea"/>
                <a:cs typeface="Arial" charset="0"/>
              </a:rPr>
              <a:t>  </a:t>
            </a:r>
            <a:endParaRPr lang="en-GB" sz="3200" b="1" i="1" dirty="0">
              <a:solidFill>
                <a:schemeClr val="bg1"/>
              </a:solidFill>
              <a:latin typeface="Arial" charset="0"/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98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/>
            <a:fld id="{CBEC1F2E-AC95-46D0-8C9D-C747DB06B812}" type="slidenum">
              <a:rPr lang="en-US" smtClean="0">
                <a:solidFill>
                  <a:prstClr val="black"/>
                </a:solidFill>
                <a:latin typeface="Arial" charset="0"/>
                <a:cs typeface="Arial" charset="0"/>
              </a:rPr>
              <a:pPr algn="ctr"/>
              <a:t>2</a:t>
            </a:fld>
            <a:endParaRPr lang="en-US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6498907"/>
            <a:ext cx="284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Source: RDB, MINECOFIN</a:t>
            </a:r>
            <a:endParaRPr lang="en-US" sz="12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1727200" y="115993"/>
            <a:ext cx="8425645" cy="722290"/>
          </a:xfrm>
          <a:solidFill>
            <a:schemeClr val="accent1"/>
          </a:soli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chemeClr val="bg1"/>
                </a:solidFill>
                <a:latin typeface="+mn-lt"/>
                <a:cs typeface="Arial"/>
              </a:rPr>
              <a:t>RWANDA: </a:t>
            </a:r>
            <a:r>
              <a:rPr lang="en-US" sz="3600" dirty="0" err="1">
                <a:solidFill>
                  <a:schemeClr val="bg1"/>
                </a:solidFill>
                <a:latin typeface="+mn-lt"/>
                <a:cs typeface="Arial"/>
              </a:rPr>
              <a:t>Données</a:t>
            </a:r>
            <a:r>
              <a:rPr lang="en-US" sz="3600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+mn-lt"/>
                <a:cs typeface="Arial"/>
              </a:rPr>
              <a:t>Clés</a:t>
            </a:r>
            <a:endParaRPr lang="en-US" sz="3600" dirty="0">
              <a:solidFill>
                <a:schemeClr val="bg1"/>
              </a:solidFill>
              <a:latin typeface="+mn-lt"/>
              <a:cs typeface="Arial"/>
            </a:endParaRPr>
          </a:p>
        </p:txBody>
      </p:sp>
      <p:pic>
        <p:nvPicPr>
          <p:cNvPr id="7" name="Picture 2" descr="C:\Users\philipl\Desktop\images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223" y="1555289"/>
            <a:ext cx="5228823" cy="470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808892" y="1644565"/>
            <a:ext cx="2844800" cy="557661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err="1" smtClean="0"/>
              <a:t>Taux</a:t>
            </a:r>
            <a:r>
              <a:rPr lang="en-US" sz="1800" dirty="0"/>
              <a:t> de </a:t>
            </a:r>
            <a:r>
              <a:rPr lang="en-US" sz="1800" dirty="0" err="1"/>
              <a:t>c</a:t>
            </a:r>
            <a:r>
              <a:rPr lang="en-US" sz="1800" dirty="0" err="1" smtClean="0"/>
              <a:t>hômage</a:t>
            </a:r>
            <a:r>
              <a:rPr lang="en-US" sz="1800" dirty="0" smtClean="0"/>
              <a:t>: </a:t>
            </a:r>
            <a:r>
              <a:rPr lang="en-US" sz="1800" b="1" dirty="0"/>
              <a:t>3.4</a:t>
            </a:r>
            <a:r>
              <a:rPr lang="en-US" sz="1800" b="1" dirty="0" smtClean="0"/>
              <a:t>%</a:t>
            </a:r>
            <a:endParaRPr lang="en-US" sz="1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079631" y="1225547"/>
            <a:ext cx="234461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Superficie</a:t>
            </a:r>
            <a:r>
              <a:rPr lang="en-US" dirty="0"/>
              <a:t>: </a:t>
            </a:r>
            <a:r>
              <a:rPr lang="en-US" b="1" dirty="0"/>
              <a:t>26,338 km²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82516" y="1779545"/>
            <a:ext cx="18522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Capitale</a:t>
            </a:r>
            <a:r>
              <a:rPr lang="en-US" b="1" dirty="0" smtClean="0"/>
              <a:t>: Kigali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085385" y="2940424"/>
            <a:ext cx="242985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Population: </a:t>
            </a:r>
            <a:r>
              <a:rPr lang="en-US" b="1" dirty="0" smtClean="0"/>
              <a:t>11M, 141M EAC, 500M </a:t>
            </a:r>
            <a:r>
              <a:rPr lang="en-US" b="1" dirty="0" err="1" smtClean="0"/>
              <a:t>Comesa</a:t>
            </a:r>
            <a:r>
              <a:rPr lang="en-US" b="1" dirty="0" smtClean="0"/>
              <a:t> et </a:t>
            </a:r>
            <a:r>
              <a:rPr lang="en-US" b="1" dirty="0" err="1" smtClean="0"/>
              <a:t>autres</a:t>
            </a:r>
            <a:r>
              <a:rPr lang="en-US" b="1" dirty="0" smtClean="0"/>
              <a:t> regions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18454" y="2617258"/>
            <a:ext cx="226238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PIB </a:t>
            </a:r>
            <a:r>
              <a:rPr lang="en-US" dirty="0" smtClean="0"/>
              <a:t>par habitant: </a:t>
            </a:r>
            <a:r>
              <a:rPr lang="en-US" b="1" dirty="0" smtClean="0"/>
              <a:t>$718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390185" y="4109824"/>
            <a:ext cx="146538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PIB: </a:t>
            </a:r>
            <a:r>
              <a:rPr lang="en-US" b="1" dirty="0" smtClean="0"/>
              <a:t>8% 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414847" y="5537096"/>
            <a:ext cx="225083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Investissements bruts en % du PIB</a:t>
            </a:r>
            <a:r>
              <a:rPr lang="en-US" dirty="0" smtClean="0"/>
              <a:t>: </a:t>
            </a:r>
            <a:r>
              <a:rPr lang="en-US" b="1" dirty="0" smtClean="0"/>
              <a:t>26.0</a:t>
            </a:r>
            <a:r>
              <a:rPr lang="en-US" b="1" dirty="0"/>
              <a:t>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6943" y="5380892"/>
            <a:ext cx="20015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Balance </a:t>
            </a:r>
            <a:r>
              <a:rPr lang="en-US" dirty="0" err="1"/>
              <a:t>commerciale</a:t>
            </a:r>
            <a:r>
              <a:rPr lang="en-US" dirty="0"/>
              <a:t> </a:t>
            </a:r>
            <a:r>
              <a:rPr lang="en-US" dirty="0" smtClean="0"/>
              <a:t>(PIB): </a:t>
            </a:r>
            <a:r>
              <a:rPr lang="en-US" b="1" dirty="0" smtClean="0"/>
              <a:t>15.4%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9754" y="3815133"/>
            <a:ext cx="309489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L'épargne</a:t>
            </a:r>
            <a:r>
              <a:rPr lang="en-US" dirty="0"/>
              <a:t> </a:t>
            </a:r>
            <a:r>
              <a:rPr lang="en-US" dirty="0" err="1"/>
              <a:t>nationale</a:t>
            </a:r>
            <a:r>
              <a:rPr lang="en-US" dirty="0"/>
              <a:t> brute: </a:t>
            </a:r>
            <a:r>
              <a:rPr lang="en-US" b="1" dirty="0"/>
              <a:t>15.3% </a:t>
            </a:r>
            <a:r>
              <a:rPr lang="en-US" dirty="0" smtClean="0"/>
              <a:t>du PIB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5040923" y="1594879"/>
            <a:ext cx="11723" cy="7614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657600" y="2148877"/>
            <a:ext cx="633046" cy="6998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1" idx="3"/>
          </p:cNvCxnSpPr>
          <p:nvPr/>
        </p:nvCxnSpPr>
        <p:spPr>
          <a:xfrm>
            <a:off x="2680842" y="2801924"/>
            <a:ext cx="1293281" cy="5078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274646" y="4138298"/>
            <a:ext cx="6994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5" idx="3"/>
          </p:cNvCxnSpPr>
          <p:nvPr/>
        </p:nvCxnSpPr>
        <p:spPr>
          <a:xfrm flipV="1">
            <a:off x="2528443" y="5537097"/>
            <a:ext cx="746203" cy="3054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5967046" y="4935415"/>
            <a:ext cx="1447801" cy="7686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3" idx="1"/>
          </p:cNvCxnSpPr>
          <p:nvPr/>
        </p:nvCxnSpPr>
        <p:spPr>
          <a:xfrm flipH="1">
            <a:off x="8253047" y="4294490"/>
            <a:ext cx="1137138" cy="1669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0" idx="1"/>
          </p:cNvCxnSpPr>
          <p:nvPr/>
        </p:nvCxnSpPr>
        <p:spPr>
          <a:xfrm flipH="1" flipV="1">
            <a:off x="8159263" y="3125092"/>
            <a:ext cx="926122" cy="2769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9" idx="1"/>
          </p:cNvCxnSpPr>
          <p:nvPr/>
        </p:nvCxnSpPr>
        <p:spPr>
          <a:xfrm flipH="1">
            <a:off x="7866185" y="1964211"/>
            <a:ext cx="1016331" cy="534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86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/>
            <a:fld id="{CBEC1F2E-AC95-46D0-8C9D-C747DB06B812}" type="slidenum">
              <a:rPr lang="en-US" smtClean="0">
                <a:solidFill>
                  <a:prstClr val="black"/>
                </a:solidFill>
                <a:latin typeface="Arial" charset="0"/>
                <a:cs typeface="Arial" charset="0"/>
              </a:rPr>
              <a:pPr algn="ctr"/>
              <a:t>3</a:t>
            </a:fld>
            <a:endParaRPr lang="en-US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6498907"/>
            <a:ext cx="284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Source: RDB</a:t>
            </a:r>
            <a:endParaRPr lang="en-US" sz="12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15144" y="90153"/>
            <a:ext cx="6930081" cy="742680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+mn-lt"/>
              </a:rPr>
              <a:t>Stabilité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Macro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Economique</a:t>
            </a:r>
            <a:endParaRPr lang="en-US" sz="360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4754" y="2140241"/>
            <a:ext cx="1608015" cy="307144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5402" y="5552310"/>
            <a:ext cx="1328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2008-14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4754" y="3389258"/>
            <a:ext cx="1608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prstClr val="white"/>
                </a:solidFill>
              </a:rPr>
              <a:t>Croissance</a:t>
            </a:r>
            <a:r>
              <a:rPr lang="en-US" sz="2400" b="1" dirty="0" smtClean="0">
                <a:solidFill>
                  <a:prstClr val="white"/>
                </a:solidFill>
              </a:rPr>
              <a:t> </a:t>
            </a:r>
            <a:r>
              <a:rPr lang="en-US" sz="2400" b="1" dirty="0" err="1">
                <a:solidFill>
                  <a:prstClr val="white"/>
                </a:solidFill>
              </a:rPr>
              <a:t>moyenne</a:t>
            </a:r>
            <a:endParaRPr lang="en-US" sz="2400" b="1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1197" y="1672152"/>
            <a:ext cx="1328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8%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0" name="Pie 9"/>
          <p:cNvSpPr/>
          <p:nvPr/>
        </p:nvSpPr>
        <p:spPr>
          <a:xfrm>
            <a:off x="3609021" y="1630958"/>
            <a:ext cx="3966972" cy="3580729"/>
          </a:xfrm>
          <a:prstGeom prst="pie">
            <a:avLst>
              <a:gd name="adj1" fmla="val 3728522"/>
              <a:gd name="adj2" fmla="val 1335426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88915" y="4133472"/>
            <a:ext cx="135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47%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38340" y="5552310"/>
            <a:ext cx="1184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2014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0556" y="3266147"/>
            <a:ext cx="1611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prstClr val="black"/>
                </a:solidFill>
              </a:rPr>
              <a:t>Secteur</a:t>
            </a:r>
            <a:r>
              <a:rPr lang="en-US" sz="2400" b="1" dirty="0" smtClean="0">
                <a:solidFill>
                  <a:prstClr val="black"/>
                </a:solidFill>
              </a:rPr>
              <a:t> de </a:t>
            </a:r>
            <a:r>
              <a:rPr lang="en-US" sz="2400" b="1" dirty="0">
                <a:solidFill>
                  <a:prstClr val="black"/>
                </a:solidFill>
              </a:rPr>
              <a:t>services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7954103" y="1808126"/>
            <a:ext cx="2532919" cy="3625334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</a:rPr>
              <a:t>Inflation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5%</a:t>
            </a:r>
          </a:p>
          <a:p>
            <a:pPr algn="ctr"/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46466" y="1394152"/>
            <a:ext cx="901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2008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61132" y="5512005"/>
            <a:ext cx="901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2014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46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201158"/>
              </p:ext>
            </p:extLst>
          </p:nvPr>
        </p:nvGraphicFramePr>
        <p:xfrm>
          <a:off x="4741543" y="2474631"/>
          <a:ext cx="7131912" cy="377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2"/>
          <p:cNvSpPr txBox="1">
            <a:spLocks/>
          </p:cNvSpPr>
          <p:nvPr/>
        </p:nvSpPr>
        <p:spPr>
          <a:xfrm>
            <a:off x="101600" y="1137832"/>
            <a:ext cx="11915827" cy="1105769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fr-FR" sz="10400" dirty="0">
                <a:solidFill>
                  <a:prstClr val="black"/>
                </a:solidFill>
              </a:rPr>
              <a:t>Après 10 ans de 8% </a:t>
            </a:r>
            <a:r>
              <a:rPr lang="fr-FR" sz="10400" dirty="0" err="1">
                <a:solidFill>
                  <a:prstClr val="black"/>
                </a:solidFill>
              </a:rPr>
              <a:t>p.a</a:t>
            </a:r>
            <a:r>
              <a:rPr lang="fr-FR" sz="10400" dirty="0">
                <a:solidFill>
                  <a:prstClr val="black"/>
                </a:solidFill>
              </a:rPr>
              <a:t>. de croissance </a:t>
            </a:r>
            <a:r>
              <a:rPr lang="fr-FR" sz="10400" dirty="0" smtClean="0">
                <a:solidFill>
                  <a:prstClr val="black"/>
                </a:solidFill>
              </a:rPr>
              <a:t>moyenne, des objectifs </a:t>
            </a:r>
            <a:r>
              <a:rPr lang="fr-FR" sz="10400" dirty="0">
                <a:solidFill>
                  <a:prstClr val="black"/>
                </a:solidFill>
              </a:rPr>
              <a:t>ambitieux ont été fixés pour répondre statut de revenu intermédiaire d'ici à </a:t>
            </a:r>
            <a:r>
              <a:rPr lang="fr-FR" sz="10400" dirty="0" smtClean="0">
                <a:solidFill>
                  <a:prstClr val="black"/>
                </a:solidFill>
              </a:rPr>
              <a:t>2020.</a:t>
            </a:r>
            <a:endParaRPr lang="en-GB" sz="11200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endParaRPr lang="en-GB" sz="3200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endParaRPr lang="en-GB" sz="9600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en-GB" sz="11200" dirty="0" err="1" smtClean="0">
                <a:solidFill>
                  <a:prstClr val="black"/>
                </a:solidFill>
              </a:rPr>
              <a:t>Objectifs</a:t>
            </a:r>
            <a:r>
              <a:rPr lang="en-GB" sz="11200" dirty="0" smtClean="0">
                <a:solidFill>
                  <a:prstClr val="black"/>
                </a:solidFill>
              </a:rPr>
              <a:t> 2013 - 2020:</a:t>
            </a:r>
            <a:endParaRPr lang="en-GB" sz="11200" b="1" dirty="0" smtClean="0">
              <a:solidFill>
                <a:prstClr val="black"/>
              </a:solidFill>
            </a:endParaRPr>
          </a:p>
          <a:p>
            <a:pPr marL="179388" lvl="1">
              <a:lnSpc>
                <a:spcPct val="90000"/>
              </a:lnSpc>
              <a:spcBef>
                <a:spcPts val="2400"/>
              </a:spcBef>
              <a:buFont typeface="Arial" pitchFamily="34" charset="0"/>
              <a:buChar char="•"/>
              <a:defRPr/>
            </a:pPr>
            <a:r>
              <a:rPr lang="en-GB" sz="10400" b="1" dirty="0">
                <a:solidFill>
                  <a:prstClr val="black"/>
                </a:solidFill>
              </a:rPr>
              <a:t>La </a:t>
            </a:r>
            <a:r>
              <a:rPr lang="en-GB" sz="10400" b="1" dirty="0" err="1">
                <a:solidFill>
                  <a:prstClr val="black"/>
                </a:solidFill>
              </a:rPr>
              <a:t>croissance</a:t>
            </a:r>
            <a:r>
              <a:rPr lang="en-GB" sz="10400" b="1" dirty="0">
                <a:solidFill>
                  <a:prstClr val="black"/>
                </a:solidFill>
              </a:rPr>
              <a:t> du PIB</a:t>
            </a:r>
            <a:r>
              <a:rPr lang="en-GB" sz="10400" dirty="0" smtClean="0">
                <a:solidFill>
                  <a:prstClr val="black"/>
                </a:solidFill>
              </a:rPr>
              <a:t>= 11.5%</a:t>
            </a:r>
          </a:p>
          <a:p>
            <a:pPr marL="179388" lvl="1">
              <a:lnSpc>
                <a:spcPct val="90000"/>
              </a:lnSpc>
              <a:spcBef>
                <a:spcPts val="600"/>
              </a:spcBef>
              <a:defRPr/>
            </a:pPr>
            <a:endParaRPr lang="en-GB" sz="5600" b="1" dirty="0" smtClean="0">
              <a:solidFill>
                <a:srgbClr val="ED7D31">
                  <a:lumMod val="75000"/>
                </a:srgbClr>
              </a:solidFill>
            </a:endParaRPr>
          </a:p>
          <a:p>
            <a:pPr marL="179388" lvl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0400" b="1" dirty="0" smtClean="0">
                <a:solidFill>
                  <a:srgbClr val="ED7D31">
                    <a:lumMod val="75000"/>
                  </a:srgbClr>
                </a:solidFill>
              </a:rPr>
              <a:t>Agriculture</a:t>
            </a:r>
            <a:r>
              <a:rPr lang="en-GB" sz="10400" dirty="0" smtClean="0">
                <a:solidFill>
                  <a:srgbClr val="ED7D31">
                    <a:lumMod val="75000"/>
                  </a:srgbClr>
                </a:solidFill>
              </a:rPr>
              <a:t> = 8.5% </a:t>
            </a:r>
          </a:p>
          <a:p>
            <a:pPr marL="179388" lvl="1">
              <a:lnSpc>
                <a:spcPct val="90000"/>
              </a:lnSpc>
              <a:spcBef>
                <a:spcPts val="600"/>
              </a:spcBef>
              <a:defRPr/>
            </a:pPr>
            <a:endParaRPr lang="en-GB" sz="5600" b="1" dirty="0" smtClean="0">
              <a:solidFill>
                <a:srgbClr val="A5A5A5">
                  <a:lumMod val="50000"/>
                </a:srgbClr>
              </a:solidFill>
            </a:endParaRPr>
          </a:p>
          <a:p>
            <a:pPr marL="179388" lvl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0400" b="1" dirty="0" err="1" smtClean="0">
                <a:solidFill>
                  <a:srgbClr val="A5A5A5">
                    <a:lumMod val="50000"/>
                  </a:srgbClr>
                </a:solidFill>
              </a:rPr>
              <a:t>Industrie</a:t>
            </a:r>
            <a:r>
              <a:rPr lang="en-GB" sz="10400" dirty="0" smtClean="0">
                <a:solidFill>
                  <a:srgbClr val="A5A5A5">
                    <a:lumMod val="50000"/>
                  </a:srgbClr>
                </a:solidFill>
              </a:rPr>
              <a:t> = 14.0%</a:t>
            </a:r>
          </a:p>
          <a:p>
            <a:pPr marL="179388" lvl="1">
              <a:lnSpc>
                <a:spcPct val="90000"/>
              </a:lnSpc>
              <a:spcBef>
                <a:spcPts val="600"/>
              </a:spcBef>
              <a:defRPr/>
            </a:pPr>
            <a:endParaRPr lang="en-GB" sz="5600" b="1" dirty="0" smtClean="0">
              <a:solidFill>
                <a:srgbClr val="5B9BD5">
                  <a:lumMod val="75000"/>
                </a:srgbClr>
              </a:solidFill>
            </a:endParaRPr>
          </a:p>
          <a:p>
            <a:pPr marL="179388" lvl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0400" b="1" dirty="0" smtClean="0">
                <a:solidFill>
                  <a:srgbClr val="5B9BD5">
                    <a:lumMod val="75000"/>
                  </a:srgbClr>
                </a:solidFill>
              </a:rPr>
              <a:t>Services</a:t>
            </a:r>
            <a:r>
              <a:rPr lang="en-GB" sz="10400" dirty="0" smtClean="0">
                <a:solidFill>
                  <a:prstClr val="black"/>
                </a:solidFill>
              </a:rPr>
              <a:t> </a:t>
            </a:r>
            <a:r>
              <a:rPr lang="en-GB" sz="10400" dirty="0" smtClean="0">
                <a:solidFill>
                  <a:srgbClr val="0084B4"/>
                </a:solidFill>
              </a:rPr>
              <a:t>= 55%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en-GB" sz="2800" dirty="0" smtClean="0">
              <a:solidFill>
                <a:prstClr val="black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83335" y="125485"/>
            <a:ext cx="11590120" cy="74268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fr-FR" sz="3200" b="1" dirty="0">
                <a:solidFill>
                  <a:prstClr val="white"/>
                </a:solidFill>
                <a:cs typeface="Arial" pitchFamily="34" charset="0"/>
              </a:rPr>
              <a:t>La Vision du </a:t>
            </a:r>
            <a:r>
              <a:rPr lang="fr-FR" sz="3200" b="1" dirty="0" smtClean="0">
                <a:solidFill>
                  <a:prstClr val="white"/>
                </a:solidFill>
                <a:cs typeface="Arial" pitchFamily="34" charset="0"/>
              </a:rPr>
              <a:t>Rwanda: </a:t>
            </a:r>
            <a:r>
              <a:rPr lang="fr-FR" sz="3200" b="1" dirty="0">
                <a:solidFill>
                  <a:prstClr val="white"/>
                </a:solidFill>
                <a:cs typeface="Arial" pitchFamily="34" charset="0"/>
              </a:rPr>
              <a:t>Un pays à revenu intermédiaire d'ici à 2020</a:t>
            </a:r>
            <a:endParaRPr lang="en-US" sz="32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B5DC4A-B0A2-42DA-92C7-4C966BD0DB2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1775" y="6536938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smtClean="0"/>
              <a:t>RDB, MINECOFIN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793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6277250" y="4509560"/>
            <a:ext cx="2758262" cy="18590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2000" b="1" dirty="0">
                <a:ea typeface="ＭＳ Ｐゴシック" pitchFamily="34" charset="-128"/>
              </a:rPr>
              <a:t>Bourse des valeurs </a:t>
            </a:r>
            <a:r>
              <a:rPr lang="fr-FR" sz="2000" dirty="0">
                <a:ea typeface="ＭＳ Ｐゴシック" pitchFamily="34" charset="-128"/>
              </a:rPr>
              <a:t>établit en Janvier 2008 avec des transactions en valeurs </a:t>
            </a:r>
            <a:r>
              <a:rPr lang="fr-FR" sz="2000" dirty="0" smtClean="0">
                <a:ea typeface="ＭＳ Ｐゴシック" pitchFamily="34" charset="-128"/>
              </a:rPr>
              <a:t>mobilières: </a:t>
            </a:r>
            <a:r>
              <a:rPr lang="fr-FR" sz="2000" dirty="0">
                <a:ea typeface="ＭＳ Ｐゴシック" pitchFamily="34" charset="-128"/>
              </a:rPr>
              <a:t>actions et </a:t>
            </a:r>
            <a:r>
              <a:rPr lang="fr-FR" sz="2000" dirty="0" smtClean="0">
                <a:ea typeface="ＭＳ Ｐゴシック" pitchFamily="34" charset="-128"/>
              </a:rPr>
              <a:t>obligations.</a:t>
            </a:r>
            <a:endParaRPr lang="fr-FR" sz="2000" dirty="0">
              <a:ea typeface="ＭＳ Ｐゴシック" pitchFamily="34" charset="-128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2055447" y="111370"/>
            <a:ext cx="8534400" cy="756138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GB" sz="3600" dirty="0" err="1">
                <a:solidFill>
                  <a:schemeClr val="bg1"/>
                </a:solidFill>
                <a:latin typeface="+mn-lt"/>
              </a:rPr>
              <a:t>Environnement</a:t>
            </a:r>
            <a:r>
              <a:rPr lang="en-GB" sz="3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3600" dirty="0" err="1" smtClean="0">
                <a:solidFill>
                  <a:schemeClr val="bg1"/>
                </a:solidFill>
                <a:latin typeface="+mn-lt"/>
              </a:rPr>
              <a:t>Favorable</a:t>
            </a:r>
            <a:r>
              <a:rPr lang="en-GB" sz="3600" dirty="0" smtClean="0">
                <a:solidFill>
                  <a:schemeClr val="bg1"/>
                </a:solidFill>
                <a:latin typeface="+mn-lt"/>
              </a:rPr>
              <a:t> aux affaires</a:t>
            </a:r>
            <a:endParaRPr lang="en-US" sz="36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11" y="1158408"/>
            <a:ext cx="2144732" cy="1303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0015" y="2511995"/>
            <a:ext cx="2651848" cy="393954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Seulement 6h pour enregistrer une </a:t>
            </a:r>
            <a:r>
              <a:rPr lang="fr-FR" sz="2000" b="1" dirty="0" smtClean="0"/>
              <a:t>société.</a:t>
            </a:r>
            <a:endParaRPr lang="fr-FR" sz="2000" b="1" dirty="0"/>
          </a:p>
          <a:p>
            <a:pPr algn="ctr"/>
            <a:endParaRPr lang="en-US" sz="1500" dirty="0" smtClean="0"/>
          </a:p>
          <a:p>
            <a:pPr algn="ctr"/>
            <a:r>
              <a:rPr lang="fr-FR" sz="2000" b="1" dirty="0"/>
              <a:t>I</a:t>
            </a:r>
            <a:r>
              <a:rPr lang="fr-FR" sz="2000" b="1" dirty="0" smtClean="0"/>
              <a:t>l est très </a:t>
            </a:r>
            <a:r>
              <a:rPr lang="fr-FR" sz="2000" dirty="0" smtClean="0"/>
              <a:t>facile </a:t>
            </a:r>
            <a:r>
              <a:rPr lang="fr-FR" sz="2000" dirty="0"/>
              <a:t>d'obtenir </a:t>
            </a:r>
            <a:r>
              <a:rPr lang="fr-FR" sz="2000" dirty="0" smtClean="0"/>
              <a:t>un crédit au Rwanda, </a:t>
            </a:r>
            <a:r>
              <a:rPr lang="fr-FR" sz="2000" dirty="0"/>
              <a:t>nous sommes classer </a:t>
            </a:r>
            <a:r>
              <a:rPr lang="fr-FR" sz="2000" b="1" dirty="0"/>
              <a:t>4</a:t>
            </a:r>
            <a:r>
              <a:rPr lang="fr-FR" sz="2000" b="1" baseline="30000" dirty="0"/>
              <a:t>e</a:t>
            </a:r>
            <a:r>
              <a:rPr lang="fr-FR" sz="2000" dirty="0"/>
              <a:t> </a:t>
            </a:r>
            <a:r>
              <a:rPr lang="fr-FR" sz="2000" dirty="0" smtClean="0"/>
              <a:t>au </a:t>
            </a:r>
            <a:r>
              <a:rPr lang="fr-FR" sz="2000" dirty="0"/>
              <a:t>niveau </a:t>
            </a:r>
            <a:r>
              <a:rPr lang="fr-FR" sz="2000" dirty="0" smtClean="0"/>
              <a:t>mondial.</a:t>
            </a:r>
          </a:p>
          <a:p>
            <a:pPr algn="ctr"/>
            <a:endParaRPr lang="en-US" sz="1500" dirty="0" smtClean="0"/>
          </a:p>
          <a:p>
            <a:pPr algn="ctr"/>
            <a:r>
              <a:rPr lang="en-US" sz="2000" b="1" dirty="0" err="1"/>
              <a:t>Meilleur</a:t>
            </a:r>
            <a:r>
              <a:rPr lang="en-US" sz="2000" b="1" dirty="0"/>
              <a:t>  </a:t>
            </a:r>
            <a:r>
              <a:rPr lang="en-US" sz="2000" b="1" dirty="0" err="1"/>
              <a:t>Réformateur</a:t>
            </a:r>
            <a:r>
              <a:rPr lang="en-US" sz="2000" b="1" dirty="0"/>
              <a:t> au Monde </a:t>
            </a:r>
            <a:r>
              <a:rPr lang="en-US" sz="2000" dirty="0" err="1" smtClean="0"/>
              <a:t>depuis</a:t>
            </a:r>
            <a:r>
              <a:rPr lang="en-US" sz="2000" dirty="0" smtClean="0"/>
              <a:t> 6 ans.</a:t>
            </a:r>
            <a:endParaRPr lang="en-US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444" y="1137140"/>
            <a:ext cx="2602522" cy="1406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111691" y="2468336"/>
            <a:ext cx="2702953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ea typeface="ＭＳ Ｐゴシック" pitchFamily="34" charset="-128"/>
              </a:rPr>
              <a:t>Environnement le plus compétitif </a:t>
            </a:r>
            <a:r>
              <a:rPr lang="fr-FR" sz="2000" dirty="0">
                <a:ea typeface="ＭＳ Ｐゴシック" pitchFamily="34" charset="-128"/>
              </a:rPr>
              <a:t>pour faire les affaires dans l’Afrique de l’Est et </a:t>
            </a:r>
            <a:r>
              <a:rPr lang="fr-FR" sz="2000" b="1" dirty="0">
                <a:ea typeface="ＭＳ Ｐゴシック" pitchFamily="34" charset="-128"/>
              </a:rPr>
              <a:t>2</a:t>
            </a:r>
            <a:r>
              <a:rPr lang="fr-FR" sz="2000" b="1" baseline="30000" dirty="0" smtClean="0">
                <a:ea typeface="ＭＳ Ｐゴシック" pitchFamily="34" charset="-128"/>
              </a:rPr>
              <a:t>e</a:t>
            </a:r>
            <a:r>
              <a:rPr lang="fr-FR" sz="2000" b="1" dirty="0" smtClean="0">
                <a:ea typeface="ＭＳ Ｐゴシック" pitchFamily="34" charset="-128"/>
              </a:rPr>
              <a:t> </a:t>
            </a:r>
            <a:r>
              <a:rPr lang="fr-FR" sz="2000" b="1" dirty="0" smtClean="0">
                <a:ea typeface="ＭＳ Ｐゴシック" pitchFamily="34" charset="-128"/>
              </a:rPr>
              <a:t>en Afrique</a:t>
            </a:r>
            <a:r>
              <a:rPr lang="en-US" sz="2000" dirty="0" smtClean="0"/>
              <a:t>. 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119549" y="3952596"/>
            <a:ext cx="2777244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0000"/>
                </a:solidFill>
                <a:ea typeface="ＭＳ Ｐゴシック" pitchFamily="34" charset="-128"/>
              </a:rPr>
              <a:t>7</a:t>
            </a:r>
            <a:r>
              <a:rPr lang="fr-FR" sz="2000" b="1" baseline="30000" dirty="0" smtClean="0">
                <a:solidFill>
                  <a:srgbClr val="000000"/>
                </a:solidFill>
                <a:ea typeface="ＭＳ Ｐゴシック" pitchFamily="34" charset="-128"/>
              </a:rPr>
              <a:t>e</a:t>
            </a:r>
            <a:r>
              <a:rPr lang="fr-FR" sz="2000" b="1" dirty="0" smtClean="0">
                <a:solidFill>
                  <a:srgbClr val="000000"/>
                </a:solidFill>
                <a:ea typeface="ＭＳ Ｐゴシック" pitchFamily="34" charset="-128"/>
              </a:rPr>
              <a:t> gouvernement </a:t>
            </a:r>
            <a:r>
              <a:rPr lang="fr-FR" sz="2000" dirty="0">
                <a:solidFill>
                  <a:srgbClr val="000000"/>
                </a:solidFill>
                <a:ea typeface="ＭＳ Ｐゴシック" pitchFamily="34" charset="-128"/>
              </a:rPr>
              <a:t>le plus efficace à l'échelle </a:t>
            </a:r>
            <a:r>
              <a:rPr lang="fr-FR" sz="2000" dirty="0" smtClean="0">
                <a:solidFill>
                  <a:srgbClr val="000000"/>
                </a:solidFill>
                <a:ea typeface="ＭＳ Ｐゴシック" pitchFamily="34" charset="-128"/>
              </a:rPr>
              <a:t>mondiale.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296398" y="2685310"/>
            <a:ext cx="2427028" cy="163871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2000" dirty="0"/>
              <a:t>Le Rwanda est </a:t>
            </a:r>
            <a:r>
              <a:rPr lang="fr-FR" sz="2000" dirty="0" smtClean="0"/>
              <a:t>le pays le plus sécurisé en Afrique. </a:t>
            </a:r>
            <a:r>
              <a:rPr lang="en-US" sz="2000" dirty="0" smtClean="0"/>
              <a:t>(Law and order report 2015). </a:t>
            </a:r>
            <a:endParaRPr lang="en-US" sz="2000" dirty="0"/>
          </a:p>
        </p:txBody>
      </p:sp>
      <p:pic>
        <p:nvPicPr>
          <p:cNvPr id="2" name="Picture 2" descr="C:\Users\philipl\Desktop\concept_hospitality_mar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399" y="1230923"/>
            <a:ext cx="2427027" cy="125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9296398" y="4509561"/>
            <a:ext cx="2590802" cy="163823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2000" dirty="0" smtClean="0"/>
              <a:t>Kigali est une ville propre </a:t>
            </a:r>
            <a:r>
              <a:rPr lang="fr-FR" sz="2000" dirty="0"/>
              <a:t>et verte, avec le taux de criminalité le plus bas dans la </a:t>
            </a:r>
            <a:r>
              <a:rPr lang="fr-FR" sz="2000" dirty="0" smtClean="0"/>
              <a:t>région.</a:t>
            </a:r>
            <a:endParaRPr lang="fr-FR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61" b="21370"/>
          <a:stretch/>
        </p:blipFill>
        <p:spPr>
          <a:xfrm>
            <a:off x="6277249" y="1162372"/>
            <a:ext cx="2438400" cy="1100381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276184" y="2437340"/>
            <a:ext cx="2759328" cy="19713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2000" dirty="0" smtClean="0">
                <a:ea typeface="ＭＳ Ｐゴシック" pitchFamily="34" charset="-128"/>
              </a:rPr>
              <a:t>Le </a:t>
            </a:r>
            <a:r>
              <a:rPr lang="fr-FR" sz="2000" dirty="0">
                <a:ea typeface="ＭＳ Ｐゴシック" pitchFamily="34" charset="-128"/>
              </a:rPr>
              <a:t>Rwanda a été noté B avec une perspective positive par l’agence de notation financière «</a:t>
            </a:r>
            <a:r>
              <a:rPr lang="fr-FR" sz="2000" dirty="0" err="1">
                <a:ea typeface="ＭＳ Ｐゴシック" pitchFamily="34" charset="-128"/>
              </a:rPr>
              <a:t>Fitch</a:t>
            </a:r>
            <a:r>
              <a:rPr lang="fr-FR" sz="2000" dirty="0">
                <a:ea typeface="ＭＳ Ｐゴシック" pitchFamily="34" charset="-128"/>
              </a:rPr>
              <a:t> ratings</a:t>
            </a:r>
            <a:r>
              <a:rPr lang="fr-FR" sz="2000" dirty="0" smtClean="0">
                <a:ea typeface="ＭＳ Ｐゴシック" pitchFamily="34" charset="-128"/>
              </a:rPr>
              <a:t>».</a:t>
            </a:r>
            <a:endParaRPr lang="fr-FR" sz="2000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B5DC4A-B0A2-42DA-92C7-4C966BD0DB2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31775" y="6536938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smtClean="0"/>
              <a:t>RDB, DB, WEF, S&amp;P</a:t>
            </a: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3158186" y="5134302"/>
            <a:ext cx="2656458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000000"/>
                </a:solidFill>
                <a:ea typeface="ＭＳ Ｐゴシック" pitchFamily="34" charset="-128"/>
              </a:rPr>
              <a:t>Le Rwanda est parmi </a:t>
            </a:r>
            <a:r>
              <a:rPr lang="fr-FR" dirty="0" smtClean="0">
                <a:solidFill>
                  <a:srgbClr val="000000"/>
                </a:solidFill>
                <a:ea typeface="ＭＳ Ｐゴシック" pitchFamily="34" charset="-128"/>
              </a:rPr>
              <a:t>les </a:t>
            </a:r>
            <a:r>
              <a:rPr lang="fr-FR" smtClean="0">
                <a:solidFill>
                  <a:srgbClr val="000000"/>
                </a:solidFill>
                <a:ea typeface="ＭＳ Ｐゴシック" pitchFamily="34" charset="-128"/>
              </a:rPr>
              <a:t>20 premiers </a:t>
            </a:r>
            <a:r>
              <a:rPr lang="fr-FR" dirty="0">
                <a:solidFill>
                  <a:srgbClr val="000000"/>
                </a:solidFill>
                <a:ea typeface="ＭＳ Ｐゴシック" pitchFamily="34" charset="-128"/>
              </a:rPr>
              <a:t>économies les plus </a:t>
            </a:r>
            <a:r>
              <a:rPr lang="fr-FR">
                <a:solidFill>
                  <a:srgbClr val="000000"/>
                </a:solidFill>
                <a:ea typeface="ＭＳ Ｐゴシック" pitchFamily="34" charset="-128"/>
              </a:rPr>
              <a:t>dynamiques </a:t>
            </a:r>
            <a:r>
              <a:rPr lang="fr-FR" smtClean="0">
                <a:solidFill>
                  <a:srgbClr val="000000"/>
                </a:solidFill>
                <a:ea typeface="ＭＳ Ｐゴシック" pitchFamily="34" charset="-128"/>
              </a:rPr>
              <a:t>au monde</a:t>
            </a:r>
            <a:r>
              <a:rPr lang="en-US" dirty="0" smtClean="0">
                <a:solidFill>
                  <a:srgbClr val="000000"/>
                </a:solidFill>
                <a:ea typeface="ＭＳ Ｐゴシック" pitchFamily="34" charset="-128"/>
              </a:rPr>
              <a:t>.</a:t>
            </a:r>
            <a:endParaRPr lang="en-US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315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 noGrp="1"/>
          </p:cNvSpPr>
          <p:nvPr>
            <p:ph type="title"/>
          </p:nvPr>
        </p:nvSpPr>
        <p:spPr>
          <a:xfrm>
            <a:off x="838200" y="234462"/>
            <a:ext cx="10491061" cy="741931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 anchorCtr="0">
            <a:normAutofit/>
          </a:bodyPr>
          <a:lstStyle/>
          <a:p>
            <a:pPr lvl="0" algn="ctr">
              <a:defRPr/>
            </a:pPr>
            <a:r>
              <a:rPr lang="en-US" sz="3600" b="1" dirty="0" err="1">
                <a:solidFill>
                  <a:schemeClr val="bg1"/>
                </a:solidFill>
                <a:latin typeface="+mn-lt"/>
                <a:cs typeface="Arial" pitchFamily="34" charset="0"/>
              </a:rPr>
              <a:t>Accès</a:t>
            </a:r>
            <a:r>
              <a:rPr lang="en-US" sz="3600" b="1" dirty="0">
                <a:solidFill>
                  <a:schemeClr val="bg1"/>
                </a:solidFill>
                <a:latin typeface="+mn-lt"/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+mn-lt"/>
                <a:cs typeface="Arial" pitchFamily="34" charset="0"/>
              </a:rPr>
              <a:t>préférentiel</a:t>
            </a:r>
            <a:r>
              <a:rPr lang="en-US" sz="3600" b="1" dirty="0">
                <a:solidFill>
                  <a:schemeClr val="bg1"/>
                </a:solidFill>
                <a:latin typeface="+mn-lt"/>
                <a:cs typeface="Arial" pitchFamily="34" charset="0"/>
              </a:rPr>
              <a:t> au </a:t>
            </a:r>
            <a:r>
              <a:rPr lang="en-US" sz="3600" b="1" dirty="0" err="1" smtClean="0">
                <a:solidFill>
                  <a:schemeClr val="bg1"/>
                </a:solidFill>
                <a:latin typeface="+mn-lt"/>
                <a:cs typeface="Arial" pitchFamily="34" charset="0"/>
              </a:rPr>
              <a:t>marchés</a:t>
            </a:r>
            <a:r>
              <a:rPr lang="en-US" sz="3600" b="1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: 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UE &amp;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Afrique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de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l’Est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j-ea"/>
              <a:cs typeface="Arial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557940" y="1141556"/>
            <a:ext cx="11112284" cy="343044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dirty="0" err="1" smtClean="0"/>
              <a:t>Opportunité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marchés</a:t>
            </a:r>
            <a:r>
              <a:rPr lang="en-US" sz="3200" b="1" dirty="0" smtClean="0"/>
              <a:t>: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dirty="0" err="1" smtClean="0"/>
              <a:t>Membre</a:t>
            </a:r>
            <a:r>
              <a:rPr lang="en-US" dirty="0" smtClean="0"/>
              <a:t> de </a:t>
            </a:r>
            <a:r>
              <a:rPr lang="en-US" dirty="0" err="1" smtClean="0"/>
              <a:t>l’Afrique</a:t>
            </a:r>
            <a:r>
              <a:rPr lang="en-US" dirty="0" smtClean="0"/>
              <a:t> de </a:t>
            </a:r>
            <a:r>
              <a:rPr lang="en-US" dirty="0" err="1" smtClean="0"/>
              <a:t>l’Est</a:t>
            </a:r>
            <a:r>
              <a:rPr lang="en-US" dirty="0" smtClean="0"/>
              <a:t> avec un </a:t>
            </a:r>
            <a:r>
              <a:rPr lang="en-US" dirty="0" err="1" smtClean="0"/>
              <a:t>marché</a:t>
            </a:r>
            <a:r>
              <a:rPr lang="en-US" dirty="0" smtClean="0"/>
              <a:t> de plus de 141 millions de </a:t>
            </a:r>
            <a:r>
              <a:rPr lang="en-US" dirty="0" err="1" smtClean="0"/>
              <a:t>personnes</a:t>
            </a:r>
            <a:r>
              <a:rPr lang="en-US" dirty="0" smtClean="0"/>
              <a:t>. </a:t>
            </a:r>
            <a:r>
              <a:rPr lang="en-US" sz="2400" dirty="0" smtClean="0"/>
              <a:t>(</a:t>
            </a:r>
            <a:r>
              <a:rPr lang="en-US" sz="2400" b="1" dirty="0" smtClean="0"/>
              <a:t>Importation sans </a:t>
            </a:r>
            <a:r>
              <a:rPr lang="en-US" sz="2400" b="1" dirty="0" err="1" smtClean="0"/>
              <a:t>taxe</a:t>
            </a:r>
            <a:r>
              <a:rPr lang="en-US" sz="2400" b="1" dirty="0" smtClean="0"/>
              <a:t> des </a:t>
            </a:r>
            <a:r>
              <a:rPr lang="en-US" sz="2400" b="1" dirty="0" err="1" smtClean="0"/>
              <a:t>produits</a:t>
            </a:r>
            <a:r>
              <a:rPr lang="en-US" sz="2400" b="1" dirty="0" smtClean="0"/>
              <a:t> de </a:t>
            </a:r>
            <a:r>
              <a:rPr lang="en-US" sz="2400" b="1" dirty="0" err="1" smtClean="0"/>
              <a:t>l’Afrique</a:t>
            </a:r>
            <a:r>
              <a:rPr lang="en-US" sz="2400" b="1" dirty="0" smtClean="0"/>
              <a:t> </a:t>
            </a:r>
            <a:r>
              <a:rPr lang="en-US" sz="2400" b="1" dirty="0"/>
              <a:t>de l”Est </a:t>
            </a:r>
            <a:r>
              <a:rPr lang="en-US" sz="2400" b="1" dirty="0" err="1" smtClean="0"/>
              <a:t>dû</a:t>
            </a:r>
            <a:r>
              <a:rPr lang="en-US" sz="2400" b="1" dirty="0" smtClean="0"/>
              <a:t> à la CET</a:t>
            </a:r>
            <a:r>
              <a:rPr lang="en-US" sz="2400" dirty="0" smtClean="0"/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/>
              <a:t> COMESA: 389 millions de </a:t>
            </a:r>
            <a:r>
              <a:rPr lang="en-US" dirty="0" err="1" smtClean="0"/>
              <a:t>personnes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/>
              <a:t> CEPGL: 89 millions de </a:t>
            </a:r>
            <a:r>
              <a:rPr lang="en-US" dirty="0" err="1" smtClean="0"/>
              <a:t>personnes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60896" y="4814650"/>
            <a:ext cx="10523347" cy="1570651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prstClr val="black"/>
                </a:solidFill>
              </a:rPr>
              <a:t>Droits d’exportation sans taxe et </a:t>
            </a:r>
            <a:r>
              <a:rPr lang="fr-FR" sz="2800" b="1" dirty="0">
                <a:solidFill>
                  <a:prstClr val="black"/>
                </a:solidFill>
              </a:rPr>
              <a:t>sans contingent des produits en provenance du Rwanda dans l'Union </a:t>
            </a:r>
            <a:r>
              <a:rPr lang="fr-FR" sz="2800" b="1" dirty="0" smtClean="0">
                <a:solidFill>
                  <a:prstClr val="black"/>
                </a:solidFill>
              </a:rPr>
              <a:t>Européenne </a:t>
            </a:r>
            <a:r>
              <a:rPr lang="fr-FR" sz="2800" b="1" dirty="0">
                <a:solidFill>
                  <a:prstClr val="black"/>
                </a:solidFill>
              </a:rPr>
              <a:t>en vertu de l'accord de partenariat </a:t>
            </a:r>
            <a:r>
              <a:rPr lang="fr-FR" sz="2800" b="1" dirty="0" smtClean="0">
                <a:solidFill>
                  <a:prstClr val="black"/>
                </a:solidFill>
              </a:rPr>
              <a:t>économique.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B5DC4A-B0A2-42DA-92C7-4C966BD0DB2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31775" y="6536938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RDB</a:t>
            </a:r>
          </a:p>
        </p:txBody>
      </p:sp>
    </p:spTree>
    <p:extLst>
      <p:ext uri="{BB962C8B-B14F-4D97-AF65-F5344CB8AC3E}">
        <p14:creationId xmlns:p14="http://schemas.microsoft.com/office/powerpoint/2010/main" val="337693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/>
            <a:fld id="{CBEC1F2E-AC95-46D0-8C9D-C747DB06B812}" type="slidenum">
              <a:rPr lang="en-US" smtClean="0">
                <a:solidFill>
                  <a:prstClr val="black"/>
                </a:solidFill>
                <a:latin typeface="Arial" charset="0"/>
                <a:cs typeface="Arial" charset="0"/>
              </a:rPr>
              <a:pPr algn="ctr"/>
              <a:t>7</a:t>
            </a:fld>
            <a:endParaRPr lang="en-US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 bwMode="auto">
          <a:xfrm>
            <a:off x="6571691" y="5204102"/>
            <a:ext cx="5302809" cy="955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§"/>
              <a:defRPr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760679" y="0"/>
            <a:ext cx="10568582" cy="9144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fr-FR" sz="2800" dirty="0">
                <a:solidFill>
                  <a:schemeClr val="bg1"/>
                </a:solidFill>
              </a:rPr>
              <a:t>Infrastructures spécialisées pour l'industrie et le </a:t>
            </a:r>
            <a:r>
              <a:rPr lang="fr-FR" sz="2800" dirty="0" smtClean="0">
                <a:solidFill>
                  <a:schemeClr val="bg1"/>
                </a:solidFill>
              </a:rPr>
              <a:t>commerce - Zone Economique </a:t>
            </a:r>
            <a:r>
              <a:rPr lang="fr-FR" sz="2800" dirty="0">
                <a:solidFill>
                  <a:schemeClr val="bg1"/>
                </a:solidFill>
              </a:rPr>
              <a:t>S</a:t>
            </a:r>
            <a:r>
              <a:rPr lang="fr-FR" sz="2800" dirty="0" smtClean="0">
                <a:solidFill>
                  <a:schemeClr val="bg1"/>
                </a:solidFill>
              </a:rPr>
              <a:t>péciale de Kigali (ZES)</a:t>
            </a:r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21" name="Picture 20" descr="IMG_13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9663" y="1208092"/>
            <a:ext cx="6257538" cy="4421013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52400" y="1316578"/>
            <a:ext cx="2848310" cy="1532129"/>
          </a:xfrm>
          <a:prstGeom prst="roundRect">
            <a:avLst/>
          </a:prstGeom>
          <a:solidFill>
            <a:schemeClr val="accent1">
              <a:lumMod val="50000"/>
              <a:alpha val="89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Arial" pitchFamily="34" charset="0"/>
                <a:cs typeface="Arial" pitchFamily="34" charset="0"/>
              </a:rPr>
              <a:t>L'acquisition de terres dans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ZES est de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63$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par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m2,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la taille minimale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est de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1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hectare.</a:t>
            </a:r>
            <a:endParaRPr lang="en-GB" sz="2000" dirty="0"/>
          </a:p>
        </p:txBody>
      </p:sp>
      <p:sp>
        <p:nvSpPr>
          <p:cNvPr id="17" name="Rounded Rectangle 16"/>
          <p:cNvSpPr/>
          <p:nvPr/>
        </p:nvSpPr>
        <p:spPr>
          <a:xfrm>
            <a:off x="9436155" y="1353917"/>
            <a:ext cx="2567878" cy="1494789"/>
          </a:xfrm>
          <a:prstGeom prst="roundRect">
            <a:avLst/>
          </a:prstGeom>
          <a:solidFill>
            <a:schemeClr val="accent1">
              <a:lumMod val="50000"/>
              <a:alpha val="89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Phase 1 - 98ha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terrains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entièrement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viabilisés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occupés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par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61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entreprises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b="1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46494" y="3456122"/>
            <a:ext cx="2954216" cy="1866353"/>
          </a:xfrm>
          <a:prstGeom prst="roundRect">
            <a:avLst/>
          </a:prstGeom>
          <a:solidFill>
            <a:schemeClr val="accent1">
              <a:lumMod val="50000"/>
              <a:alpha val="89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000" dirty="0">
                <a:latin typeface="Arial" pitchFamily="34" charset="0"/>
                <a:cs typeface="Arial" pitchFamily="34" charset="0"/>
              </a:rPr>
              <a:t>Les autres coûts sont de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2500$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pour les frais de licence de développeur et de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86$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pour le permis de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construction.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436154" y="3374875"/>
            <a:ext cx="2591325" cy="1775900"/>
          </a:xfrm>
          <a:prstGeom prst="roundRect">
            <a:avLst/>
          </a:prstGeom>
          <a:solidFill>
            <a:schemeClr val="accent1">
              <a:lumMod val="50000"/>
              <a:alpha val="89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Phase II - 178ha.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79%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de travaux sont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terminés. 80% de terrains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réservé par 13 entreprises .</a:t>
            </a:r>
            <a:endParaRPr lang="en-GB" sz="2000" dirty="0"/>
          </a:p>
        </p:txBody>
      </p:sp>
      <p:sp>
        <p:nvSpPr>
          <p:cNvPr id="20" name="Rounded Rectangle 19"/>
          <p:cNvSpPr/>
          <p:nvPr/>
        </p:nvSpPr>
        <p:spPr>
          <a:xfrm>
            <a:off x="152401" y="5758657"/>
            <a:ext cx="11848258" cy="604692"/>
          </a:xfrm>
          <a:prstGeom prst="roundRect">
            <a:avLst/>
          </a:prstGeom>
          <a:solidFill>
            <a:schemeClr val="accent1">
              <a:lumMod val="50000"/>
              <a:alpha val="89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Le gouvernement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du Rwanda est dans le processus de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développer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de parcs industriels pour accélérer la croissance du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secteur industriel.</a:t>
            </a:r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1775" y="6536938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RDB</a:t>
            </a:r>
          </a:p>
        </p:txBody>
      </p:sp>
    </p:spTree>
    <p:extLst>
      <p:ext uri="{BB962C8B-B14F-4D97-AF65-F5344CB8AC3E}">
        <p14:creationId xmlns:p14="http://schemas.microsoft.com/office/powerpoint/2010/main" val="141370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8631081" y="1186154"/>
            <a:ext cx="3422114" cy="523052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dirty="0">
                <a:solidFill>
                  <a:srgbClr val="FFFF00"/>
                </a:solidFill>
              </a:rPr>
              <a:t>Une société commerciale internationale qui a son siège ou son bureau régional au Rwanda a droit à </a:t>
            </a:r>
            <a:r>
              <a:rPr lang="fr-FR" sz="2800" b="1" dirty="0">
                <a:solidFill>
                  <a:srgbClr val="FFFF00"/>
                </a:solidFill>
              </a:rPr>
              <a:t>un taux d'impôt préférentiel sur le revenu des sociétés de </a:t>
            </a:r>
            <a:r>
              <a:rPr lang="fr-FR" sz="2800" b="1" dirty="0" smtClean="0">
                <a:solidFill>
                  <a:srgbClr val="FFFF00"/>
                </a:solidFill>
              </a:rPr>
              <a:t>0 %.</a:t>
            </a:r>
            <a:endParaRPr lang="en-GB" sz="2800" dirty="0">
              <a:solidFill>
                <a:srgbClr val="FFFF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128027" y="1186154"/>
            <a:ext cx="3333394" cy="376534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bg1">
                    <a:lumMod val="95000"/>
                  </a:schemeClr>
                </a:solidFill>
              </a:rPr>
              <a:t>Amortissement </a:t>
            </a:r>
            <a:r>
              <a:rPr lang="fr-FR" sz="2800" b="1" dirty="0">
                <a:solidFill>
                  <a:schemeClr val="bg1">
                    <a:lumMod val="95000"/>
                  </a:schemeClr>
                </a:solidFill>
              </a:rPr>
              <a:t>accéléré forfaitaire de </a:t>
            </a:r>
            <a:r>
              <a:rPr lang="fr-FR" sz="2800" b="1" dirty="0" smtClean="0">
                <a:solidFill>
                  <a:schemeClr val="bg1">
                    <a:lumMod val="95000"/>
                  </a:schemeClr>
                </a:solidFill>
              </a:rPr>
              <a:t>50% 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pour la première année pour des biens nouveaux ou </a:t>
            </a:r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usagés.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40236" y="1186154"/>
            <a:ext cx="4818131" cy="523052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FFFF00"/>
                </a:solidFill>
              </a:rPr>
              <a:t>Taux d'impôt préférentiel sur le revenu des sociétés de </a:t>
            </a:r>
            <a:r>
              <a:rPr lang="fr-FR" sz="2800" b="1" dirty="0" smtClean="0">
                <a:solidFill>
                  <a:srgbClr val="FFFF00"/>
                </a:solidFill>
              </a:rPr>
              <a:t>15% </a:t>
            </a:r>
            <a:r>
              <a:rPr lang="fr-FR" sz="2800" dirty="0" smtClean="0">
                <a:solidFill>
                  <a:srgbClr val="FFFF00"/>
                </a:solidFill>
              </a:rPr>
              <a:t>pour les opérations de production</a:t>
            </a:r>
            <a:r>
              <a:rPr lang="fr-FR" sz="2800" dirty="0">
                <a:solidFill>
                  <a:srgbClr val="FFFF00"/>
                </a:solidFill>
              </a:rPr>
              <a:t>, transport et distribution de tourbe, </a:t>
            </a:r>
            <a:r>
              <a:rPr lang="fr-FR" sz="2800" dirty="0" smtClean="0">
                <a:solidFill>
                  <a:srgbClr val="FFFF00"/>
                </a:solidFill>
              </a:rPr>
              <a:t>d’énergie </a:t>
            </a:r>
            <a:r>
              <a:rPr lang="fr-FR" sz="2800" dirty="0">
                <a:solidFill>
                  <a:srgbClr val="FFFF00"/>
                </a:solidFill>
              </a:rPr>
              <a:t>solaire, géothermique, hydroélectrique, de biomasse, de gaz </a:t>
            </a:r>
            <a:r>
              <a:rPr lang="fr-FR" sz="2800" dirty="0" smtClean="0">
                <a:solidFill>
                  <a:srgbClr val="FFFF00"/>
                </a:solidFill>
              </a:rPr>
              <a:t>méthane, d’énergie éolienne et de transport.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529390" y="144272"/>
            <a:ext cx="11197390" cy="743751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fr-FR" sz="3600" b="1" dirty="0" smtClean="0">
                <a:solidFill>
                  <a:prstClr val="white"/>
                </a:solidFill>
                <a:cs typeface="Arial" pitchFamily="34" charset="0"/>
              </a:rPr>
              <a:t>Mesures Incitatives Spéciales pour les Investisseurs</a:t>
            </a:r>
            <a:endParaRPr lang="fr-FR" sz="36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B5DC4A-B0A2-42DA-92C7-4C966BD0DB2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17" name="Text Placeholder 16"/>
          <p:cNvSpPr txBox="1"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RDB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28028" y="5114859"/>
            <a:ext cx="3333394" cy="124762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Exonération de l’impôt sur </a:t>
            </a:r>
            <a:r>
              <a:rPr lang="fr-FR" sz="2800" b="1" dirty="0">
                <a:solidFill>
                  <a:schemeClr val="bg1">
                    <a:lumMod val="95000"/>
                  </a:schemeClr>
                </a:solidFill>
              </a:rPr>
              <a:t>la </a:t>
            </a:r>
            <a:r>
              <a:rPr lang="fr-FR" sz="2800" b="1" dirty="0" smtClean="0">
                <a:solidFill>
                  <a:schemeClr val="bg1">
                    <a:lumMod val="95000"/>
                  </a:schemeClr>
                </a:solidFill>
              </a:rPr>
              <a:t>plus-value.</a:t>
            </a:r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7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8820687" y="1102121"/>
            <a:ext cx="3245387" cy="530286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rgbClr val="FFFF00"/>
                </a:solidFill>
              </a:rPr>
              <a:t>Droit </a:t>
            </a:r>
            <a:r>
              <a:rPr lang="fr-FR" sz="2800" b="1" dirty="0">
                <a:solidFill>
                  <a:srgbClr val="FFFF00"/>
                </a:solidFill>
              </a:rPr>
              <a:t>de </a:t>
            </a:r>
            <a:r>
              <a:rPr lang="fr-FR" sz="2800" b="1" dirty="0" smtClean="0">
                <a:solidFill>
                  <a:srgbClr val="FFFF00"/>
                </a:solidFill>
              </a:rPr>
              <a:t>rapatrier </a:t>
            </a:r>
            <a:r>
              <a:rPr lang="fr-FR" sz="2800" dirty="0" smtClean="0">
                <a:solidFill>
                  <a:srgbClr val="FFFF00"/>
                </a:solidFill>
              </a:rPr>
              <a:t>le capital; les profits; le </a:t>
            </a:r>
            <a:r>
              <a:rPr lang="fr-FR" sz="2800" dirty="0">
                <a:solidFill>
                  <a:srgbClr val="FFFF00"/>
                </a:solidFill>
              </a:rPr>
              <a:t>principal et tout intérêt sur le prêt </a:t>
            </a:r>
            <a:r>
              <a:rPr lang="fr-FR" sz="2800" dirty="0" smtClean="0">
                <a:solidFill>
                  <a:srgbClr val="FFFF00"/>
                </a:solidFill>
              </a:rPr>
              <a:t>étranger; le </a:t>
            </a:r>
            <a:r>
              <a:rPr lang="fr-FR" sz="2800" dirty="0">
                <a:solidFill>
                  <a:srgbClr val="FFFF00"/>
                </a:solidFill>
              </a:rPr>
              <a:t>produit de la liquidation de </a:t>
            </a:r>
            <a:r>
              <a:rPr lang="fr-FR" sz="2800" dirty="0" smtClean="0">
                <a:solidFill>
                  <a:srgbClr val="FFFF00"/>
                </a:solidFill>
              </a:rPr>
              <a:t>l’investissement; tout </a:t>
            </a:r>
            <a:r>
              <a:rPr lang="fr-FR" sz="2800" dirty="0">
                <a:solidFill>
                  <a:srgbClr val="FFFF00"/>
                </a:solidFill>
              </a:rPr>
              <a:t>autre patrimoine appartenant à </a:t>
            </a:r>
            <a:r>
              <a:rPr lang="fr-FR" sz="2800" dirty="0" smtClean="0">
                <a:solidFill>
                  <a:srgbClr val="FFFF00"/>
                </a:solidFill>
              </a:rPr>
              <a:t>l’investisseur</a:t>
            </a:r>
            <a:r>
              <a:rPr lang="fr-FR" sz="2800" dirty="0">
                <a:solidFill>
                  <a:srgbClr val="FFFF00"/>
                </a:solidFill>
              </a:rPr>
              <a:t>.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239851" y="3961852"/>
            <a:ext cx="3208690" cy="238743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RDB 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facilite les projets </a:t>
            </a:r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d'investissement, 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même après </a:t>
            </a:r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l'enregistrement.</a:t>
            </a:r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43982" y="1102121"/>
            <a:ext cx="4773896" cy="399790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FFFF00"/>
                </a:solidFill>
              </a:rPr>
              <a:t>Dispense fiscale sur le revenu des sociétés pendant </a:t>
            </a:r>
            <a:r>
              <a:rPr lang="fr-FR" sz="2800" b="1" dirty="0" smtClean="0">
                <a:solidFill>
                  <a:srgbClr val="FFFF00"/>
                </a:solidFill>
              </a:rPr>
              <a:t>7ans </a:t>
            </a:r>
            <a:r>
              <a:rPr lang="fr-FR" sz="2800" dirty="0" smtClean="0">
                <a:solidFill>
                  <a:srgbClr val="FFFF00"/>
                </a:solidFill>
              </a:rPr>
              <a:t>pour </a:t>
            </a:r>
            <a:r>
              <a:rPr lang="fr-FR" sz="2800" dirty="0">
                <a:solidFill>
                  <a:srgbClr val="FFFF00"/>
                </a:solidFill>
              </a:rPr>
              <a:t>les secteurs </a:t>
            </a:r>
            <a:r>
              <a:rPr lang="fr-FR" sz="2800" dirty="0" smtClean="0">
                <a:solidFill>
                  <a:srgbClr val="FFFF00"/>
                </a:solidFill>
              </a:rPr>
              <a:t>d‘Energie; Industrie </a:t>
            </a:r>
            <a:r>
              <a:rPr lang="fr-FR" sz="2800" dirty="0">
                <a:solidFill>
                  <a:srgbClr val="FFFF00"/>
                </a:solidFill>
              </a:rPr>
              <a:t>de </a:t>
            </a:r>
            <a:r>
              <a:rPr lang="fr-FR" sz="2800" dirty="0" smtClean="0">
                <a:solidFill>
                  <a:srgbClr val="FFFF00"/>
                </a:solidFill>
              </a:rPr>
              <a:t>fabrication; Tourisme; Santé</a:t>
            </a:r>
            <a:r>
              <a:rPr lang="fr-FR" sz="2800" dirty="0">
                <a:solidFill>
                  <a:srgbClr val="FFFF00"/>
                </a:solidFill>
              </a:rPr>
              <a:t>; Technologies de l'information et de la </a:t>
            </a:r>
            <a:r>
              <a:rPr lang="fr-FR" sz="2800" dirty="0" smtClean="0">
                <a:solidFill>
                  <a:srgbClr val="FFFF00"/>
                </a:solidFill>
              </a:rPr>
              <a:t>Communication; Exportation.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34135" y="5314128"/>
            <a:ext cx="4015894" cy="1090860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Remboursement de la taxe sur </a:t>
            </a:r>
            <a:r>
              <a:rPr lang="fr-FR" sz="2800" b="1" dirty="0">
                <a:solidFill>
                  <a:schemeClr val="bg1">
                    <a:lumMod val="95000"/>
                  </a:schemeClr>
                </a:solidFill>
              </a:rPr>
              <a:t>la valeur ajoutée</a:t>
            </a:r>
            <a:r>
              <a:rPr lang="en-GB" sz="2800" b="1" dirty="0" smtClean="0">
                <a:solidFill>
                  <a:schemeClr val="bg1">
                    <a:lumMod val="95000"/>
                  </a:schemeClr>
                </a:solidFill>
              </a:rPr>
              <a:t>. </a:t>
            </a:r>
            <a:endParaRPr lang="en-GB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39851" y="1269548"/>
            <a:ext cx="3208690" cy="23365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Exonération fiscale sur le revenu des sociétés </a:t>
            </a:r>
            <a:r>
              <a:rPr lang="fr-FR" sz="2800" b="1" dirty="0" smtClean="0">
                <a:solidFill>
                  <a:schemeClr val="bg1">
                    <a:lumMod val="95000"/>
                  </a:schemeClr>
                </a:solidFill>
              </a:rPr>
              <a:t>pendant 5ans</a:t>
            </a:r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fr-FR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529390" y="144272"/>
            <a:ext cx="11197390" cy="743751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fr-FR" sz="3600" b="1" dirty="0" smtClean="0">
                <a:solidFill>
                  <a:prstClr val="white"/>
                </a:solidFill>
                <a:cs typeface="Arial" pitchFamily="34" charset="0"/>
              </a:rPr>
              <a:t>Mesures Incitatives Spéciales pour les Investisseurs </a:t>
            </a:r>
            <a:r>
              <a:rPr lang="fr-FR" sz="2400" b="1" dirty="0" smtClean="0">
                <a:solidFill>
                  <a:prstClr val="white"/>
                </a:solidFill>
                <a:cs typeface="Arial" pitchFamily="34" charset="0"/>
              </a:rPr>
              <a:t>(suite)</a:t>
            </a:r>
            <a:endParaRPr lang="fr-FR" sz="2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B5DC4A-B0A2-42DA-92C7-4C966BD0DB2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17" name="Text Placeholder 16"/>
          <p:cNvSpPr txBox="1"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RDB</a:t>
            </a:r>
          </a:p>
        </p:txBody>
      </p:sp>
    </p:spTree>
    <p:extLst>
      <p:ext uri="{BB962C8B-B14F-4D97-AF65-F5344CB8AC3E}">
        <p14:creationId xmlns:p14="http://schemas.microsoft.com/office/powerpoint/2010/main" val="247384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565107" y="6492876"/>
            <a:ext cx="19812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r"/>
            <a:fld id="{A35E2B7C-1313-4D48-829B-BE345909A210}" type="slidenum">
              <a:rPr lang="en-US" sz="1200"/>
              <a:pPr algn="r"/>
              <a:t>10</a:t>
            </a:fld>
            <a:endParaRPr lang="en-US" sz="1200"/>
          </a:p>
        </p:txBody>
      </p:sp>
      <p:sp>
        <p:nvSpPr>
          <p:cNvPr id="2" name="AutoShape 2" descr="http://upload.wikimedia.org/wikipedia/commons/9/98/Mount-dempo-tea-plantation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1775" y="6536938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RDB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15144" y="90153"/>
            <a:ext cx="6930081" cy="742680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+mn-lt"/>
              </a:rPr>
              <a:t>Opportunités</a:t>
            </a:r>
            <a:r>
              <a:rPr lang="en-US" sz="36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d'investissement</a:t>
            </a:r>
            <a:endParaRPr lang="en-US" sz="360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361" y="1259677"/>
            <a:ext cx="2355894" cy="15994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30" y="1259677"/>
            <a:ext cx="2200213" cy="15994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155" y="1259677"/>
            <a:ext cx="2183857" cy="15994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640" y="1259677"/>
            <a:ext cx="2354821" cy="15994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4327" y="2915671"/>
            <a:ext cx="214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Transport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204842" y="2915671"/>
            <a:ext cx="2568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Services Financiers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430361" y="2915671"/>
            <a:ext cx="2355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Agriculture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8786254" y="2915671"/>
            <a:ext cx="3216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Technologies de l'information et de la </a:t>
            </a:r>
            <a:r>
              <a:rPr lang="fr-FR" sz="2400" dirty="0" smtClean="0"/>
              <a:t>Communication (</a:t>
            </a:r>
            <a:r>
              <a:rPr lang="en-US" sz="2400" dirty="0" smtClean="0"/>
              <a:t>TIC)</a:t>
            </a:r>
            <a:endParaRPr lang="en-US" sz="2400" dirty="0"/>
          </a:p>
        </p:txBody>
      </p:sp>
      <p:pic>
        <p:nvPicPr>
          <p:cNvPr id="18" name="Picture 4" descr="http://cache.boston.com/universal/site_graphics/blogs/bigpicture/manuf_02_20/m10_17668965.jp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7052"/>
          <a:stretch/>
        </p:blipFill>
        <p:spPr bwMode="auto">
          <a:xfrm>
            <a:off x="347730" y="4346359"/>
            <a:ext cx="2200212" cy="16844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4" descr="http://www.bgrdc.com/z-images/g-4-healthcare-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1" r="4159" b="4492"/>
          <a:stretch/>
        </p:blipFill>
        <p:spPr bwMode="auto">
          <a:xfrm>
            <a:off x="3331508" y="4346359"/>
            <a:ext cx="2529084" cy="168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emilienneb\Documents\2013\videos &amp; Images\Photos for china\Rwanda005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35" y="4276420"/>
            <a:ext cx="2638393" cy="175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1.bp.blogspot.com/-W8jeNKBPuI4/TvAtNZkkBMI/AAAAAAAAI0I/9hn0Yeiroro/s1600/Recurrent+Energy+-+SMUD+-+1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3" t="13442" r="4428" b="3523"/>
          <a:stretch/>
        </p:blipFill>
        <p:spPr bwMode="auto">
          <a:xfrm>
            <a:off x="9555707" y="4276421"/>
            <a:ext cx="2433288" cy="175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4201" y="6030780"/>
            <a:ext cx="3180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Industrie</a:t>
            </a:r>
            <a:r>
              <a:rPr lang="en-US" sz="2400" dirty="0" smtClean="0"/>
              <a:t> de fabrication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3331508" y="6030779"/>
            <a:ext cx="2441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Santé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6382235" y="6037240"/>
            <a:ext cx="2638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Tourisme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9555708" y="6037240"/>
            <a:ext cx="2433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Energie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2885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249251" y="1564791"/>
            <a:ext cx="9040968" cy="2801147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600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66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Rwanda est viable et </a:t>
            </a:r>
            <a:r>
              <a:rPr lang="fr-FR" sz="66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agréable!</a:t>
            </a:r>
            <a:r>
              <a:rPr lang="en-US" sz="6600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600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600" b="1" dirty="0">
                <a:ln w="18000">
                  <a:solidFill>
                    <a:schemeClr val="bg2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n-US" sz="6600" b="1" dirty="0">
                <a:ln w="18000">
                  <a:solidFill>
                    <a:schemeClr val="bg2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en-US" sz="6600" b="1" dirty="0">
              <a:ln w="18000">
                <a:solidFill>
                  <a:schemeClr val="bg2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277" y="4608088"/>
            <a:ext cx="5855485" cy="968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4AB7F-B5B6-4353-8C8D-E8ECEE3BA6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9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RDB_Origin Slide">
  <a:themeElements>
    <a:clrScheme name="Custom 3">
      <a:dk1>
        <a:sysClr val="windowText" lastClr="000000"/>
      </a:dk1>
      <a:lt1>
        <a:srgbClr val="FFFFFF"/>
      </a:lt1>
      <a:dk2>
        <a:srgbClr val="464653"/>
      </a:dk2>
      <a:lt2>
        <a:srgbClr val="DDE9EC"/>
      </a:lt2>
      <a:accent1>
        <a:srgbClr val="00B0F0"/>
      </a:accent1>
      <a:accent2>
        <a:srgbClr val="00B050"/>
      </a:accent2>
      <a:accent3>
        <a:srgbClr val="FFC000"/>
      </a:accent3>
      <a:accent4>
        <a:srgbClr val="0069B8"/>
      </a:accent4>
      <a:accent5>
        <a:srgbClr val="FCEA04"/>
      </a:accent5>
      <a:accent6>
        <a:srgbClr val="638BAD"/>
      </a:accent6>
      <a:hlink>
        <a:srgbClr val="518592"/>
      </a:hlink>
      <a:folHlink>
        <a:srgbClr val="518592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3935</TotalTime>
  <Words>817</Words>
  <Application>Microsoft Office PowerPoint</Application>
  <PresentationFormat>Widescreen</PresentationFormat>
  <Paragraphs>114</Paragraphs>
  <Slides>11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25" baseType="lpstr">
      <vt:lpstr>ＭＳ Ｐゴシック</vt:lpstr>
      <vt:lpstr>Arial</vt:lpstr>
      <vt:lpstr>Bookman Old Style</vt:lpstr>
      <vt:lpstr>Calibri</vt:lpstr>
      <vt:lpstr>Calibri Light</vt:lpstr>
      <vt:lpstr>Gill Sans MT</vt:lpstr>
      <vt:lpstr>Symbol</vt:lpstr>
      <vt:lpstr>Wingdings</vt:lpstr>
      <vt:lpstr>Wingdings 3</vt:lpstr>
      <vt:lpstr>Office Theme</vt:lpstr>
      <vt:lpstr>4_Office Theme</vt:lpstr>
      <vt:lpstr>5_Office Theme</vt:lpstr>
      <vt:lpstr>RDB_Origin Slide</vt:lpstr>
      <vt:lpstr>16_Office Theme</vt:lpstr>
      <vt:lpstr>Novembre, Kigali - Rwanda</vt:lpstr>
      <vt:lpstr>RWANDA: Données Clés</vt:lpstr>
      <vt:lpstr>Stabilité Macro Economique</vt:lpstr>
      <vt:lpstr>PowerPoint Presentation</vt:lpstr>
      <vt:lpstr>Environnement Favorable aux affaires</vt:lpstr>
      <vt:lpstr>Accès préférentiel au marchés: UE &amp; Afrique de l’Est</vt:lpstr>
      <vt:lpstr>Infrastructures spécialisées pour l'industrie et le commerce - Zone Economique Spéciale de Kigali (ZES)</vt:lpstr>
      <vt:lpstr>PowerPoint Presentation</vt:lpstr>
      <vt:lpstr>PowerPoint Presentation</vt:lpstr>
      <vt:lpstr>Opportunités d'investissement</vt:lpstr>
      <vt:lpstr> Le Rwanda est viable et agréable!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louisek</dc:creator>
  <cp:lastModifiedBy>Emilienne Benurugo</cp:lastModifiedBy>
  <cp:revision>429</cp:revision>
  <dcterms:created xsi:type="dcterms:W3CDTF">2014-09-02T16:01:13Z</dcterms:created>
  <dcterms:modified xsi:type="dcterms:W3CDTF">2015-11-15T12:49:20Z</dcterms:modified>
</cp:coreProperties>
</file>