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1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3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4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5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7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7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762" r:id="rId9"/>
    <p:sldMasterId id="2147483774" r:id="rId10"/>
    <p:sldMasterId id="2147483788" r:id="rId11"/>
    <p:sldMasterId id="2147483800" r:id="rId12"/>
    <p:sldMasterId id="2147483812" r:id="rId13"/>
    <p:sldMasterId id="2147483825" r:id="rId14"/>
    <p:sldMasterId id="2147483837" r:id="rId15"/>
    <p:sldMasterId id="2147483849" r:id="rId16"/>
    <p:sldMasterId id="2147483861" r:id="rId17"/>
    <p:sldMasterId id="2147483886" r:id="rId18"/>
  </p:sldMasterIdLst>
  <p:notesMasterIdLst>
    <p:notesMasterId r:id="rId30"/>
  </p:notesMasterIdLst>
  <p:handoutMasterIdLst>
    <p:handoutMasterId r:id="rId31"/>
  </p:handoutMasterIdLst>
  <p:sldIdLst>
    <p:sldId id="388" r:id="rId19"/>
    <p:sldId id="424" r:id="rId20"/>
    <p:sldId id="396" r:id="rId21"/>
    <p:sldId id="403" r:id="rId22"/>
    <p:sldId id="425" r:id="rId23"/>
    <p:sldId id="405" r:id="rId24"/>
    <p:sldId id="430" r:id="rId25"/>
    <p:sldId id="406" r:id="rId26"/>
    <p:sldId id="428" r:id="rId27"/>
    <p:sldId id="429" r:id="rId28"/>
    <p:sldId id="420" r:id="rId2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  <a:srgbClr val="4D4D4D"/>
    <a:srgbClr val="3B3D3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2" autoAdjust="0"/>
    <p:restoredTop sz="94857" autoAdjust="0"/>
  </p:normalViewPr>
  <p:slideViewPr>
    <p:cSldViewPr>
      <p:cViewPr>
        <p:scale>
          <a:sx n="75" d="100"/>
          <a:sy n="75" d="100"/>
        </p:scale>
        <p:origin x="-1050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71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40"/>
    </p:cViewPr>
  </p:sorterViewPr>
  <p:notesViewPr>
    <p:cSldViewPr>
      <p:cViewPr varScale="1">
        <p:scale>
          <a:sx n="52" d="100"/>
          <a:sy n="52" d="100"/>
        </p:scale>
        <p:origin x="-1723" y="-9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9F1E795-F52E-4D6C-B310-33D52CA43E8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00247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229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CC817F-D350-4E06-B121-93419C1C15E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95763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17353E-8DC0-44F6-84D6-F0496DD81EB4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1E2554-2E62-4EBA-8F3C-143B5B4B3ECF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DC17C-AC1D-48EC-A9B4-CCFD2713A5BD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B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557338"/>
            <a:ext cx="3883025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5" y="1557338"/>
            <a:ext cx="3883025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2938" y="0"/>
            <a:ext cx="2151062" cy="659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0"/>
            <a:ext cx="6300788" cy="659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547813" y="0"/>
            <a:ext cx="48244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0"/>
            <a:ext cx="8229600" cy="6669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59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59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0"/>
            <a:ext cx="4978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9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22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75125"/>
            <a:ext cx="4038600" cy="2422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557338"/>
            <a:ext cx="3883025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5" y="1557338"/>
            <a:ext cx="3883025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2938" y="0"/>
            <a:ext cx="2151062" cy="659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0"/>
            <a:ext cx="6300788" cy="659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547813" y="0"/>
            <a:ext cx="48244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0"/>
            <a:ext cx="8229600" cy="6669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59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59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0"/>
            <a:ext cx="4978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9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22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75125"/>
            <a:ext cx="4038600" cy="2422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713" y="115888"/>
            <a:ext cx="4176712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OND-09-08105-MasterBBA-Cover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E3931A7-B213-4275-83D8-B740979D547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86F85-EE5B-4F06-9E15-A9A86003BBD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25F0C-505D-4E4A-B9B1-0286AD1E62A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07EE9-EBD9-4868-9B50-5E2E33AC6EB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2CF4A-14DE-4B3E-9738-6112D2D0A11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10E9D-9F5A-4664-99F5-C95115CF264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10A90-015F-496C-908E-6A8E236CBEE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55D10-7926-4DAC-BC41-8BEA0D4E6EA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B6210-B293-4087-836A-81E1359DBC5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D7A9D-657F-45D9-AA4F-8A686E31BAD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33375"/>
            <a:ext cx="2057400" cy="57927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33375"/>
            <a:ext cx="6019800" cy="57927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6AAB3-3EA0-4057-934E-8B3CE49F6F8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image" Target="../media/image5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image" Target="../media/image9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0"/>
            <a:ext cx="7380287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557338"/>
            <a:ext cx="79184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0"/>
            <a:ext cx="48244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  <p:sldLayoutId id="2147484127" r:id="rId12"/>
    <p:sldLayoutId id="2147484128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6048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FOND-07-06103-PPT optimeo-ov-1008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5832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FOND-07-06103-PPT lancement-ov-10080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497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  <p:sldLayoutId id="2147484162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FOND-07-06103-PPT solidaire-ov-1008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0"/>
            <a:ext cx="54006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FOND-07-06103-PPT ba-ov-1008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0"/>
            <a:ext cx="4392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FOND-07-06103-PPT impulseo-ov-1008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0"/>
            <a:ext cx="4464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0"/>
            <a:ext cx="7380287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557338"/>
            <a:ext cx="79184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0"/>
            <a:ext cx="48244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  <p:sldLayoutId id="2147484219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6048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FOND-07-06103-PPT optimeo-ov-1008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5832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FOND-07-06103-PPT lancement-ov-10080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497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  <p:sldLayoutId id="2147484253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 descr="FOND-07-06103-PPT solidaire-ov-1008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0"/>
            <a:ext cx="54006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FOND-07-06103-PPT ba-ov-1008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0"/>
            <a:ext cx="4392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 descr="FOND-07-06103-PPT impulseo-ov-1008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0"/>
            <a:ext cx="4464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OND-08-07570-PPT initio-01120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115888"/>
            <a:ext cx="41767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  <p:sldLayoutId id="2147484298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FOND-09-08105-MasterBBA-In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71775" y="333375"/>
            <a:ext cx="5843588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Titre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solidFill>
                  <a:schemeClr val="accent2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chemeClr val="accent2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fr-FR"/>
              <a:t>Semaine belge - Bujumbura -  Février 2010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2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fld id="{5A3A944A-5BF2-43CA-8DE5-10DABE347B7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accent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18" Type="http://schemas.openxmlformats.org/officeDocument/2006/relationships/image" Target="../media/image28.gif"/><Relationship Id="rId3" Type="http://schemas.openxmlformats.org/officeDocument/2006/relationships/image" Target="../media/image14.gif"/><Relationship Id="rId21" Type="http://schemas.openxmlformats.org/officeDocument/2006/relationships/hyperlink" Target="http://www.bbacademy.be" TargetMode="External"/><Relationship Id="rId7" Type="http://schemas.openxmlformats.org/officeDocument/2006/relationships/hyperlink" Target="http://www.cerao.org/drc-flag.jpg" TargetMode="External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3.png"/><Relationship Id="rId16" Type="http://schemas.openxmlformats.org/officeDocument/2006/relationships/image" Target="../media/image26.gif"/><Relationship Id="rId20" Type="http://schemas.openxmlformats.org/officeDocument/2006/relationships/image" Target="../media/image30.gif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academy.be/" TargetMode="External"/><Relationship Id="rId2" Type="http://schemas.openxmlformats.org/officeDocument/2006/relationships/hyperlink" Target="http://be.linkedin.com/in/fredericlernoux" TargetMode="External"/><Relationship Id="rId1" Type="http://schemas.openxmlformats.org/officeDocument/2006/relationships/slideLayout" Target="../slideLayouts/slideLayout196.xml"/><Relationship Id="rId5" Type="http://schemas.openxmlformats.org/officeDocument/2006/relationships/image" Target="../media/image12.jpeg"/><Relationship Id="rId4" Type="http://schemas.openxmlformats.org/officeDocument/2006/relationships/hyperlink" Target="mailto:info@bbacademy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8064" y="4653136"/>
            <a:ext cx="8604448" cy="819150"/>
          </a:xfrm>
        </p:spPr>
        <p:txBody>
          <a:bodyPr/>
          <a:lstStyle/>
          <a:p>
            <a:pPr eaLnBrk="1" hangingPunct="1"/>
            <a:r>
              <a:rPr lang="fr-BE" sz="2800" dirty="0" smtClean="0">
                <a:solidFill>
                  <a:schemeClr val="bg1"/>
                </a:solidFill>
              </a:rPr>
              <a:t/>
            </a:r>
            <a:br>
              <a:rPr lang="fr-BE" sz="2800" dirty="0" smtClean="0">
                <a:solidFill>
                  <a:schemeClr val="bg1"/>
                </a:solidFill>
              </a:rPr>
            </a:br>
            <a:endParaRPr lang="fr-FR" sz="2800" dirty="0" smtClean="0">
              <a:solidFill>
                <a:schemeClr val="bg1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51520" y="5733256"/>
            <a:ext cx="6572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BE" dirty="0">
                <a:latin typeface="Trebuchet MS" pitchFamily="34" charset="0"/>
              </a:rPr>
              <a:t>Frédéric LERNOUX – </a:t>
            </a:r>
            <a:r>
              <a:rPr lang="fr-BE" dirty="0" smtClean="0">
                <a:latin typeface="Trebuchet MS" pitchFamily="34" charset="0"/>
              </a:rPr>
              <a:t>CEO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8803C6-FDC9-47A6-A39C-BF890DC2A2ED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2048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43125" y="6021288"/>
            <a:ext cx="5165179" cy="700187"/>
          </a:xfrm>
          <a:noFill/>
        </p:spPr>
        <p:txBody>
          <a:bodyPr/>
          <a:lstStyle/>
          <a:p>
            <a:endParaRPr lang="fr-FR" dirty="0" smtClean="0"/>
          </a:p>
          <a:p>
            <a:r>
              <a:rPr lang="fr-FR" dirty="0" err="1" smtClean="0"/>
              <a:t>September</a:t>
            </a:r>
            <a:r>
              <a:rPr lang="fr-FR" dirty="0" smtClean="0"/>
              <a:t> 2015</a:t>
            </a:r>
            <a:endParaRPr lang="en-US" dirty="0"/>
          </a:p>
        </p:txBody>
      </p:sp>
      <p:pic>
        <p:nvPicPr>
          <p:cNvPr id="8" name="Picture 7" descr="BBA Base line_20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143116"/>
            <a:ext cx="457203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148667" y="6502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3861048"/>
            <a:ext cx="457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 smtClean="0">
                <a:solidFill>
                  <a:schemeClr val="bg1"/>
                </a:solidFill>
                <a:latin typeface="+mj-lt"/>
              </a:rPr>
              <a:t>Economic mission</a:t>
            </a:r>
          </a:p>
          <a:p>
            <a:pPr algn="ctr"/>
            <a:r>
              <a:rPr lang="fr-BE" sz="2800" dirty="0" smtClean="0">
                <a:solidFill>
                  <a:schemeClr val="bg1"/>
                </a:solidFill>
                <a:latin typeface="+mj-lt"/>
              </a:rPr>
              <a:t>Rwanda – Ethiopia - Kenya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ln w="19050">
            <a:solidFill>
              <a:srgbClr val="292929"/>
            </a:solidFill>
          </a:ln>
        </p:spPr>
        <p:txBody>
          <a:bodyPr/>
          <a:lstStyle/>
          <a:p>
            <a:pPr eaLnBrk="1" hangingPunct="1"/>
            <a:r>
              <a:rPr lang="fr-BE" dirty="0" smtClean="0"/>
              <a:t>Agenda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BE" dirty="0" smtClean="0">
                <a:solidFill>
                  <a:srgbClr val="262673"/>
                </a:solidFill>
              </a:rPr>
              <a:t>Belgian Bankers Academy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BE" dirty="0">
                <a:solidFill>
                  <a:srgbClr val="262673"/>
                </a:solidFill>
              </a:rPr>
              <a:t>Public measures sustaining the internationalization of </a:t>
            </a:r>
            <a:r>
              <a:rPr lang="fr-BE" dirty="0" smtClean="0">
                <a:solidFill>
                  <a:srgbClr val="262673"/>
                </a:solidFill>
              </a:rPr>
              <a:t>SMEs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BE" dirty="0" smtClean="0">
                <a:solidFill>
                  <a:srgbClr val="262673"/>
                </a:solidFill>
              </a:rPr>
              <a:t>Focus : Delcredere – Ducroire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BE" dirty="0" smtClean="0">
                <a:solidFill>
                  <a:srgbClr val="262673"/>
                </a:solidFill>
              </a:rPr>
              <a:t>Question time </a:t>
            </a:r>
          </a:p>
          <a:p>
            <a:pPr eaLnBrk="1" hangingPunct="1">
              <a:defRPr/>
            </a:pPr>
            <a:endParaRPr lang="en-GB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AD1C59-11C5-46EE-B531-86AB74090D68}" type="slidenum">
              <a:rPr lang="fr-FR" smtClean="0"/>
              <a:pPr/>
              <a:t>2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fr-BE" dirty="0" smtClean="0">
                <a:solidFill>
                  <a:schemeClr val="accent2"/>
                </a:solidFill>
              </a:rPr>
              <a:t>BBA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Belgian </a:t>
            </a:r>
            <a:r>
              <a:rPr lang="en-GB" sz="2000" dirty="0"/>
              <a:t>Bankers Academy is a non-profit organization </a:t>
            </a:r>
            <a:r>
              <a:rPr lang="en-GB" sz="2000" dirty="0" smtClean="0"/>
              <a:t>that </a:t>
            </a:r>
            <a:r>
              <a:rPr lang="en-GB" sz="2000" dirty="0"/>
              <a:t>supports the banking, financial and insurance sectors, including the microfinance sector, both in Belgium and </a:t>
            </a:r>
            <a:r>
              <a:rPr lang="en-GB" sz="2000" dirty="0" smtClean="0"/>
              <a:t>abroad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GB" sz="2000" dirty="0"/>
              <a:t>BBA’s activities are divided into four business lines: Audit and Consultancy - Training - Banking Simulations – </a:t>
            </a:r>
            <a:r>
              <a:rPr lang="en-GB" sz="2000" dirty="0" smtClean="0"/>
              <a:t>Private sector</a:t>
            </a:r>
            <a:endParaRPr lang="en-US" sz="2000" dirty="0"/>
          </a:p>
          <a:p>
            <a:pPr marL="0" indent="0">
              <a:buNone/>
            </a:pPr>
            <a:r>
              <a:rPr lang="en-GB" sz="2000" dirty="0"/>
              <a:t> </a:t>
            </a:r>
            <a:endParaRPr lang="en-GB" sz="2000" dirty="0" smtClean="0"/>
          </a:p>
          <a:p>
            <a:r>
              <a:rPr lang="en-GB" sz="2000" dirty="0"/>
              <a:t>BBA can rely on its expertise, and capitalises on its experience when intervening in projects designed to install tools encouraging the creation and development of small and medium-sized enterprises and ensuring their </a:t>
            </a:r>
            <a:r>
              <a:rPr lang="en-GB" sz="2000" dirty="0" smtClean="0"/>
              <a:t>management</a:t>
            </a:r>
            <a:r>
              <a:rPr lang="en-US" sz="2000" dirty="0" smtClean="0"/>
              <a:t> </a:t>
            </a:r>
            <a:endParaRPr lang="en-US" sz="2000" dirty="0"/>
          </a:p>
          <a:p>
            <a:pPr algn="just" eaLnBrk="1" hangingPunct="1"/>
            <a:endParaRPr lang="en-US" sz="1400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011C17-FA5D-4417-90E3-5A8314D63B4D}" type="slidenum">
              <a:rPr lang="fr-FR" smtClean="0"/>
              <a:pPr/>
              <a:t>3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500188"/>
            <a:ext cx="2447925" cy="4929187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fr-BE" sz="1000" dirty="0" smtClean="0"/>
          </a:p>
          <a:p>
            <a:pPr marL="0" indent="0" eaLnBrk="1" hangingPunct="1">
              <a:lnSpc>
                <a:spcPct val="80000"/>
              </a:lnSpc>
              <a:buFontTx/>
              <a:buChar char="-"/>
            </a:pPr>
            <a:r>
              <a:rPr lang="fr-BE" sz="2000" dirty="0" smtClean="0"/>
              <a:t>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Algeria</a:t>
            </a:r>
            <a:endParaRPr lang="fr-BE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eaLnBrk="1" hangingPunct="1">
              <a:lnSpc>
                <a:spcPct val="80000"/>
              </a:lnSpc>
              <a:buFontTx/>
              <a:buChar char="-"/>
            </a:pP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 Angola</a:t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Azerbaijan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Bulgaria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Burundi	</a:t>
            </a:r>
          </a:p>
          <a:p>
            <a:pPr marL="0" indent="0" eaLnBrk="1" hangingPunct="1">
              <a:lnSpc>
                <a:spcPct val="80000"/>
              </a:lnSpc>
              <a:buFontTx/>
              <a:buChar char="-"/>
            </a:pP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 Canada</a:t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China</a:t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Congo-Brazzaville</a:t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Croatia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Czech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Republic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Denmark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Egypt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Ethiopia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Estonia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France</a:t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Georgia</a:t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Germany</a:t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Greece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Hungary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fr-BE" sz="80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</a:rPr>
              <a:t>Indonésia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fr-BE" sz="20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3286125" y="1428750"/>
            <a:ext cx="2519363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fr-BE" sz="1800" b="1" dirty="0">
              <a:solidFill>
                <a:schemeClr val="accent2"/>
              </a:solidFill>
              <a:latin typeface="Trebuchet MS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</a:pPr>
            <a:r>
              <a:rPr lang="fr-BE" sz="2000" dirty="0" smtClean="0">
                <a:solidFill>
                  <a:schemeClr val="accent2"/>
                </a:solidFill>
                <a:latin typeface="Trebuchet MS" pitchFamily="34" charset="0"/>
              </a:rPr>
              <a:t>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Italy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Ivory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 </a:t>
            </a:r>
            <a:r>
              <a:rPr lang="fr-BE" sz="2000" dirty="0" err="1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Coast</a:t>
            </a: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Jordan</a:t>
            </a:r>
            <a:b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Kenya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</a:pPr>
            <a:r>
              <a:rPr lang="fr-BE" sz="2000" dirty="0" smtClean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 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Kosovo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Kuwait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Latvia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Lebanon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Lesotho</a:t>
            </a:r>
            <a:r>
              <a:rPr lang="fr-BE" sz="2000" b="1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b="1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Lithuania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Luxembourg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Malaysia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Moldova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Montenegro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Morocco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Mozambique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The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Netherlands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Nigeria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Poland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Portugal</a:t>
            </a:r>
            <a: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</a:br>
            <a:endParaRPr lang="fr-BE" sz="2000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6072188" y="1643063"/>
            <a:ext cx="24479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</a:pPr>
            <a:r>
              <a:rPr lang="fr-BE" sz="2000" dirty="0">
                <a:solidFill>
                  <a:schemeClr val="accent2"/>
                </a:solidFill>
                <a:latin typeface="Trebuchet MS" pitchFamily="34" charset="0"/>
              </a:rPr>
              <a:t>- 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Romania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Russia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Rwanda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Senegal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Singapore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Slovak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Republic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South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Africa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Syria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 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Tanzania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Thailand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Tunesia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Turkey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Turkmenistan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Uganda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Ukraine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United States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Vietnam</a:t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</a:t>
            </a:r>
            <a:r>
              <a:rPr lang="fr-BE" sz="2000" dirty="0" err="1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Yemen</a:t>
            </a: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/>
            </a:r>
            <a:b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</a:br>
            <a:r>
              <a:rPr lang="fr-BE" sz="2000" dirty="0">
                <a:solidFill>
                  <a:schemeClr val="accent2">
                    <a:lumMod val="75000"/>
                  </a:schemeClr>
                </a:solidFill>
                <a:latin typeface="Trebuchet MS" pitchFamily="34" charset="0"/>
              </a:rPr>
              <a:t>- Zimbabwe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</a:pPr>
            <a:endParaRPr lang="fr-BE" sz="2000" dirty="0">
              <a:solidFill>
                <a:schemeClr val="bg2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fr-BE" dirty="0" smtClean="0">
                <a:solidFill>
                  <a:schemeClr val="accent2"/>
                </a:solidFill>
              </a:rPr>
              <a:t>Experience …</a:t>
            </a: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2560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511170-F460-4008-910C-BEC6D5B8DA0A}" type="slidenum">
              <a:rPr lang="fr-FR" smtClean="0"/>
              <a:pPr/>
              <a:t>4</a:t>
            </a:fld>
            <a:endParaRPr lang="fr-F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ln w="19050">
            <a:solidFill>
              <a:srgbClr val="292929"/>
            </a:solidFill>
          </a:ln>
        </p:spPr>
        <p:txBody>
          <a:bodyPr/>
          <a:lstStyle/>
          <a:p>
            <a:pPr eaLnBrk="1" hangingPunct="1"/>
            <a:r>
              <a:rPr lang="fr-BE" dirty="0" smtClean="0"/>
              <a:t>BBA in Subsaharian Africa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en-US" dirty="0" smtClean="0"/>
              <a:t>	</a:t>
            </a:r>
          </a:p>
          <a:p>
            <a:pPr algn="just" eaLnBrk="1" hangingPunct="1"/>
            <a:endParaRPr lang="en-US" dirty="0" smtClean="0"/>
          </a:p>
          <a:p>
            <a:pPr lvl="1" algn="just" eaLnBrk="1" hangingPunct="1">
              <a:buFontTx/>
              <a:buNone/>
            </a:pPr>
            <a:r>
              <a:rPr lang="en-US" dirty="0" smtClean="0"/>
              <a:t>  	</a:t>
            </a:r>
            <a:endParaRPr lang="en-GB" dirty="0" smtClean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B524F2-C279-4136-8792-412B4884DDA8}" type="slidenum">
              <a:rPr lang="fr-FR" smtClean="0"/>
              <a:pPr/>
              <a:t>5</a:t>
            </a:fld>
            <a:endParaRPr lang="fr-FR" smtClean="0"/>
          </a:p>
        </p:txBody>
      </p:sp>
      <p:pic>
        <p:nvPicPr>
          <p:cNvPr id="9" name="Picture 8" descr="South Afr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571612"/>
            <a:ext cx="1019175" cy="67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ola flag Angola flag d.Construca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357430"/>
            <a:ext cx="10096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Burundi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3143248"/>
            <a:ext cx="10191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ameroo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4000504"/>
            <a:ext cx="10144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CONG0001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1571612"/>
            <a:ext cx="100965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http://www.cerao.org/flag%20drc.JPG">
            <a:hlinkClick r:id="rId7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57422" y="2357430"/>
            <a:ext cx="1009650" cy="66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CDIV001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7422" y="3143248"/>
            <a:ext cx="92869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ETHP0001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5984" y="4000504"/>
            <a:ext cx="107157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LEST0001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00430" y="1571612"/>
            <a:ext cx="1019175" cy="68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OZA0001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00430" y="2357430"/>
            <a:ext cx="1009650" cy="63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Nigeria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00430" y="3143248"/>
            <a:ext cx="10237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UGAN0001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91880" y="4005064"/>
            <a:ext cx="10001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Rwanda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43438" y="1571612"/>
            <a:ext cx="997762" cy="668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http://flagsandanthems.com/media/flags/flag-senegal.gif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43438" y="2357430"/>
            <a:ext cx="1000125" cy="66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Tanzania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643438" y="3143248"/>
            <a:ext cx="99514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http://www.33ff.com/flags/M_flags/flag_of_Togo.gif"/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644008" y="4005064"/>
            <a:ext cx="1008112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Zambia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786446" y="1571612"/>
            <a:ext cx="952500" cy="641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flag_zimbabwe.gif"/>
          <p:cNvPicPr/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786446" y="2357430"/>
            <a:ext cx="952500" cy="63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1142976" y="5214950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>
                <a:latin typeface="Perpetua" pitchFamily="18" charset="0"/>
                <a:hlinkClick r:id="rId21"/>
              </a:rPr>
              <a:t>www.bbacademy.be</a:t>
            </a:r>
            <a:r>
              <a:rPr lang="fr-BE" dirty="0" smtClean="0">
                <a:latin typeface="Perpetua" pitchFamily="18" charset="0"/>
              </a:rPr>
              <a:t> for more details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24128" y="3140968"/>
            <a:ext cx="1030516" cy="648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332656"/>
            <a:ext cx="6192688" cy="1296144"/>
          </a:xfr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fr-BE" b="1" dirty="0" smtClean="0"/>
              <a:t/>
            </a:r>
            <a:br>
              <a:rPr lang="fr-BE" b="1" dirty="0" smtClean="0"/>
            </a:b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</a:rPr>
              <a:t>Public measures sustaining the internationalization of SMEs</a:t>
            </a:r>
            <a:r>
              <a:rPr lang="fr-BE" b="1" dirty="0"/>
              <a:t/>
            </a:r>
            <a:br>
              <a:rPr lang="fr-BE" b="1" dirty="0"/>
            </a:b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BE" sz="2000" b="1" dirty="0" smtClean="0"/>
          </a:p>
          <a:p>
            <a:pPr lvl="1" eaLnBrk="1" hangingPunct="1">
              <a:buNone/>
            </a:pPr>
            <a:r>
              <a:rPr lang="en-US" sz="2800" b="1" dirty="0" smtClean="0"/>
              <a:t>AWEX </a:t>
            </a:r>
          </a:p>
          <a:p>
            <a:pPr lvl="1" eaLnBrk="1" hangingPunct="1">
              <a:buNone/>
            </a:pPr>
            <a:r>
              <a:rPr lang="en-US" sz="2800" b="1" dirty="0" smtClean="0"/>
              <a:t>BIE</a:t>
            </a:r>
          </a:p>
          <a:p>
            <a:pPr lvl="1" eaLnBrk="1" hangingPunct="1">
              <a:buNone/>
            </a:pPr>
            <a:r>
              <a:rPr lang="en-US" sz="2800" b="1" dirty="0" smtClean="0"/>
              <a:t>FIT</a:t>
            </a:r>
          </a:p>
          <a:p>
            <a:pPr lvl="1" eaLnBrk="1" hangingPunct="1">
              <a:buNone/>
            </a:pPr>
            <a:endParaRPr lang="en-US" sz="2800" b="1" dirty="0" smtClean="0"/>
          </a:p>
          <a:p>
            <a:pPr lvl="1" eaLnBrk="1" hangingPunct="1">
              <a:buNone/>
            </a:pPr>
            <a:r>
              <a:rPr lang="en-US" sz="2800" b="1" dirty="0" smtClean="0"/>
              <a:t>FINEXPO</a:t>
            </a:r>
          </a:p>
          <a:p>
            <a:pPr lvl="1" eaLnBrk="1" hangingPunct="1">
              <a:buNone/>
            </a:pPr>
            <a:r>
              <a:rPr lang="en-US" sz="2800" b="1" dirty="0" smtClean="0"/>
              <a:t>SBI/BMI</a:t>
            </a:r>
          </a:p>
          <a:p>
            <a:pPr lvl="1" eaLnBrk="1" hangingPunct="1">
              <a:buNone/>
            </a:pPr>
            <a:r>
              <a:rPr lang="en-US" sz="2800" b="1" dirty="0" smtClean="0"/>
              <a:t>BIO</a:t>
            </a:r>
          </a:p>
          <a:p>
            <a:pPr lvl="1" eaLnBrk="1" hangingPunct="1">
              <a:buNone/>
            </a:pPr>
            <a:r>
              <a:rPr lang="en-US" sz="2800" b="1" dirty="0" err="1" smtClean="0"/>
              <a:t>Delcredere</a:t>
            </a:r>
            <a:r>
              <a:rPr lang="en-US" sz="2800" b="1" dirty="0" smtClean="0"/>
              <a:t> - </a:t>
            </a:r>
            <a:r>
              <a:rPr lang="en-US" sz="2800" b="1" dirty="0" err="1" smtClean="0"/>
              <a:t>Ducroire</a:t>
            </a:r>
            <a:endParaRPr lang="en-US" sz="2800" b="1" dirty="0"/>
          </a:p>
          <a:p>
            <a:pPr eaLnBrk="1" hangingPunct="1">
              <a:buNone/>
            </a:pPr>
            <a:endParaRPr lang="en-US" b="1" dirty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5408CA-CFEF-4336-B743-C2EF30BCE1F7}" type="slidenum">
              <a:rPr lang="fr-FR" smtClean="0"/>
              <a:pPr/>
              <a:t>6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332656"/>
            <a:ext cx="5843588" cy="792163"/>
          </a:xfr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fr-BE" b="1" dirty="0" smtClean="0"/>
              <a:t/>
            </a:r>
            <a:br>
              <a:rPr lang="fr-BE" b="1" dirty="0" smtClean="0"/>
            </a:br>
            <a:r>
              <a:rPr lang="fr-BE" b="1" dirty="0" smtClean="0"/>
              <a:t>DELCREDERE - DUCROIRE</a:t>
            </a:r>
            <a:r>
              <a:rPr lang="fr-BE" b="1" dirty="0"/>
              <a:t/>
            </a:r>
            <a:br>
              <a:rPr lang="fr-BE" b="1" dirty="0"/>
            </a:b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fr-BE" sz="2000" b="1" dirty="0" smtClean="0"/>
          </a:p>
          <a:p>
            <a:pPr marL="0" indent="0">
              <a:buNone/>
            </a:pPr>
            <a:r>
              <a:rPr lang="fr-BE" sz="2000" b="1" dirty="0" smtClean="0"/>
              <a:t>Belgium's </a:t>
            </a:r>
            <a:r>
              <a:rPr lang="fr-BE" sz="2000" b="1" dirty="0"/>
              <a:t>public credit insurer, covering companies and banks against political and commercial risks relating to international commercial transactions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/>
            <a:r>
              <a:rPr lang="en-US" b="1" dirty="0"/>
              <a:t>Insurance </a:t>
            </a:r>
            <a:r>
              <a:rPr lang="en-US" b="1" dirty="0" smtClean="0"/>
              <a:t>Products</a:t>
            </a:r>
          </a:p>
          <a:p>
            <a:pPr eaLnBrk="1" hangingPunct="1"/>
            <a:r>
              <a:rPr lang="en-US" b="1" dirty="0"/>
              <a:t>Financial </a:t>
            </a:r>
            <a:r>
              <a:rPr lang="en-US" b="1" dirty="0" smtClean="0"/>
              <a:t>Guarantees</a:t>
            </a:r>
          </a:p>
          <a:p>
            <a:pPr eaLnBrk="1" hangingPunct="1"/>
            <a:r>
              <a:rPr lang="en-US" b="1" dirty="0"/>
              <a:t>Direct Financing</a:t>
            </a:r>
          </a:p>
          <a:p>
            <a:pPr eaLnBrk="1" hangingPunct="1">
              <a:buNone/>
            </a:pPr>
            <a:endParaRPr lang="en-US" b="1" dirty="0"/>
          </a:p>
          <a:p>
            <a:pPr eaLnBrk="1" hangingPunct="1">
              <a:buNone/>
            </a:pPr>
            <a:endParaRPr lang="en-US" b="1" dirty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5408CA-CFEF-4336-B743-C2EF30BCE1F7}" type="slidenum">
              <a:rPr lang="fr-FR" smtClean="0"/>
              <a:pPr/>
              <a:t>7</a:t>
            </a:fld>
            <a:endParaRPr lang="fr-FR" smtClean="0"/>
          </a:p>
        </p:txBody>
      </p:sp>
      <p:sp>
        <p:nvSpPr>
          <p:cNvPr id="2765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FR" dirty="0"/>
              <a:t>Bruxelles – Novembre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36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fr-BE" dirty="0" smtClean="0">
                <a:solidFill>
                  <a:schemeClr val="accent2"/>
                </a:solidFill>
              </a:rPr>
              <a:t>Risk - Rwanda </a:t>
            </a: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B4A855-B3DD-4605-904C-95810D207EF1}" type="slidenum">
              <a:rPr lang="fr-FR" smtClean="0"/>
              <a:pPr/>
              <a:t>8</a:t>
            </a:fld>
            <a:endParaRPr lang="fr-FR" smtClean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861048"/>
            <a:ext cx="3826768" cy="226511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Picture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4248472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fr-BE" dirty="0" smtClean="0">
                <a:solidFill>
                  <a:schemeClr val="accent2"/>
                </a:solidFill>
              </a:rPr>
              <a:t>Risk - Ethiopia </a:t>
            </a: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B4A855-B3DD-4605-904C-95810D207EF1}" type="slidenum">
              <a:rPr lang="fr-FR" smtClean="0"/>
              <a:pPr/>
              <a:t>9</a:t>
            </a:fld>
            <a:endParaRPr lang="fr-FR" smtClean="0"/>
          </a:p>
        </p:txBody>
      </p:sp>
      <p:pic>
        <p:nvPicPr>
          <p:cNvPr id="14" name="Picture 13" descr="Ethiop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1157816"/>
            <a:ext cx="3960439" cy="570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2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fr-BE" dirty="0" smtClean="0">
                <a:solidFill>
                  <a:schemeClr val="accent2"/>
                </a:solidFill>
              </a:rPr>
              <a:t>Risk </a:t>
            </a: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B4A855-B3DD-4605-904C-95810D207EF1}" type="slidenum">
              <a:rPr lang="fr-FR" smtClean="0"/>
              <a:pPr/>
              <a:t>10</a:t>
            </a:fld>
            <a:endParaRPr lang="fr-FR" smtClean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4435450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9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fr-BE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fr-BE" sz="2000" dirty="0" smtClean="0"/>
              <a:t>	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fr-BE" sz="2000" dirty="0" smtClean="0"/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fr-BE" sz="2000" dirty="0" smtClean="0"/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fr-BE" sz="2000" dirty="0" smtClean="0"/>
              <a:t>		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fr-BE" sz="2000" dirty="0"/>
              <a:t> </a:t>
            </a:r>
            <a:r>
              <a:rPr lang="fr-BE" sz="2000" dirty="0" smtClean="0"/>
              <a:t>Frédéric Lernoux – CEO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sz="2000" dirty="0" smtClean="0"/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sz="2000" dirty="0"/>
              <a:t> </a:t>
            </a:r>
            <a:r>
              <a:rPr lang="en-US" sz="2000" dirty="0" smtClean="0"/>
              <a:t>Join </a:t>
            </a:r>
            <a:r>
              <a:rPr lang="en-US" sz="2000" dirty="0"/>
              <a:t>my LinkedIn network </a:t>
            </a:r>
            <a:r>
              <a:rPr lang="en-US" sz="2000" dirty="0">
                <a:hlinkClick r:id="rId2"/>
              </a:rPr>
              <a:t>http://be.linkedin.com/in/fredericlernoux</a:t>
            </a:r>
            <a:endParaRPr lang="fr-BE" sz="2000" dirty="0" smtClean="0"/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fr-BE" sz="2000" dirty="0" smtClean="0"/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fr-BE" sz="2000" dirty="0" smtClean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B9E6F9-A95C-4960-8C54-A2114A19B1C6}" type="slidenum">
              <a:rPr lang="fr-FR" smtClean="0"/>
              <a:pPr/>
              <a:t>11</a:t>
            </a:fld>
            <a:endParaRPr lang="fr-FR" smtClean="0"/>
          </a:p>
        </p:txBody>
      </p:sp>
      <p:sp>
        <p:nvSpPr>
          <p:cNvPr id="3891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             Q &amp; A</a:t>
            </a:r>
          </a:p>
        </p:txBody>
      </p:sp>
      <p:sp>
        <p:nvSpPr>
          <p:cNvPr id="38919" name="TextBox 8"/>
          <p:cNvSpPr txBox="1">
            <a:spLocks noChangeArrowheads="1"/>
          </p:cNvSpPr>
          <p:nvPr/>
        </p:nvSpPr>
        <p:spPr bwMode="auto">
          <a:xfrm>
            <a:off x="4643438" y="2071688"/>
            <a:ext cx="350043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BE" sz="2000" dirty="0">
                <a:latin typeface="Trebuchet MS" pitchFamily="34" charset="0"/>
                <a:hlinkClick r:id="rId3"/>
              </a:rPr>
              <a:t>www.bbacademy.be</a:t>
            </a:r>
            <a:endParaRPr lang="fr-BE" sz="2000" dirty="0">
              <a:latin typeface="Trebuchet MS" pitchFamily="34" charset="0"/>
            </a:endParaRPr>
          </a:p>
          <a:p>
            <a:r>
              <a:rPr lang="fr-BE" sz="2000" dirty="0">
                <a:latin typeface="Trebuchet MS" pitchFamily="34" charset="0"/>
                <a:hlinkClick r:id="rId4"/>
              </a:rPr>
              <a:t>info@bbacademy.be</a:t>
            </a:r>
            <a:endParaRPr lang="fr-BE" sz="2000" dirty="0">
              <a:latin typeface="Trebuchet MS" pitchFamily="34" charset="0"/>
            </a:endParaRPr>
          </a:p>
          <a:p>
            <a:endParaRPr lang="fr-BE" sz="2000" dirty="0">
              <a:latin typeface="Trebuchet MS" pitchFamily="34" charset="0"/>
            </a:endParaRPr>
          </a:p>
        </p:txBody>
      </p:sp>
      <p:pic>
        <p:nvPicPr>
          <p:cNvPr id="7" name="Picture 6" descr="BBA Base line_2011.jpg"/>
          <p:cNvPicPr/>
          <p:nvPr/>
        </p:nvPicPr>
        <p:blipFill>
          <a:blip r:embed="rId5"/>
          <a:srcRect l="10053" r="6349"/>
          <a:stretch>
            <a:fillRect/>
          </a:stretch>
        </p:blipFill>
        <p:spPr>
          <a:xfrm>
            <a:off x="251520" y="1628800"/>
            <a:ext cx="4320480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">
  <a:themeElements>
    <a:clrScheme name="Cover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ver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ver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ver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rporate">
  <a:themeElements>
    <a:clrScheme name="Corpo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rporate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po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tarteo">
  <a:themeElements>
    <a:clrScheme name="Start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rteo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rt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ptimeo">
  <a:themeElements>
    <a:clrScheme name="Optim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ptimeo">
      <a:majorFont>
        <a:latin typeface="Frutiger LT Std 55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ptim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ancement">
  <a:themeElements>
    <a:clrScheme name="Lanc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ncement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nc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Solidaire">
  <a:themeElements>
    <a:clrScheme name="Solidai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olidaire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idai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A">
  <a:themeElements>
    <a:clrScheme name="B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A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Impulseo">
  <a:themeElements>
    <a:clrScheme name="Impuls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mpulseo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mpuls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heme_Fonds1">
  <a:themeElements>
    <a:clrScheme name="Cover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ver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ver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ver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Corporate">
  <a:themeElements>
    <a:clrScheme name="Corpo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rporate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po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Starteo">
  <a:themeElements>
    <a:clrScheme name="Start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rteo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rt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Optimeo">
  <a:themeElements>
    <a:clrScheme name="Optim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ptimeo">
      <a:majorFont>
        <a:latin typeface="Frutiger LT Std 55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ptim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Lancement">
  <a:themeElements>
    <a:clrScheme name="Lanc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ncement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nc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Solidaire">
  <a:themeElements>
    <a:clrScheme name="Solidai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olidaire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idai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BA">
  <a:themeElements>
    <a:clrScheme name="B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A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_Impulseo">
  <a:themeElements>
    <a:clrScheme name="Impuls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mpulseo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mpuls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Theme1Master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4363</TotalTime>
  <Words>162</Words>
  <Application>Microsoft Office PowerPoint</Application>
  <PresentationFormat>Affichage à l'écran (4:3)</PresentationFormat>
  <Paragraphs>78</Paragraphs>
  <Slides>11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18</vt:i4>
      </vt:variant>
      <vt:variant>
        <vt:lpstr>Titres des diapositives</vt:lpstr>
      </vt:variant>
      <vt:variant>
        <vt:i4>11</vt:i4>
      </vt:variant>
    </vt:vector>
  </HeadingPairs>
  <TitlesOfParts>
    <vt:vector size="29" baseType="lpstr">
      <vt:lpstr>Cover</vt:lpstr>
      <vt:lpstr>Corporate</vt:lpstr>
      <vt:lpstr>Starteo</vt:lpstr>
      <vt:lpstr>Optimeo</vt:lpstr>
      <vt:lpstr>Lancement</vt:lpstr>
      <vt:lpstr>Solidaire</vt:lpstr>
      <vt:lpstr>BA</vt:lpstr>
      <vt:lpstr>Impulseo</vt:lpstr>
      <vt:lpstr>Theme_Fonds1</vt:lpstr>
      <vt:lpstr>1_Corporate</vt:lpstr>
      <vt:lpstr>1_Starteo</vt:lpstr>
      <vt:lpstr>1_Optimeo</vt:lpstr>
      <vt:lpstr>1_Lancement</vt:lpstr>
      <vt:lpstr>1_Solidaire</vt:lpstr>
      <vt:lpstr>1_BA</vt:lpstr>
      <vt:lpstr>1_Impulseo</vt:lpstr>
      <vt:lpstr>1_Conception personnalisée</vt:lpstr>
      <vt:lpstr>Theme1Master</vt:lpstr>
      <vt:lpstr> </vt:lpstr>
      <vt:lpstr>Agenda</vt:lpstr>
      <vt:lpstr>BBA</vt:lpstr>
      <vt:lpstr>Experience …</vt:lpstr>
      <vt:lpstr>BBA in Subsaharian Africa</vt:lpstr>
      <vt:lpstr> Public measures sustaining the internationalization of SMEs </vt:lpstr>
      <vt:lpstr> DELCREDERE - DUCROIRE </vt:lpstr>
      <vt:lpstr>Risk - Rwanda </vt:lpstr>
      <vt:lpstr>Risk - Ethiopia </vt:lpstr>
      <vt:lpstr>Risk </vt:lpstr>
      <vt:lpstr>             Q &amp; A</vt:lpstr>
    </vt:vector>
  </TitlesOfParts>
  <Company>EXP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delphine.denis</dc:creator>
  <cp:lastModifiedBy>HAGON Evelyne</cp:lastModifiedBy>
  <cp:revision>351</cp:revision>
  <dcterms:created xsi:type="dcterms:W3CDTF">2007-09-04T13:11:41Z</dcterms:created>
  <dcterms:modified xsi:type="dcterms:W3CDTF">2015-09-18T06:34:25Z</dcterms:modified>
</cp:coreProperties>
</file>