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259" r:id="rId2"/>
    <p:sldId id="273" r:id="rId3"/>
    <p:sldId id="319" r:id="rId4"/>
    <p:sldId id="317" r:id="rId5"/>
    <p:sldId id="312" r:id="rId6"/>
    <p:sldId id="300" r:id="rId7"/>
    <p:sldId id="301" r:id="rId8"/>
    <p:sldId id="302" r:id="rId9"/>
    <p:sldId id="313" r:id="rId10"/>
    <p:sldId id="281" r:id="rId11"/>
    <p:sldId id="311" r:id="rId12"/>
    <p:sldId id="309" r:id="rId13"/>
    <p:sldId id="315" r:id="rId14"/>
    <p:sldId id="282" r:id="rId15"/>
    <p:sldId id="307" r:id="rId16"/>
    <p:sldId id="314" r:id="rId17"/>
    <p:sldId id="296" r:id="rId18"/>
    <p:sldId id="304" r:id="rId19"/>
    <p:sldId id="306" r:id="rId20"/>
    <p:sldId id="318" r:id="rId21"/>
    <p:sldId id="283" r:id="rId22"/>
    <p:sldId id="322" r:id="rId23"/>
    <p:sldId id="299" r:id="rId24"/>
    <p:sldId id="320" r:id="rId2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m"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8" autoAdjust="0"/>
    <p:restoredTop sz="94632" autoAdjust="0"/>
  </p:normalViewPr>
  <p:slideViewPr>
    <p:cSldViewPr snapToGrid="0" snapToObjects="1">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275" cy="49667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862" y="0"/>
            <a:ext cx="2946275" cy="496671"/>
          </a:xfrm>
          <a:prstGeom prst="rect">
            <a:avLst/>
          </a:prstGeom>
        </p:spPr>
        <p:txBody>
          <a:bodyPr vert="horz" lIns="91440" tIns="45720" rIns="91440" bIns="45720" rtlCol="0"/>
          <a:lstStyle>
            <a:lvl1pPr algn="r">
              <a:defRPr sz="1200"/>
            </a:lvl1pPr>
          </a:lstStyle>
          <a:p>
            <a:fld id="{13098D90-6232-46E9-9585-2A64746B744A}" type="datetimeFigureOut">
              <a:rPr lang="en-US" smtClean="0"/>
              <a:pPr/>
              <a:t>11/16/2015</a:t>
            </a:fld>
            <a:endParaRPr lang="en-US"/>
          </a:p>
        </p:txBody>
      </p:sp>
      <p:sp>
        <p:nvSpPr>
          <p:cNvPr id="4" name="Footer Placeholder 3"/>
          <p:cNvSpPr>
            <a:spLocks noGrp="1"/>
          </p:cNvSpPr>
          <p:nvPr>
            <p:ph type="ftr" sz="quarter" idx="2"/>
          </p:nvPr>
        </p:nvSpPr>
        <p:spPr>
          <a:xfrm>
            <a:off x="0" y="9428272"/>
            <a:ext cx="2946275" cy="49667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862" y="9428272"/>
            <a:ext cx="2946275" cy="496671"/>
          </a:xfrm>
          <a:prstGeom prst="rect">
            <a:avLst/>
          </a:prstGeom>
        </p:spPr>
        <p:txBody>
          <a:bodyPr vert="horz" lIns="91440" tIns="45720" rIns="91440" bIns="45720" rtlCol="0" anchor="b"/>
          <a:lstStyle>
            <a:lvl1pPr algn="r">
              <a:defRPr sz="1200"/>
            </a:lvl1pPr>
          </a:lstStyle>
          <a:p>
            <a:fld id="{9F5CDC13-5C31-44EF-B31F-A29D90CD7D72}" type="slidenum">
              <a:rPr lang="en-US" smtClean="0"/>
              <a:pPr/>
              <a:t>‹#›</a:t>
            </a:fld>
            <a:endParaRPr lang="en-US"/>
          </a:p>
        </p:txBody>
      </p:sp>
    </p:spTree>
    <p:extLst>
      <p:ext uri="{BB962C8B-B14F-4D97-AF65-F5344CB8AC3E}">
        <p14:creationId xmlns:p14="http://schemas.microsoft.com/office/powerpoint/2010/main" val="3576246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3177" tIns="46589" rIns="93177" bIns="46589" rtlCol="0"/>
          <a:lstStyle>
            <a:lvl1pPr algn="r">
              <a:defRPr sz="1200"/>
            </a:lvl1pPr>
          </a:lstStyle>
          <a:p>
            <a:fld id="{78DB8E40-DF20-9643-BFEE-22B5C889C275}" type="datetimeFigureOut">
              <a:rPr lang="en-US" smtClean="0"/>
              <a:pPr/>
              <a:t>11/16/2015</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6332"/>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3177" tIns="46589" rIns="93177" bIns="46589" rtlCol="0" anchor="b"/>
          <a:lstStyle>
            <a:lvl1pPr algn="r">
              <a:defRPr sz="1200"/>
            </a:lvl1pPr>
          </a:lstStyle>
          <a:p>
            <a:fld id="{4850CECC-DBC5-3B4E-8E8D-2282C21CC9EC}" type="slidenum">
              <a:rPr lang="en-US" smtClean="0"/>
              <a:pPr/>
              <a:t>‹#›</a:t>
            </a:fld>
            <a:endParaRPr lang="en-US"/>
          </a:p>
        </p:txBody>
      </p:sp>
    </p:spTree>
    <p:extLst>
      <p:ext uri="{BB962C8B-B14F-4D97-AF65-F5344CB8AC3E}">
        <p14:creationId xmlns:p14="http://schemas.microsoft.com/office/powerpoint/2010/main" val="27230780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1</a:t>
            </a:fld>
            <a:endParaRPr lang="en-US"/>
          </a:p>
        </p:txBody>
      </p:sp>
    </p:spTree>
    <p:extLst>
      <p:ext uri="{BB962C8B-B14F-4D97-AF65-F5344CB8AC3E}">
        <p14:creationId xmlns:p14="http://schemas.microsoft.com/office/powerpoint/2010/main" val="401435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2</a:t>
            </a:fld>
            <a:endParaRPr lang="en-US"/>
          </a:p>
        </p:txBody>
      </p:sp>
    </p:spTree>
    <p:extLst>
      <p:ext uri="{BB962C8B-B14F-4D97-AF65-F5344CB8AC3E}">
        <p14:creationId xmlns:p14="http://schemas.microsoft.com/office/powerpoint/2010/main" val="1426199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3</a:t>
            </a:fld>
            <a:endParaRPr lang="en-US"/>
          </a:p>
        </p:txBody>
      </p:sp>
    </p:spTree>
    <p:extLst>
      <p:ext uri="{BB962C8B-B14F-4D97-AF65-F5344CB8AC3E}">
        <p14:creationId xmlns:p14="http://schemas.microsoft.com/office/powerpoint/2010/main" val="3300986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4</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5</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6</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7</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8</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9</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50CECC-DBC5-3B4E-8E8D-2282C21CC9EC}" type="slidenum">
              <a:rPr lang="en-US" smtClean="0"/>
              <a:pPr/>
              <a:t>10</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50CECC-DBC5-3B4E-8E8D-2282C21CC9EC}" type="slidenum">
              <a:rPr lang="en-US" smtClean="0"/>
              <a:pPr/>
              <a:t>11</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12</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13</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14</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15</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16</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50CECC-DBC5-3B4E-8E8D-2282C21CC9EC}" type="slidenum">
              <a:rPr lang="en-US" smtClean="0"/>
              <a:pPr/>
              <a:t>17</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50CECC-DBC5-3B4E-8E8D-2282C21CC9EC}" type="slidenum">
              <a:rPr lang="en-US" smtClean="0"/>
              <a:pPr/>
              <a:t>18</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50CECC-DBC5-3B4E-8E8D-2282C21CC9EC}" type="slidenum">
              <a:rPr lang="en-US" smtClean="0"/>
              <a:pPr/>
              <a:t>19</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20</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21</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22</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23</a:t>
            </a:fld>
            <a:endParaRPr lang="en-US"/>
          </a:p>
        </p:txBody>
      </p:sp>
    </p:spTree>
    <p:extLst>
      <p:ext uri="{BB962C8B-B14F-4D97-AF65-F5344CB8AC3E}">
        <p14:creationId xmlns:p14="http://schemas.microsoft.com/office/powerpoint/2010/main" val="3387482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850CECC-DBC5-3B4E-8E8D-2282C21CC9EC}" type="slidenum">
              <a:rPr lang="en-US" smtClean="0"/>
              <a:pPr/>
              <a:t>24</a:t>
            </a:fld>
            <a:endParaRPr lang="en-US"/>
          </a:p>
        </p:txBody>
      </p:sp>
    </p:spTree>
    <p:extLst>
      <p:ext uri="{BB962C8B-B14F-4D97-AF65-F5344CB8AC3E}">
        <p14:creationId xmlns:p14="http://schemas.microsoft.com/office/powerpoint/2010/main" val="3387482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418985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2695544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216317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1327352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1329901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261030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2969272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545923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4275163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352298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D765B4-E6DD-FB47-B168-040F00F7B964}"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EACF8D-5DBB-1E44-B79A-3D11236F5724}" type="slidenum">
              <a:rPr lang="en-US" smtClean="0"/>
              <a:pPr/>
              <a:t>‹#›</a:t>
            </a:fld>
            <a:endParaRPr lang="en-US"/>
          </a:p>
        </p:txBody>
      </p:sp>
    </p:spTree>
    <p:extLst>
      <p:ext uri="{BB962C8B-B14F-4D97-AF65-F5344CB8AC3E}">
        <p14:creationId xmlns:p14="http://schemas.microsoft.com/office/powerpoint/2010/main" val="378591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D765B4-E6DD-FB47-B168-040F00F7B964}" type="datetimeFigureOut">
              <a:rPr lang="en-US" smtClean="0"/>
              <a:pPr/>
              <a:t>11/16/2015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ACF8D-5DBB-1E44-B79A-3D11236F5724}" type="slidenum">
              <a:rPr lang="en-US" smtClean="0"/>
              <a:pPr/>
              <a:t>‹#›</a:t>
            </a:fld>
            <a:endParaRPr lang="en-US"/>
          </a:p>
        </p:txBody>
      </p:sp>
    </p:spTree>
    <p:extLst>
      <p:ext uri="{BB962C8B-B14F-4D97-AF65-F5344CB8AC3E}">
        <p14:creationId xmlns:p14="http://schemas.microsoft.com/office/powerpoint/2010/main" val="2497807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hyperlink" Target="http://www.google.rw/url?sa=i&amp;rct=j&amp;q=&amp;esrc=s&amp;frm=1&amp;source=images&amp;cd=&amp;cad=rja&amp;docid=kVKjohDRn4O8oM&amp;tbnid=taCWKqhSPeW3PM:&amp;ved=0CAUQjRw&amp;url=http://www.cyclingnews.com/features/photos/cycling-a-second-chance-for-rwanda/107465&amp;ei=56qcUqiMAqXu0gW04YGwAg&amp;psig=AFQjCNHEPDYdhgJhCIV_1R-yMJI7eWHxPw&amp;ust=1386085458253792"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google.rw/url?sa=i&amp;rct=j&amp;q=&amp;esrc=s&amp;frm=1&amp;source=images&amp;cd=&amp;cad=rja&amp;docid=EFov7XsfXzIamM&amp;tbnid=uVHLwDH-DkJMLM:&amp;ved=0CAUQjRw&amp;url=http://carbon-based-ghg.blogspot.com/2009/11/high-cost-of-climate-change-in-rwanda.html&amp;ei=SKycUsKhGqOk0QXg0IGoDg&amp;psig=AFQjCNHEPDYdhgJhCIV_1R-yMJI7eWHxPw&amp;ust=1386085458253792"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hyperlink" Target="//upload.wikimedia.org/wikipedia/commons/6/6a/GicumbiDist.pn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rw/url?sa=i&amp;rct=j&amp;q=&amp;esrc=s&amp;frm=1&amp;source=images&amp;cd=&amp;cad=rja&amp;docid=KM8iA37FOq1PpM&amp;tbnid=SfeOi3IRvVIJPM:&amp;ved=0CAUQjRw&amp;url=http://www.wda.gov.rw/content/tvet-minister-checks-iprc-north-construction-progress&amp;ei=LaCcUtmBD8eb0wX9-4C4AQ&amp;bvm=bv.57155469,d.ZGU&amp;psig=AFQjCNHHlMSH-_heQyAS-K5bg-dBtHkx-w&amp;ust=1386082694455942" TargetMode="External"/><Relationship Id="rId7"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hyperlink" Target="http://www.google.co.uk/url?sa=i&amp;rct=j&amp;q=&amp;esrc=s&amp;frm=1&amp;source=images&amp;cd=&amp;cad=rja&amp;docid=pYbGu9MPYCvRGM&amp;tbnid=2Y9YYTodoWYblM:&amp;ved=0CAUQjRw&amp;url=http://www.col.org/news/Connections/2012Nov/Pages/Partners.aspx&amp;ei=vKCcUpnFA6bP0QWS4IGQAg&amp;psig=AFQjCNFoAzitzknF4BAZwFShA_bNgQSQ0g&amp;ust=1386082856281180" TargetMode="Externa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google.rw/url?sa=i&amp;rct=j&amp;q=&amp;esrc=s&amp;frm=1&amp;source=images&amp;cd=&amp;cad=rja&amp;docid=d_cLlj_CL71tHM&amp;tbnid=w9a766Bai3lSHM:&amp;ved=0CAUQjRw&amp;url=http://www.radio10.rw/?p=5463&amp;ei=frScUtP7A6KY0AWw_YAQ&amp;bvm=bv.57155469,d.bGQ&amp;psig=AFQjCNEinXunRIzcejBqN8qRy_yIdqXdIw&amp;ust=1386087915281563"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pn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2988" y="679985"/>
            <a:ext cx="2204692" cy="2407524"/>
          </a:xfrm>
          <a:prstGeom prst="rect">
            <a:avLst/>
          </a:prstGeom>
        </p:spPr>
      </p:pic>
      <p:cxnSp>
        <p:nvCxnSpPr>
          <p:cNvPr id="8" name="Straight Connector 7"/>
          <p:cNvCxnSpPr/>
          <p:nvPr/>
        </p:nvCxnSpPr>
        <p:spPr>
          <a:xfrm>
            <a:off x="2451924" y="3704643"/>
            <a:ext cx="425117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451924" y="4633254"/>
            <a:ext cx="4251177"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275526" y="3843861"/>
            <a:ext cx="4886208" cy="677108"/>
          </a:xfrm>
          <a:prstGeom prst="rect">
            <a:avLst/>
          </a:prstGeom>
          <a:noFill/>
        </p:spPr>
        <p:txBody>
          <a:bodyPr wrap="square" rtlCol="0">
            <a:spAutoFit/>
          </a:bodyPr>
          <a:lstStyle/>
          <a:p>
            <a:pPr algn="ctr"/>
            <a:r>
              <a:rPr lang="en-US" dirty="0" smtClean="0">
                <a:latin typeface="+mj-lt"/>
                <a:cs typeface="Calisto MT"/>
              </a:rPr>
              <a:t>Ministry of Infrastructure</a:t>
            </a:r>
          </a:p>
          <a:p>
            <a:pPr algn="ctr"/>
            <a:r>
              <a:rPr lang="en-US" sz="2000" b="1" dirty="0" smtClean="0">
                <a:latin typeface="+mj-lt"/>
                <a:cs typeface="Calisto MT"/>
              </a:rPr>
              <a:t>The Republic of Rwanda</a:t>
            </a:r>
            <a:endParaRPr lang="en-US" sz="2000" b="1" dirty="0">
              <a:latin typeface="+mj-lt"/>
              <a:cs typeface="Calisto MT"/>
            </a:endParaRPr>
          </a:p>
        </p:txBody>
      </p:sp>
      <p:sp>
        <p:nvSpPr>
          <p:cNvPr id="11" name="Title 4"/>
          <p:cNvSpPr>
            <a:spLocks noGrp="1"/>
          </p:cNvSpPr>
          <p:nvPr>
            <p:ph type="ctrTitle"/>
          </p:nvPr>
        </p:nvSpPr>
        <p:spPr>
          <a:xfrm>
            <a:off x="872067" y="4656669"/>
            <a:ext cx="7696200" cy="1371600"/>
          </a:xfrm>
        </p:spPr>
        <p:txBody>
          <a:bodyPr rtlCol="0" anchor="ctr">
            <a:normAutofit/>
          </a:bodyPr>
          <a:lstStyle/>
          <a:p>
            <a:pPr>
              <a:defRPr/>
            </a:pPr>
            <a:r>
              <a:rPr lang="en-GB" sz="2800" b="1" dirty="0" smtClean="0">
                <a:cs typeface="Times New Roman"/>
              </a:rPr>
              <a:t>Infrastructure Investment Outlook</a:t>
            </a:r>
            <a:br>
              <a:rPr lang="en-GB" sz="2800" b="1" dirty="0" smtClean="0">
                <a:cs typeface="Times New Roman"/>
              </a:rPr>
            </a:br>
            <a:endParaRPr lang="en-GB" sz="1600" b="1" i="1" dirty="0">
              <a:cs typeface="Times New Roman"/>
            </a:endParaRPr>
          </a:p>
        </p:txBody>
      </p:sp>
    </p:spTree>
    <p:extLst>
      <p:ext uri="{BB962C8B-B14F-4D97-AF65-F5344CB8AC3E}">
        <p14:creationId xmlns:p14="http://schemas.microsoft.com/office/powerpoint/2010/main" val="989036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182" y="44270"/>
            <a:ext cx="940896" cy="1027459"/>
          </a:xfrm>
          <a:prstGeom prst="rect">
            <a:avLst/>
          </a:prstGeom>
        </p:spPr>
      </p:pic>
      <p:cxnSp>
        <p:nvCxnSpPr>
          <p:cNvPr id="8" name="Straight Connector 7"/>
          <p:cNvCxnSpPr/>
          <p:nvPr/>
        </p:nvCxnSpPr>
        <p:spPr>
          <a:xfrm>
            <a:off x="2275526" y="1165582"/>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275526" y="1199444"/>
            <a:ext cx="4886208" cy="523220"/>
          </a:xfrm>
          <a:prstGeom prst="rect">
            <a:avLst/>
          </a:prstGeom>
          <a:noFill/>
        </p:spPr>
        <p:txBody>
          <a:bodyPr wrap="square" rtlCol="0">
            <a:spAutoFit/>
          </a:bodyPr>
          <a:lstStyle/>
          <a:p>
            <a:pPr algn="ctr"/>
            <a:r>
              <a:rPr lang="en-US" sz="2800" b="1" dirty="0" smtClean="0">
                <a:latin typeface="+mj-lt"/>
                <a:cs typeface="Calisto MT"/>
              </a:rPr>
              <a:t>Rwanda | </a:t>
            </a:r>
            <a:r>
              <a:rPr lang="en-US" sz="2800" i="1" dirty="0" smtClean="0">
                <a:latin typeface="+mj-lt"/>
                <a:cs typeface="Calisto MT"/>
              </a:rPr>
              <a:t>Unique Propositions</a:t>
            </a:r>
            <a:endParaRPr lang="en-US" sz="2800" i="1" dirty="0">
              <a:latin typeface="+mj-lt"/>
              <a:cs typeface="Calisto MT"/>
            </a:endParaRPr>
          </a:p>
        </p:txBody>
      </p:sp>
      <p:sp>
        <p:nvSpPr>
          <p:cNvPr id="11" name="Title 4"/>
          <p:cNvSpPr>
            <a:spLocks noGrp="1"/>
          </p:cNvSpPr>
          <p:nvPr>
            <p:ph type="ctrTitle"/>
          </p:nvPr>
        </p:nvSpPr>
        <p:spPr>
          <a:xfrm>
            <a:off x="619364" y="1165582"/>
            <a:ext cx="7828600" cy="5474312"/>
          </a:xfrm>
        </p:spPr>
        <p:txBody>
          <a:bodyPr rtlCol="0" anchor="ctr">
            <a:normAutofit/>
          </a:bodyPr>
          <a:lstStyle/>
          <a:p>
            <a:r>
              <a:rPr lang="en-GB" sz="1600" b="1" dirty="0" smtClean="0">
                <a:cs typeface="Times New Roman"/>
              </a:rPr>
              <a:t/>
            </a:r>
            <a:br>
              <a:rPr lang="en-GB" sz="1600" b="1" dirty="0" smtClean="0">
                <a:cs typeface="Times New Roman"/>
              </a:rPr>
            </a:br>
            <a:r>
              <a:rPr lang="en-GB" sz="1600" b="1" dirty="0" smtClean="0">
                <a:cs typeface="Times New Roman"/>
              </a:rPr>
              <a:t>Risk Mitigation | </a:t>
            </a:r>
            <a:r>
              <a:rPr lang="en-GB" sz="1600" i="1" dirty="0" smtClean="0">
                <a:cs typeface="Times New Roman"/>
              </a:rPr>
              <a:t>Bilateral Investment Treaty with the United States</a:t>
            </a:r>
            <a:r>
              <a:rPr lang="en-GB" sz="1600" b="1" dirty="0" smtClean="0">
                <a:cs typeface="Times New Roman"/>
              </a:rPr>
              <a:t/>
            </a:r>
            <a:br>
              <a:rPr lang="en-GB" sz="1600" b="1" dirty="0" smtClean="0">
                <a:cs typeface="Times New Roman"/>
              </a:rPr>
            </a:br>
            <a:r>
              <a:rPr lang="en-GB" sz="1600" b="1" dirty="0" smtClean="0">
                <a:cs typeface="Times New Roman"/>
              </a:rPr>
              <a:t/>
            </a:r>
            <a:br>
              <a:rPr lang="en-GB" sz="1600" b="1" dirty="0" smtClean="0">
                <a:cs typeface="Times New Roman"/>
              </a:rPr>
            </a:br>
            <a:r>
              <a:rPr lang="en-GB" sz="1600" b="1" dirty="0" smtClean="0">
                <a:cs typeface="Times New Roman"/>
              </a:rPr>
              <a:t>Rwanda Development Board | </a:t>
            </a:r>
            <a:r>
              <a:rPr lang="en-GB" sz="1600" i="1" dirty="0" smtClean="0">
                <a:cs typeface="Times New Roman"/>
              </a:rPr>
              <a:t>Open 24 Hours</a:t>
            </a:r>
            <a:br>
              <a:rPr lang="en-GB" sz="1600" i="1" dirty="0" smtClean="0">
                <a:cs typeface="Times New Roman"/>
              </a:rPr>
            </a:br>
            <a:r>
              <a:rPr lang="en-GB" sz="1600" b="1" dirty="0">
                <a:cs typeface="Times New Roman"/>
              </a:rPr>
              <a:t/>
            </a:r>
            <a:br>
              <a:rPr lang="en-GB" sz="1600" b="1" dirty="0">
                <a:cs typeface="Times New Roman"/>
              </a:rPr>
            </a:br>
            <a:r>
              <a:rPr lang="en-GB" sz="1600" b="1" dirty="0" smtClean="0">
                <a:cs typeface="Times New Roman"/>
              </a:rPr>
              <a:t>S &amp;</a:t>
            </a:r>
            <a:r>
              <a:rPr lang="en-GB" sz="1600" b="1" dirty="0">
                <a:cs typeface="Times New Roman"/>
              </a:rPr>
              <a:t> </a:t>
            </a:r>
            <a:r>
              <a:rPr lang="en-GB" sz="1600" b="1" dirty="0" smtClean="0">
                <a:cs typeface="Times New Roman"/>
              </a:rPr>
              <a:t>P Country Credit Rating | </a:t>
            </a:r>
            <a:r>
              <a:rPr lang="en-GB" sz="1600" i="1" dirty="0" smtClean="0">
                <a:cs typeface="Times New Roman"/>
              </a:rPr>
              <a:t>B with</a:t>
            </a:r>
            <a:r>
              <a:rPr lang="en-US" sz="1600" i="1" dirty="0" smtClean="0">
                <a:cs typeface="Times New Roman"/>
              </a:rPr>
              <a:t> </a:t>
            </a:r>
            <a:r>
              <a:rPr lang="en-GB" sz="1600" i="1" dirty="0" smtClean="0">
                <a:cs typeface="Times New Roman"/>
              </a:rPr>
              <a:t>a Stable Outlook</a:t>
            </a:r>
            <a:r>
              <a:rPr lang="en-GB" sz="1600" b="1" dirty="0" smtClean="0">
                <a:cs typeface="Times New Roman"/>
              </a:rPr>
              <a:t> </a:t>
            </a:r>
            <a:br>
              <a:rPr lang="en-GB" sz="1600" b="1" dirty="0" smtClean="0">
                <a:cs typeface="Times New Roman"/>
              </a:rPr>
            </a:br>
            <a:r>
              <a:rPr lang="en-GB" sz="1600" b="1" dirty="0" smtClean="0">
                <a:cs typeface="Times New Roman"/>
              </a:rPr>
              <a:t/>
            </a:r>
            <a:br>
              <a:rPr lang="en-GB" sz="1600" b="1" dirty="0" smtClean="0">
                <a:cs typeface="Times New Roman"/>
              </a:rPr>
            </a:br>
            <a:r>
              <a:rPr lang="en-GB" sz="1600" b="1" dirty="0" smtClean="0">
                <a:cs typeface="Times New Roman"/>
              </a:rPr>
              <a:t>Fitch Competitiveness Rating | </a:t>
            </a:r>
            <a:r>
              <a:rPr lang="en-GB" sz="1600" i="1" dirty="0" smtClean="0">
                <a:cs typeface="Times New Roman"/>
              </a:rPr>
              <a:t>B with a Stable Outlook</a:t>
            </a:r>
            <a:br>
              <a:rPr lang="en-GB" sz="1600" i="1" dirty="0" smtClean="0">
                <a:cs typeface="Times New Roman"/>
              </a:rPr>
            </a:br>
            <a:r>
              <a:rPr lang="en-GB" sz="1600" i="1" dirty="0" smtClean="0">
                <a:cs typeface="Times New Roman"/>
              </a:rPr>
              <a:t/>
            </a:r>
            <a:br>
              <a:rPr lang="en-GB" sz="1600" i="1" dirty="0" smtClean="0">
                <a:cs typeface="Times New Roman"/>
              </a:rPr>
            </a:br>
            <a:r>
              <a:rPr lang="en-GB" sz="1600" b="1" dirty="0" smtClean="0">
                <a:cs typeface="Times New Roman"/>
              </a:rPr>
              <a:t>Best Global Reformer Since 2005 |</a:t>
            </a:r>
            <a:r>
              <a:rPr lang="en-GB" sz="1600" i="1" dirty="0" smtClean="0">
                <a:cs typeface="Times New Roman"/>
              </a:rPr>
              <a:t> World Bank Doing Business 2014</a:t>
            </a:r>
            <a:r>
              <a:rPr lang="en-GB" sz="1600" b="1" dirty="0" smtClean="0">
                <a:cs typeface="Times New Roman"/>
              </a:rPr>
              <a:t/>
            </a:r>
            <a:br>
              <a:rPr lang="en-GB" sz="1600" b="1" dirty="0" smtClean="0">
                <a:cs typeface="Times New Roman"/>
              </a:rPr>
            </a:br>
            <a:r>
              <a:rPr lang="en-GB" sz="1600" b="1" dirty="0" smtClean="0">
                <a:cs typeface="Times New Roman"/>
              </a:rPr>
              <a:t/>
            </a:r>
            <a:br>
              <a:rPr lang="en-GB" sz="1600" b="1" dirty="0" smtClean="0">
                <a:cs typeface="Times New Roman"/>
              </a:rPr>
            </a:br>
            <a:r>
              <a:rPr lang="en-GB" sz="1600" b="1" dirty="0" smtClean="0">
                <a:cs typeface="Times New Roman"/>
              </a:rPr>
              <a:t>2</a:t>
            </a:r>
            <a:r>
              <a:rPr lang="en-GB" sz="1600" b="1" baseline="30000" dirty="0" smtClean="0">
                <a:cs typeface="Times New Roman"/>
              </a:rPr>
              <a:t>nd</a:t>
            </a:r>
            <a:r>
              <a:rPr lang="en-GB" sz="1600" b="1" dirty="0" smtClean="0">
                <a:cs typeface="Times New Roman"/>
              </a:rPr>
              <a:t> Most Competitive Place to Do Business in Africa | </a:t>
            </a:r>
            <a:r>
              <a:rPr lang="en-GB" sz="1600" i="1" dirty="0" smtClean="0">
                <a:cs typeface="Times New Roman"/>
              </a:rPr>
              <a:t>World Bank Doing B</a:t>
            </a:r>
            <a:r>
              <a:rPr lang="en-US" sz="1600" i="1" dirty="0" smtClean="0">
                <a:cs typeface="Times New Roman"/>
              </a:rPr>
              <a:t>u</a:t>
            </a:r>
            <a:r>
              <a:rPr lang="en-GB" sz="1600" i="1" dirty="0" err="1" smtClean="0">
                <a:cs typeface="Times New Roman"/>
              </a:rPr>
              <a:t>siness</a:t>
            </a:r>
            <a:r>
              <a:rPr lang="en-GB" sz="1600" i="1" dirty="0" smtClean="0">
                <a:cs typeface="Times New Roman"/>
              </a:rPr>
              <a:t> 2014</a:t>
            </a:r>
            <a:r>
              <a:rPr lang="en-GB" sz="1600" b="1" dirty="0" smtClean="0">
                <a:cs typeface="Times New Roman"/>
              </a:rPr>
              <a:t/>
            </a:r>
            <a:br>
              <a:rPr lang="en-GB" sz="1600" b="1" dirty="0" smtClean="0">
                <a:cs typeface="Times New Roman"/>
              </a:rPr>
            </a:br>
            <a:r>
              <a:rPr lang="en-GB" sz="1600" b="1" dirty="0" smtClean="0">
                <a:cs typeface="Times New Roman"/>
              </a:rPr>
              <a:t/>
            </a:r>
            <a:br>
              <a:rPr lang="en-GB" sz="1600" b="1" dirty="0" smtClean="0">
                <a:cs typeface="Times New Roman"/>
              </a:rPr>
            </a:br>
            <a:r>
              <a:rPr lang="en-GB" sz="1600" b="1" dirty="0" smtClean="0">
                <a:cs typeface="Times New Roman"/>
              </a:rPr>
              <a:t>Positioned 32</a:t>
            </a:r>
            <a:r>
              <a:rPr lang="en-GB" sz="1600" b="1" baseline="30000" dirty="0" smtClean="0">
                <a:cs typeface="Times New Roman"/>
              </a:rPr>
              <a:t>nd</a:t>
            </a:r>
            <a:r>
              <a:rPr lang="en-GB" sz="1600" b="1" dirty="0" smtClean="0">
                <a:cs typeface="Times New Roman"/>
              </a:rPr>
              <a:t> out of 185 Countries | </a:t>
            </a:r>
            <a:r>
              <a:rPr lang="en-GB" sz="1600" i="1" dirty="0" smtClean="0">
                <a:cs typeface="Times New Roman"/>
              </a:rPr>
              <a:t>World Bank Doing Business </a:t>
            </a:r>
            <a:r>
              <a:rPr lang="en-GB" sz="1600" i="1" dirty="0">
                <a:cs typeface="Times New Roman"/>
              </a:rPr>
              <a:t>2014</a:t>
            </a:r>
            <a:br>
              <a:rPr lang="en-GB" sz="1600" i="1" dirty="0">
                <a:cs typeface="Times New Roman"/>
              </a:rPr>
            </a:br>
            <a:r>
              <a:rPr lang="en-GB" sz="1600" i="1" dirty="0">
                <a:cs typeface="Times New Roman"/>
              </a:rPr>
              <a:t/>
            </a:r>
            <a:br>
              <a:rPr lang="en-GB" sz="1600" i="1" dirty="0">
                <a:cs typeface="Times New Roman"/>
              </a:rPr>
            </a:br>
            <a:r>
              <a:rPr lang="en-GB" sz="1600" b="1" dirty="0">
                <a:cs typeface="Times New Roman"/>
              </a:rPr>
              <a:t>Guiding Planning Documents| </a:t>
            </a:r>
            <a:r>
              <a:rPr lang="en-GB" sz="1600" i="1" dirty="0">
                <a:cs typeface="Times New Roman"/>
              </a:rPr>
              <a:t>EDPRS II, 7 years Government Program, Millennium Targets</a:t>
            </a:r>
            <a:r>
              <a:rPr lang="en-GB" sz="1600" i="1" dirty="0" smtClean="0">
                <a:cs typeface="Times New Roman"/>
              </a:rPr>
              <a:t/>
            </a:r>
            <a:br>
              <a:rPr lang="en-GB" sz="1600" i="1" dirty="0" smtClean="0">
                <a:cs typeface="Times New Roman"/>
              </a:rPr>
            </a:br>
            <a:r>
              <a:rPr lang="en-GB" sz="1600" i="1" dirty="0" smtClean="0">
                <a:cs typeface="Times New Roman"/>
              </a:rPr>
              <a:t/>
            </a:r>
            <a:br>
              <a:rPr lang="en-GB" sz="1600" i="1" dirty="0" smtClean="0">
                <a:cs typeface="Times New Roman"/>
              </a:rPr>
            </a:br>
            <a:r>
              <a:rPr lang="en-GB" sz="1600" b="1" dirty="0" smtClean="0">
                <a:cs typeface="Times New Roman"/>
              </a:rPr>
              <a:t>Cabinet Performance Contracts | </a:t>
            </a:r>
            <a:r>
              <a:rPr lang="en-GB" sz="1600" i="1" dirty="0" err="1" smtClean="0">
                <a:cs typeface="Times New Roman"/>
              </a:rPr>
              <a:t>Imihigo</a:t>
            </a:r>
            <a:endParaRPr lang="en-GB" sz="1600" b="1" dirty="0">
              <a:cs typeface="Times New Roman"/>
            </a:endParaRPr>
          </a:p>
        </p:txBody>
      </p:sp>
      <p:cxnSp>
        <p:nvCxnSpPr>
          <p:cNvPr id="12" name="Straight Connector 11"/>
          <p:cNvCxnSpPr/>
          <p:nvPr/>
        </p:nvCxnSpPr>
        <p:spPr>
          <a:xfrm>
            <a:off x="2275526" y="1826151"/>
            <a:ext cx="488620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4591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2341866" y="1209440"/>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472059" y="1333370"/>
            <a:ext cx="6701051" cy="523220"/>
          </a:xfrm>
          <a:prstGeom prst="rect">
            <a:avLst/>
          </a:prstGeom>
          <a:noFill/>
        </p:spPr>
        <p:txBody>
          <a:bodyPr wrap="square" rtlCol="0">
            <a:spAutoFit/>
          </a:bodyPr>
          <a:lstStyle/>
          <a:p>
            <a:pPr algn="ctr"/>
            <a:r>
              <a:rPr lang="en-US" sz="2800" b="1" dirty="0" smtClean="0">
                <a:latin typeface="+mj-lt"/>
                <a:cs typeface="Calisto MT"/>
              </a:rPr>
              <a:t>Importance of the Infrastructure Sector</a:t>
            </a:r>
            <a:endParaRPr lang="en-US" sz="2800" b="1" dirty="0">
              <a:latin typeface="+mj-lt"/>
              <a:cs typeface="Calisto MT"/>
            </a:endParaRPr>
          </a:p>
        </p:txBody>
      </p:sp>
      <p:cxnSp>
        <p:nvCxnSpPr>
          <p:cNvPr id="12" name="Straight Connector 11"/>
          <p:cNvCxnSpPr/>
          <p:nvPr/>
        </p:nvCxnSpPr>
        <p:spPr>
          <a:xfrm>
            <a:off x="2403280" y="1973210"/>
            <a:ext cx="4886208" cy="0"/>
          </a:xfrm>
          <a:prstGeom prst="line">
            <a:avLst/>
          </a:prstGeom>
        </p:spPr>
        <p:style>
          <a:lnRef idx="2">
            <a:schemeClr val="accent1"/>
          </a:lnRef>
          <a:fillRef idx="0">
            <a:schemeClr val="accent1"/>
          </a:fillRef>
          <a:effectRef idx="1">
            <a:schemeClr val="accent1"/>
          </a:effectRef>
          <a:fontRef idx="minor">
            <a:schemeClr val="tx1"/>
          </a:fontRef>
        </p:style>
      </p:cxnSp>
      <p:pic>
        <p:nvPicPr>
          <p:cNvPr id="9" name="Picture 8"/>
          <p:cNvPicPr/>
          <p:nvPr/>
        </p:nvPicPr>
        <p:blipFill rotWithShape="1">
          <a:blip r:embed="rId3"/>
          <a:srcRect l="28421" t="29152" r="27808" b="17342"/>
          <a:stretch/>
        </p:blipFill>
        <p:spPr bwMode="auto">
          <a:xfrm>
            <a:off x="4981420" y="2789195"/>
            <a:ext cx="4069243" cy="3105581"/>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274382" y="2327530"/>
            <a:ext cx="5457677" cy="923330"/>
          </a:xfrm>
          <a:prstGeom prst="rect">
            <a:avLst/>
          </a:prstGeom>
        </p:spPr>
        <p:txBody>
          <a:bodyPr wrap="square">
            <a:spAutoFit/>
          </a:bodyPr>
          <a:lstStyle/>
          <a:p>
            <a:r>
              <a:rPr lang="en-GB" b="1" dirty="0">
                <a:cs typeface="Times New Roman"/>
              </a:rPr>
              <a:t>MININFRA </a:t>
            </a:r>
            <a:r>
              <a:rPr lang="en-GB" b="1" dirty="0" smtClean="0">
                <a:cs typeface="Times New Roman"/>
              </a:rPr>
              <a:t>represents roughly </a:t>
            </a:r>
            <a:r>
              <a:rPr lang="en-GB" b="1" dirty="0">
                <a:cs typeface="Times New Roman"/>
              </a:rPr>
              <a:t>25% national budget </a:t>
            </a:r>
            <a:r>
              <a:rPr lang="en-GB" b="1" dirty="0" smtClean="0">
                <a:cs typeface="Times New Roman"/>
              </a:rPr>
              <a:t> </a:t>
            </a:r>
            <a:r>
              <a:rPr lang="en-GB" b="1" dirty="0">
                <a:cs typeface="Times New Roman"/>
              </a:rPr>
              <a:t/>
            </a:r>
            <a:br>
              <a:rPr lang="en-GB" b="1" dirty="0">
                <a:cs typeface="Times New Roman"/>
              </a:rPr>
            </a:br>
            <a:r>
              <a:rPr lang="en-GB" b="1" dirty="0" smtClean="0">
                <a:cs typeface="Times New Roman"/>
              </a:rPr>
              <a:t>Large </a:t>
            </a:r>
            <a:r>
              <a:rPr lang="en-GB" b="1" dirty="0">
                <a:cs typeface="Times New Roman"/>
              </a:rPr>
              <a:t>Annual Budget | </a:t>
            </a:r>
            <a:r>
              <a:rPr lang="en-GB" dirty="0">
                <a:cs typeface="Times New Roman"/>
              </a:rPr>
              <a:t>412 </a:t>
            </a:r>
            <a:r>
              <a:rPr lang="en-GB" dirty="0" err="1">
                <a:cs typeface="Times New Roman"/>
              </a:rPr>
              <a:t>B</a:t>
            </a:r>
            <a:r>
              <a:rPr lang="en-GB" dirty="0" err="1" smtClean="0">
                <a:cs typeface="Times New Roman"/>
              </a:rPr>
              <a:t>n</a:t>
            </a:r>
            <a:r>
              <a:rPr lang="en-GB" dirty="0" smtClean="0">
                <a:cs typeface="Times New Roman"/>
              </a:rPr>
              <a:t> </a:t>
            </a:r>
            <a:r>
              <a:rPr lang="en-GB" dirty="0" err="1">
                <a:cs typeface="Times New Roman"/>
              </a:rPr>
              <a:t>RwF</a:t>
            </a:r>
            <a:r>
              <a:rPr lang="en-GB" dirty="0">
                <a:cs typeface="Times New Roman"/>
              </a:rPr>
              <a:t>/ </a:t>
            </a:r>
            <a:r>
              <a:rPr lang="en-GB" dirty="0" smtClean="0">
                <a:cs typeface="Times New Roman"/>
              </a:rPr>
              <a:t/>
            </a:r>
            <a:br>
              <a:rPr lang="en-GB" dirty="0" smtClean="0">
                <a:cs typeface="Times New Roman"/>
              </a:rPr>
            </a:br>
            <a:r>
              <a:rPr lang="en-GB" dirty="0" smtClean="0">
                <a:cs typeface="Times New Roman"/>
              </a:rPr>
              <a:t>(</a:t>
            </a:r>
            <a:r>
              <a:rPr lang="en-GB" dirty="0">
                <a:cs typeface="Times New Roman"/>
              </a:rPr>
              <a:t>45% externally financed</a:t>
            </a:r>
            <a:r>
              <a:rPr lang="en-GB" dirty="0" smtClean="0">
                <a:cs typeface="Times New Roman"/>
              </a:rPr>
              <a:t>)</a:t>
            </a:r>
            <a:endParaRPr lang="en-GB" dirty="0"/>
          </a:p>
        </p:txBody>
      </p:sp>
      <p:sp>
        <p:nvSpPr>
          <p:cNvPr id="4" name="Rectangle 3"/>
          <p:cNvSpPr/>
          <p:nvPr/>
        </p:nvSpPr>
        <p:spPr>
          <a:xfrm>
            <a:off x="274384" y="3606365"/>
            <a:ext cx="4572000" cy="1477328"/>
          </a:xfrm>
          <a:prstGeom prst="rect">
            <a:avLst/>
          </a:prstGeom>
        </p:spPr>
        <p:txBody>
          <a:bodyPr>
            <a:spAutoFit/>
          </a:bodyPr>
          <a:lstStyle/>
          <a:p>
            <a:r>
              <a:rPr lang="en-GB" b="1" dirty="0">
                <a:cs typeface="Times New Roman"/>
              </a:rPr>
              <a:t>Supporting other </a:t>
            </a:r>
            <a:r>
              <a:rPr lang="en-GB" b="1" dirty="0" smtClean="0">
                <a:cs typeface="Times New Roman"/>
              </a:rPr>
              <a:t>sectors | </a:t>
            </a:r>
            <a:r>
              <a:rPr lang="en-GB" dirty="0">
                <a:cs typeface="Times New Roman"/>
              </a:rPr>
              <a:t>Service </a:t>
            </a:r>
            <a:r>
              <a:rPr lang="en-GB" dirty="0" smtClean="0">
                <a:cs typeface="Times New Roman"/>
              </a:rPr>
              <a:t>infrastructure</a:t>
            </a:r>
          </a:p>
          <a:p>
            <a:endParaRPr lang="en-GB" dirty="0">
              <a:cs typeface="Times New Roman"/>
            </a:endParaRPr>
          </a:p>
          <a:p>
            <a:r>
              <a:rPr lang="en-GB" b="1" dirty="0" smtClean="0">
                <a:cs typeface="Times New Roman"/>
              </a:rPr>
              <a:t>Driving private </a:t>
            </a:r>
            <a:r>
              <a:rPr lang="en-GB" b="1" dirty="0">
                <a:cs typeface="Times New Roman"/>
              </a:rPr>
              <a:t>sector </a:t>
            </a:r>
            <a:r>
              <a:rPr lang="en-GB" b="1" dirty="0" smtClean="0">
                <a:cs typeface="Times New Roman"/>
              </a:rPr>
              <a:t>growth | </a:t>
            </a:r>
            <a:r>
              <a:rPr lang="en-GB" dirty="0" smtClean="0">
                <a:cs typeface="Times New Roman"/>
              </a:rPr>
              <a:t>&gt;80% new projects in Energy undertaken by private sector</a:t>
            </a:r>
          </a:p>
        </p:txBody>
      </p:sp>
      <p:sp>
        <p:nvSpPr>
          <p:cNvPr id="5" name="Rectangle 4"/>
          <p:cNvSpPr/>
          <p:nvPr/>
        </p:nvSpPr>
        <p:spPr>
          <a:xfrm>
            <a:off x="274384" y="5537986"/>
            <a:ext cx="4572000" cy="923330"/>
          </a:xfrm>
          <a:prstGeom prst="rect">
            <a:avLst/>
          </a:prstGeom>
        </p:spPr>
        <p:txBody>
          <a:bodyPr wrap="square">
            <a:spAutoFit/>
          </a:bodyPr>
          <a:lstStyle/>
          <a:p>
            <a:r>
              <a:rPr lang="en-GB" b="1" dirty="0">
                <a:cs typeface="Times New Roman"/>
              </a:rPr>
              <a:t>Multiple Investment Opportunities | </a:t>
            </a:r>
            <a:r>
              <a:rPr lang="en-GB" dirty="0">
                <a:cs typeface="Times New Roman"/>
              </a:rPr>
              <a:t>Aviation, Road, Rail, and Water Transport, Energy, Water and Sanitation, Housing and Construction</a:t>
            </a:r>
            <a:endParaRPr lang="en-GB" b="1" dirty="0">
              <a:cs typeface="Times New Roman"/>
            </a:endParaRPr>
          </a:p>
        </p:txBody>
      </p:sp>
      <p:pic>
        <p:nvPicPr>
          <p:cNvPr id="13" name="Picture 12" descr="250px-Coat_of_arms_of_Rwand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8182" y="44270"/>
            <a:ext cx="940896" cy="1027459"/>
          </a:xfrm>
          <a:prstGeom prst="rect">
            <a:avLst/>
          </a:prstGeom>
        </p:spPr>
      </p:pic>
    </p:spTree>
    <p:extLst>
      <p:ext uri="{BB962C8B-B14F-4D97-AF65-F5344CB8AC3E}">
        <p14:creationId xmlns:p14="http://schemas.microsoft.com/office/powerpoint/2010/main" val="2701370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2275526" y="187384"/>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275526" y="190266"/>
            <a:ext cx="4886208" cy="523220"/>
          </a:xfrm>
          <a:prstGeom prst="rect">
            <a:avLst/>
          </a:prstGeom>
          <a:noFill/>
        </p:spPr>
        <p:txBody>
          <a:bodyPr wrap="square" rtlCol="0">
            <a:spAutoFit/>
          </a:bodyPr>
          <a:lstStyle/>
          <a:p>
            <a:pPr algn="ctr"/>
            <a:r>
              <a:rPr lang="en-US" sz="2800" b="1" dirty="0" smtClean="0">
                <a:latin typeface="+mj-lt"/>
                <a:cs typeface="Calisto MT"/>
              </a:rPr>
              <a:t>Transport Sector</a:t>
            </a:r>
            <a:endParaRPr lang="en-US" sz="2800" b="1" dirty="0">
              <a:latin typeface="+mj-lt"/>
              <a:cs typeface="Calisto MT"/>
            </a:endParaRPr>
          </a:p>
        </p:txBody>
      </p:sp>
      <p:cxnSp>
        <p:nvCxnSpPr>
          <p:cNvPr id="13" name="Straight Connector 12"/>
          <p:cNvCxnSpPr/>
          <p:nvPr/>
        </p:nvCxnSpPr>
        <p:spPr>
          <a:xfrm>
            <a:off x="2275526" y="756221"/>
            <a:ext cx="4886208" cy="0"/>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Picture 13"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
        <p:nvSpPr>
          <p:cNvPr id="16" name="Title 4"/>
          <p:cNvSpPr>
            <a:spLocks noGrp="1"/>
          </p:cNvSpPr>
          <p:nvPr>
            <p:ph type="ctrTitle"/>
          </p:nvPr>
        </p:nvSpPr>
        <p:spPr>
          <a:xfrm>
            <a:off x="565187" y="1076688"/>
            <a:ext cx="7869366" cy="5702482"/>
          </a:xfrm>
        </p:spPr>
        <p:txBody>
          <a:bodyPr rtlCol="0" anchor="t">
            <a:noAutofit/>
          </a:bodyPr>
          <a:lstStyle/>
          <a:p>
            <a:pPr algn="l"/>
            <a:r>
              <a:rPr lang="en-GB" sz="1600" b="1" dirty="0" smtClean="0">
                <a:cs typeface="Times New Roman"/>
              </a:rPr>
              <a:t>Progress and key statistics and Targets</a:t>
            </a:r>
            <a:br>
              <a:rPr lang="en-GB" sz="1600" b="1" dirty="0" smtClean="0">
                <a:cs typeface="Times New Roman"/>
              </a:rPr>
            </a:br>
            <a:r>
              <a:rPr lang="en-GB" sz="1600" b="1" dirty="0" smtClean="0">
                <a:cs typeface="Times New Roman"/>
              </a:rPr>
              <a:t>Roads:</a:t>
            </a:r>
            <a:r>
              <a:rPr lang="en-GB" sz="1600" b="1" dirty="0">
                <a:cs typeface="Times New Roman"/>
              </a:rPr>
              <a:t/>
            </a:r>
            <a:br>
              <a:rPr lang="en-GB" sz="1600" b="1" dirty="0">
                <a:cs typeface="Times New Roman"/>
              </a:rPr>
            </a:br>
            <a:r>
              <a:rPr lang="en-GB" sz="1600" dirty="0" smtClean="0">
                <a:cs typeface="Times New Roman"/>
              </a:rPr>
              <a:t>The National Paved Road Network is  currently of 1210 Km.</a:t>
            </a:r>
            <a:br>
              <a:rPr lang="en-GB" sz="1600" dirty="0" smtClean="0">
                <a:cs typeface="Times New Roman"/>
              </a:rPr>
            </a:br>
            <a:r>
              <a:rPr lang="en-GB" sz="1600" dirty="0" smtClean="0">
                <a:cs typeface="Times New Roman"/>
              </a:rPr>
              <a:t>The target is to pave around 500 Km more in the coming years (up to 2018)</a:t>
            </a:r>
            <a:br>
              <a:rPr lang="en-GB" sz="1600" dirty="0" smtClean="0">
                <a:cs typeface="Times New Roman"/>
              </a:rPr>
            </a:br>
            <a:r>
              <a:rPr lang="en-GB" sz="1600" dirty="0" smtClean="0">
                <a:cs typeface="Times New Roman"/>
              </a:rPr>
              <a:t>It is has started with Kivu Belt project (158 Km of new tarmac road).</a:t>
            </a:r>
            <a:br>
              <a:rPr lang="en-GB" sz="1600" dirty="0" smtClean="0">
                <a:cs typeface="Times New Roman"/>
              </a:rPr>
            </a:br>
            <a:r>
              <a:rPr lang="en-GB" sz="1600" dirty="0">
                <a:cs typeface="Times New Roman"/>
              </a:rPr>
              <a:t/>
            </a:r>
            <a:br>
              <a:rPr lang="en-GB" sz="1600" dirty="0">
                <a:cs typeface="Times New Roman"/>
              </a:rPr>
            </a:br>
            <a:r>
              <a:rPr lang="en-GB" sz="1600" dirty="0" smtClean="0">
                <a:cs typeface="Times New Roman"/>
              </a:rPr>
              <a:t>Also a great care is provided for the maintenance of the paved national road network with currently 86% of roads in good condition  with a target of 95% in 2017-18.</a:t>
            </a:r>
            <a:r>
              <a:rPr lang="en-GB" sz="1600" b="1" dirty="0" smtClean="0">
                <a:cs typeface="Times New Roman"/>
              </a:rPr>
              <a:t/>
            </a:r>
            <a:br>
              <a:rPr lang="en-GB" sz="1600" b="1" dirty="0" smtClean="0">
                <a:cs typeface="Times New Roman"/>
              </a:rPr>
            </a:br>
            <a:r>
              <a:rPr lang="en-GB" sz="1600" b="1" dirty="0" smtClean="0">
                <a:cs typeface="Times New Roman"/>
              </a:rPr>
              <a:t/>
            </a:r>
            <a:br>
              <a:rPr lang="en-GB" sz="1600" b="1" dirty="0" smtClean="0">
                <a:cs typeface="Times New Roman"/>
              </a:rPr>
            </a:br>
            <a:r>
              <a:rPr lang="en-GB" sz="1600" b="1" dirty="0" smtClean="0">
                <a:cs typeface="Times New Roman"/>
              </a:rPr>
              <a:t>Air Transport:</a:t>
            </a:r>
            <a:br>
              <a:rPr lang="en-GB" sz="1600" b="1" dirty="0" smtClean="0">
                <a:cs typeface="Times New Roman"/>
              </a:rPr>
            </a:br>
            <a:r>
              <a:rPr lang="en-GB" sz="1600" dirty="0" smtClean="0">
                <a:cs typeface="Times New Roman"/>
              </a:rPr>
              <a:t>The Kigali International Airport  terminal has </a:t>
            </a:r>
            <a:r>
              <a:rPr lang="en-GB" sz="1600" dirty="0">
                <a:cs typeface="Times New Roman"/>
              </a:rPr>
              <a:t>recently</a:t>
            </a:r>
            <a:r>
              <a:rPr lang="en-GB" sz="1600" dirty="0" smtClean="0">
                <a:cs typeface="Times New Roman"/>
              </a:rPr>
              <a:t> been upgraded.</a:t>
            </a:r>
            <a:br>
              <a:rPr lang="en-GB" sz="1600" dirty="0" smtClean="0">
                <a:cs typeface="Times New Roman"/>
              </a:rPr>
            </a:br>
            <a:r>
              <a:rPr lang="en-GB" sz="1600" dirty="0" err="1" smtClean="0">
                <a:cs typeface="Times New Roman"/>
              </a:rPr>
              <a:t>Kamembe</a:t>
            </a:r>
            <a:r>
              <a:rPr lang="en-GB" sz="1600" dirty="0" smtClean="0">
                <a:cs typeface="Times New Roman"/>
              </a:rPr>
              <a:t> Airport (</a:t>
            </a:r>
            <a:r>
              <a:rPr lang="en-GB" sz="1600" dirty="0" err="1" smtClean="0">
                <a:cs typeface="Times New Roman"/>
              </a:rPr>
              <a:t>Rusizi</a:t>
            </a:r>
            <a:r>
              <a:rPr lang="en-GB" sz="1600" dirty="0" smtClean="0">
                <a:cs typeface="Times New Roman"/>
              </a:rPr>
              <a:t>) Runway will be resurfaced this fiscal year.</a:t>
            </a:r>
            <a:br>
              <a:rPr lang="en-GB" sz="1600" dirty="0" smtClean="0">
                <a:cs typeface="Times New Roman"/>
              </a:rPr>
            </a:br>
            <a:r>
              <a:rPr lang="en-GB" sz="1600" dirty="0" smtClean="0">
                <a:cs typeface="Times New Roman"/>
              </a:rPr>
              <a:t>Project of New Bugesera International Airport is progressing with expropriation completed this year.</a:t>
            </a:r>
            <a:br>
              <a:rPr lang="en-GB" sz="1600" dirty="0" smtClean="0">
                <a:cs typeface="Times New Roman"/>
              </a:rPr>
            </a:br>
            <a:r>
              <a:rPr lang="en-GB" sz="1600" dirty="0">
                <a:cs typeface="Times New Roman"/>
              </a:rPr>
              <a:t/>
            </a:r>
            <a:br>
              <a:rPr lang="en-GB" sz="1600" dirty="0">
                <a:cs typeface="Times New Roman"/>
              </a:rPr>
            </a:br>
            <a:r>
              <a:rPr lang="en-GB" sz="1600" dirty="0" err="1" smtClean="0">
                <a:cs typeface="Times New Roman"/>
              </a:rPr>
              <a:t>Rwandair</a:t>
            </a:r>
            <a:r>
              <a:rPr lang="en-GB" sz="1600" dirty="0" smtClean="0">
                <a:cs typeface="Times New Roman"/>
              </a:rPr>
              <a:t> is growing and expanding with more aircrafts with a target of 20% more passenger in the coming year and opening of new destinations.</a:t>
            </a:r>
            <a:r>
              <a:rPr lang="en-GB" sz="1600" b="1" dirty="0">
                <a:cs typeface="Times New Roman"/>
              </a:rPr>
              <a:t/>
            </a:r>
            <a:br>
              <a:rPr lang="en-GB" sz="1600" b="1" dirty="0">
                <a:cs typeface="Times New Roman"/>
              </a:rPr>
            </a:br>
            <a:r>
              <a:rPr lang="en-GB" sz="1600" b="1" dirty="0" smtClean="0">
                <a:cs typeface="Times New Roman"/>
              </a:rPr>
              <a:t/>
            </a:r>
            <a:br>
              <a:rPr lang="en-GB" sz="1600" b="1" dirty="0" smtClean="0">
                <a:cs typeface="Times New Roman"/>
              </a:rPr>
            </a:br>
            <a:r>
              <a:rPr lang="en-GB" sz="1600" b="1" dirty="0" smtClean="0">
                <a:cs typeface="Times New Roman"/>
              </a:rPr>
              <a:t>Regional Projects:</a:t>
            </a:r>
            <a:br>
              <a:rPr lang="en-GB" sz="1600" b="1" dirty="0" smtClean="0">
                <a:cs typeface="Times New Roman"/>
              </a:rPr>
            </a:br>
            <a:r>
              <a:rPr lang="en-GB" sz="1600" dirty="0" smtClean="0">
                <a:cs typeface="Times New Roman"/>
              </a:rPr>
              <a:t>Railway Line Projects of Dar-</a:t>
            </a:r>
            <a:r>
              <a:rPr lang="en-GB" sz="1600" dirty="0" err="1" smtClean="0">
                <a:cs typeface="Times New Roman"/>
              </a:rPr>
              <a:t>Es</a:t>
            </a:r>
            <a:r>
              <a:rPr lang="en-GB" sz="1600" dirty="0" smtClean="0">
                <a:cs typeface="Times New Roman"/>
              </a:rPr>
              <a:t>-Salaam </a:t>
            </a:r>
            <a:r>
              <a:rPr lang="en-GB" sz="1600" dirty="0" err="1" smtClean="0">
                <a:cs typeface="Times New Roman"/>
              </a:rPr>
              <a:t>Isaka</a:t>
            </a:r>
            <a:r>
              <a:rPr lang="en-GB" sz="1600" dirty="0" smtClean="0">
                <a:cs typeface="Times New Roman"/>
              </a:rPr>
              <a:t> Kigali and Mombasa-Nairobi-Kampala-Kigali.</a:t>
            </a:r>
            <a:r>
              <a:rPr lang="en-GB" sz="1600" b="1" dirty="0" smtClean="0">
                <a:cs typeface="Times New Roman"/>
              </a:rPr>
              <a:t/>
            </a:r>
            <a:br>
              <a:rPr lang="en-GB" sz="1600" b="1" dirty="0" smtClean="0">
                <a:cs typeface="Times New Roman"/>
              </a:rPr>
            </a:br>
            <a:r>
              <a:rPr lang="en-GB" sz="1600" b="1" dirty="0" smtClean="0">
                <a:cs typeface="Times New Roman"/>
              </a:rPr>
              <a:t/>
            </a:r>
            <a:br>
              <a:rPr lang="en-GB" sz="1600" b="1" dirty="0" smtClean="0">
                <a:cs typeface="Times New Roman"/>
              </a:rPr>
            </a:br>
            <a:r>
              <a:rPr lang="en-GB" sz="1600" b="1" dirty="0" smtClean="0">
                <a:cs typeface="Times New Roman"/>
              </a:rPr>
              <a:t>Investment Facilitation</a:t>
            </a:r>
            <a:br>
              <a:rPr lang="en-GB" sz="1600" b="1" dirty="0" smtClean="0">
                <a:cs typeface="Times New Roman"/>
              </a:rPr>
            </a:br>
            <a:r>
              <a:rPr lang="en-GB" sz="1600" dirty="0" smtClean="0">
                <a:cs typeface="Times New Roman"/>
              </a:rPr>
              <a:t>Develop more PPP projects like NBIA and potential roads (like Ring Road) </a:t>
            </a:r>
            <a:endParaRPr lang="en-GB" sz="1600" dirty="0">
              <a:cs typeface="Times New Roman"/>
            </a:endParaRPr>
          </a:p>
        </p:txBody>
      </p:sp>
    </p:spTree>
    <p:extLst>
      <p:ext uri="{BB962C8B-B14F-4D97-AF65-F5344CB8AC3E}">
        <p14:creationId xmlns:p14="http://schemas.microsoft.com/office/powerpoint/2010/main" val="2315318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irport Rwanda.jpg"/>
          <p:cNvPicPr>
            <a:picLocks noChangeAspect="1"/>
          </p:cNvPicPr>
          <p:nvPr/>
        </p:nvPicPr>
        <p:blipFill rotWithShape="1">
          <a:blip r:embed="rId3">
            <a:extLst>
              <a:ext uri="{28A0092B-C50C-407E-A947-70E740481C1C}">
                <a14:useLocalDpi xmlns:a14="http://schemas.microsoft.com/office/drawing/2010/main" val="0"/>
              </a:ext>
            </a:extLst>
          </a:blip>
          <a:srcRect l="19827" r="15240"/>
          <a:stretch/>
        </p:blipFill>
        <p:spPr>
          <a:xfrm>
            <a:off x="1" y="1553227"/>
            <a:ext cx="9143999" cy="5304773"/>
          </a:xfrm>
          <a:prstGeom prst="rect">
            <a:avLst/>
          </a:prstGeom>
        </p:spPr>
      </p:pic>
      <p:sp>
        <p:nvSpPr>
          <p:cNvPr id="6" name="Rectangle 5"/>
          <p:cNvSpPr/>
          <p:nvPr/>
        </p:nvSpPr>
        <p:spPr>
          <a:xfrm>
            <a:off x="507999" y="4688314"/>
            <a:ext cx="8076079" cy="1749409"/>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2275526" y="1891058"/>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275526" y="1891058"/>
            <a:ext cx="4886208" cy="523220"/>
          </a:xfrm>
          <a:prstGeom prst="rect">
            <a:avLst/>
          </a:prstGeom>
          <a:noFill/>
        </p:spPr>
        <p:txBody>
          <a:bodyPr wrap="square" rtlCol="0">
            <a:spAutoFit/>
          </a:bodyPr>
          <a:lstStyle/>
          <a:p>
            <a:pPr algn="ctr"/>
            <a:r>
              <a:rPr lang="en-US" sz="2800" b="1" dirty="0" err="1" smtClean="0">
                <a:solidFill>
                  <a:schemeClr val="bg1"/>
                </a:solidFill>
                <a:latin typeface="+mj-lt"/>
                <a:cs typeface="Calisto MT"/>
              </a:rPr>
              <a:t>Bugesera</a:t>
            </a:r>
            <a:r>
              <a:rPr lang="en-US" sz="2800" b="1" dirty="0" smtClean="0">
                <a:solidFill>
                  <a:schemeClr val="bg1"/>
                </a:solidFill>
                <a:latin typeface="+mj-lt"/>
                <a:cs typeface="Calisto MT"/>
              </a:rPr>
              <a:t> International Airport</a:t>
            </a:r>
            <a:endParaRPr lang="en-US" sz="2800" b="1" dirty="0">
              <a:solidFill>
                <a:schemeClr val="bg1"/>
              </a:solidFill>
              <a:latin typeface="+mj-lt"/>
              <a:cs typeface="Calisto MT"/>
            </a:endParaRPr>
          </a:p>
        </p:txBody>
      </p:sp>
      <p:cxnSp>
        <p:nvCxnSpPr>
          <p:cNvPr id="12" name="Straight Connector 11"/>
          <p:cNvCxnSpPr/>
          <p:nvPr/>
        </p:nvCxnSpPr>
        <p:spPr>
          <a:xfrm>
            <a:off x="2275526" y="2414278"/>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ctrTitle"/>
          </p:nvPr>
        </p:nvSpPr>
        <p:spPr>
          <a:xfrm>
            <a:off x="709644" y="4729374"/>
            <a:ext cx="7697463" cy="1720958"/>
          </a:xfrm>
        </p:spPr>
        <p:txBody>
          <a:bodyPr numCol="3">
            <a:noAutofit/>
          </a:bodyPr>
          <a:lstStyle/>
          <a:p>
            <a:pPr fontAlgn="t"/>
            <a:r>
              <a:rPr lang="en-US" sz="1600" b="1" dirty="0" smtClean="0"/>
              <a:t>Value of Project</a:t>
            </a:r>
            <a:r>
              <a:rPr lang="en-US" sz="1600" dirty="0"/>
              <a:t/>
            </a:r>
            <a:br>
              <a:rPr lang="en-US" sz="1600" dirty="0"/>
            </a:br>
            <a:r>
              <a:rPr lang="en-US" sz="1600" i="1" dirty="0"/>
              <a:t>USD </a:t>
            </a:r>
            <a:r>
              <a:rPr lang="en-US" sz="1600" i="1" dirty="0" smtClean="0"/>
              <a:t>700 million </a:t>
            </a:r>
            <a:r>
              <a:rPr lang="en-US" sz="1600" dirty="0"/>
              <a:t/>
            </a:r>
            <a:br>
              <a:rPr lang="en-US" sz="1600" dirty="0"/>
            </a:br>
            <a:r>
              <a:rPr lang="en-US" sz="1600" dirty="0"/>
              <a:t/>
            </a:r>
            <a:br>
              <a:rPr lang="en-US" sz="1600" dirty="0"/>
            </a:br>
            <a:r>
              <a:rPr lang="en-US" sz="1600" b="1" dirty="0" smtClean="0"/>
              <a:t>Incentives</a:t>
            </a:r>
            <a:r>
              <a:rPr lang="en-US" sz="1600" dirty="0" smtClean="0"/>
              <a:t/>
            </a:r>
            <a:br>
              <a:rPr lang="en-US" sz="1600" dirty="0" smtClean="0"/>
            </a:br>
            <a:r>
              <a:rPr lang="en-US" sz="1600" i="1" dirty="0" smtClean="0"/>
              <a:t>Site </a:t>
            </a:r>
            <a:r>
              <a:rPr lang="en-US" sz="1600" i="1" dirty="0"/>
              <a:t>available. </a:t>
            </a:r>
            <a:r>
              <a:rPr lang="en-US" sz="1600" dirty="0"/>
              <a:t/>
            </a:r>
            <a:br>
              <a:rPr lang="en-US" sz="1600" dirty="0"/>
            </a:br>
            <a:r>
              <a:rPr lang="en-US" sz="1600" dirty="0" smtClean="0"/>
              <a:t/>
            </a:r>
            <a:br>
              <a:rPr lang="en-US" sz="1600" dirty="0" smtClean="0"/>
            </a:br>
            <a:r>
              <a:rPr lang="en-US" sz="1600" dirty="0" smtClean="0"/>
              <a:t/>
            </a:r>
            <a:br>
              <a:rPr lang="en-US" sz="1600" dirty="0" smtClean="0"/>
            </a:br>
            <a:r>
              <a:rPr lang="en-US" sz="1600" b="1" dirty="0" smtClean="0"/>
              <a:t>Activities</a:t>
            </a:r>
            <a:br>
              <a:rPr lang="en-US" sz="1600" b="1" dirty="0" smtClean="0"/>
            </a:br>
            <a:r>
              <a:rPr lang="en-US" sz="1600" i="1" dirty="0" smtClean="0"/>
              <a:t>Feasibility study</a:t>
            </a:r>
            <a:br>
              <a:rPr lang="en-US" sz="1600" i="1" dirty="0" smtClean="0"/>
            </a:br>
            <a:r>
              <a:rPr lang="en-US" sz="1600" i="1" dirty="0" smtClean="0"/>
              <a:t>Underway – Lufthansa</a:t>
            </a:r>
            <a:br>
              <a:rPr lang="en-US" sz="1600" i="1" dirty="0" smtClean="0"/>
            </a:br>
            <a:r>
              <a:rPr lang="en-US" sz="1600" dirty="0" smtClean="0"/>
              <a:t> </a:t>
            </a:r>
            <a:br>
              <a:rPr lang="en-US" sz="1600" dirty="0" smtClean="0"/>
            </a:br>
            <a:r>
              <a:rPr lang="en-US" sz="1600" dirty="0" smtClean="0"/>
              <a:t/>
            </a:r>
            <a:br>
              <a:rPr lang="en-US" sz="1600" dirty="0" smtClean="0"/>
            </a:br>
            <a:r>
              <a:rPr lang="en-US" sz="1600" dirty="0" smtClean="0"/>
              <a:t/>
            </a:r>
            <a:br>
              <a:rPr lang="en-US" sz="1600" dirty="0" smtClean="0"/>
            </a:br>
            <a:r>
              <a:rPr lang="en-US" sz="1600" dirty="0" smtClean="0"/>
              <a:t/>
            </a:r>
            <a:br>
              <a:rPr lang="en-US" sz="1600" dirty="0" smtClean="0"/>
            </a:br>
            <a:r>
              <a:rPr lang="en-US" sz="1600" b="1" dirty="0" smtClean="0"/>
              <a:t>Requirements</a:t>
            </a:r>
            <a:r>
              <a:rPr lang="en-US" sz="1600" dirty="0" smtClean="0"/>
              <a:t/>
            </a:r>
            <a:br>
              <a:rPr lang="en-US" sz="1600" dirty="0" smtClean="0"/>
            </a:br>
            <a:r>
              <a:rPr lang="en-US" sz="1600" dirty="0" smtClean="0"/>
              <a:t/>
            </a:r>
            <a:br>
              <a:rPr lang="en-US" sz="1600" dirty="0" smtClean="0"/>
            </a:br>
            <a:r>
              <a:rPr lang="en-US" sz="1600" i="1" dirty="0" smtClean="0"/>
              <a:t>Partner with investor </a:t>
            </a:r>
            <a:br>
              <a:rPr lang="en-US" sz="1600" i="1" dirty="0" smtClean="0"/>
            </a:br>
            <a:r>
              <a:rPr lang="en-US" sz="1600" i="1" dirty="0" smtClean="0"/>
              <a:t>to build the airport.</a:t>
            </a:r>
            <a:br>
              <a:rPr lang="en-US" sz="1600" i="1" dirty="0" smtClean="0"/>
            </a:br>
            <a:endParaRPr lang="en-US" sz="1600" i="1" dirty="0"/>
          </a:p>
        </p:txBody>
      </p:sp>
      <p:cxnSp>
        <p:nvCxnSpPr>
          <p:cNvPr id="9" name="Straight Connector 8"/>
          <p:cNvCxnSpPr/>
          <p:nvPr/>
        </p:nvCxnSpPr>
        <p:spPr>
          <a:xfrm>
            <a:off x="2275526" y="323862"/>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323833" y="357724"/>
            <a:ext cx="6612368" cy="523220"/>
          </a:xfrm>
          <a:prstGeom prst="rect">
            <a:avLst/>
          </a:prstGeom>
          <a:noFill/>
        </p:spPr>
        <p:txBody>
          <a:bodyPr wrap="square" rtlCol="0">
            <a:spAutoFit/>
          </a:bodyPr>
          <a:lstStyle/>
          <a:p>
            <a:pPr algn="ctr"/>
            <a:r>
              <a:rPr lang="en-US" sz="2800" b="1" dirty="0" smtClean="0">
                <a:latin typeface="+mj-lt"/>
                <a:cs typeface="Calisto MT"/>
              </a:rPr>
              <a:t>Transport Sector: Investments</a:t>
            </a:r>
            <a:endParaRPr lang="en-US" sz="2800" b="1" dirty="0">
              <a:latin typeface="+mj-lt"/>
              <a:cs typeface="Calisto MT"/>
            </a:endParaRPr>
          </a:p>
        </p:txBody>
      </p:sp>
      <p:cxnSp>
        <p:nvCxnSpPr>
          <p:cNvPr id="13" name="Straight Connector 12"/>
          <p:cNvCxnSpPr/>
          <p:nvPr/>
        </p:nvCxnSpPr>
        <p:spPr>
          <a:xfrm>
            <a:off x="2275526" y="984431"/>
            <a:ext cx="4886208" cy="0"/>
          </a:xfrm>
          <a:prstGeom prst="line">
            <a:avLst/>
          </a:prstGeom>
        </p:spPr>
        <p:style>
          <a:lnRef idx="2">
            <a:schemeClr val="accent1"/>
          </a:lnRef>
          <a:fillRef idx="0">
            <a:schemeClr val="accent1"/>
          </a:fillRef>
          <a:effectRef idx="1">
            <a:schemeClr val="accent1"/>
          </a:effectRef>
          <a:fontRef idx="minor">
            <a:schemeClr val="tx1"/>
          </a:fontRef>
        </p:style>
      </p:cxnSp>
      <p:pic>
        <p:nvPicPr>
          <p:cNvPr id="16" name="Picture 15" descr="250px-Coat_of_arms_of_Rwand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4097875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657601" y="1027460"/>
            <a:ext cx="5423769" cy="2491549"/>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Bus Rapid Transport Lines (BRT) for Kigali City</a:t>
            </a:r>
            <a:endParaRPr lang="en-US" b="1" dirty="0">
              <a:solidFill>
                <a:schemeClr val="tx1"/>
              </a:solidFill>
            </a:endParaRPr>
          </a:p>
        </p:txBody>
      </p:sp>
      <p:sp>
        <p:nvSpPr>
          <p:cNvPr id="3" name="TextBox 2"/>
          <p:cNvSpPr txBox="1"/>
          <p:nvPr/>
        </p:nvSpPr>
        <p:spPr>
          <a:xfrm>
            <a:off x="3684739" y="1412895"/>
            <a:ext cx="3181612" cy="307777"/>
          </a:xfrm>
          <a:prstGeom prst="rect">
            <a:avLst/>
          </a:prstGeom>
          <a:noFill/>
        </p:spPr>
        <p:txBody>
          <a:bodyPr wrap="square" rtlCol="0">
            <a:spAutoFit/>
          </a:bodyPr>
          <a:lstStyle/>
          <a:p>
            <a:r>
              <a:rPr lang="en-GB" sz="1400" b="1" i="1" dirty="0" smtClean="0"/>
              <a:t>Value of projects: </a:t>
            </a:r>
            <a:r>
              <a:rPr lang="en-GB" sz="1400" dirty="0" smtClean="0"/>
              <a:t>USD 391m</a:t>
            </a:r>
            <a:endParaRPr lang="en-GB" sz="1600" dirty="0"/>
          </a:p>
        </p:txBody>
      </p:sp>
      <p:sp>
        <p:nvSpPr>
          <p:cNvPr id="11" name="TextBox 10"/>
          <p:cNvSpPr txBox="1"/>
          <p:nvPr/>
        </p:nvSpPr>
        <p:spPr>
          <a:xfrm>
            <a:off x="3711877" y="1703127"/>
            <a:ext cx="5020850" cy="1815882"/>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Project to develop a modern mass public transport system included in Kigali City Master Plan</a:t>
            </a:r>
          </a:p>
          <a:p>
            <a:pPr marL="285750" indent="-285750">
              <a:buFont typeface="Arial" panose="020B0604020202020204" pitchFamily="34" charset="0"/>
              <a:buChar char="•"/>
            </a:pPr>
            <a:r>
              <a:rPr lang="en-GB" sz="1400" i="1" dirty="0" smtClean="0"/>
              <a:t>2 Phases: 1</a:t>
            </a:r>
            <a:r>
              <a:rPr lang="en-GB" sz="1400" i="1" baseline="30000" dirty="0" smtClean="0"/>
              <a:t>st</a:t>
            </a:r>
            <a:r>
              <a:rPr lang="en-GB" sz="1400" i="1" dirty="0" smtClean="0"/>
              <a:t> Phase North-East to West, 2</a:t>
            </a:r>
            <a:r>
              <a:rPr lang="en-GB" sz="1400" i="1" baseline="30000" dirty="0" smtClean="0"/>
              <a:t>nd</a:t>
            </a:r>
            <a:r>
              <a:rPr lang="en-GB" sz="1400" i="1" dirty="0" smtClean="0"/>
              <a:t> Phase South to West (40km in total)</a:t>
            </a:r>
          </a:p>
          <a:p>
            <a:pPr marL="285750" indent="-285750">
              <a:buFont typeface="Arial" panose="020B0604020202020204" pitchFamily="34" charset="0"/>
              <a:buChar char="•"/>
            </a:pP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Conduct feasibility studies, detailed design and secure funding</a:t>
            </a:r>
          </a:p>
        </p:txBody>
      </p:sp>
      <p:sp>
        <p:nvSpPr>
          <p:cNvPr id="14" name="Rectangle 13"/>
          <p:cNvSpPr/>
          <p:nvPr/>
        </p:nvSpPr>
        <p:spPr>
          <a:xfrm>
            <a:off x="3657601" y="3519009"/>
            <a:ext cx="5450907" cy="333899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Ring Roads for Kigali City </a:t>
            </a:r>
            <a:endParaRPr lang="en-US" b="1" dirty="0">
              <a:solidFill>
                <a:schemeClr val="tx1"/>
              </a:solidFill>
            </a:endParaRPr>
          </a:p>
        </p:txBody>
      </p:sp>
      <p:sp>
        <p:nvSpPr>
          <p:cNvPr id="15" name="TextBox 14"/>
          <p:cNvSpPr txBox="1"/>
          <p:nvPr/>
        </p:nvSpPr>
        <p:spPr>
          <a:xfrm>
            <a:off x="3684739" y="3981255"/>
            <a:ext cx="3181612" cy="307777"/>
          </a:xfrm>
          <a:prstGeom prst="rect">
            <a:avLst/>
          </a:prstGeom>
          <a:noFill/>
        </p:spPr>
        <p:txBody>
          <a:bodyPr wrap="square" rtlCol="0">
            <a:spAutoFit/>
          </a:bodyPr>
          <a:lstStyle/>
          <a:p>
            <a:r>
              <a:rPr lang="en-GB" sz="1400" b="1" i="1" dirty="0" smtClean="0"/>
              <a:t>Value of projects: </a:t>
            </a:r>
            <a:r>
              <a:rPr lang="en-GB" sz="1400" dirty="0" smtClean="0"/>
              <a:t>USD 240m</a:t>
            </a:r>
            <a:endParaRPr lang="en-GB" sz="1600" dirty="0"/>
          </a:p>
        </p:txBody>
      </p:sp>
      <p:sp>
        <p:nvSpPr>
          <p:cNvPr id="16" name="TextBox 15"/>
          <p:cNvSpPr txBox="1"/>
          <p:nvPr/>
        </p:nvSpPr>
        <p:spPr>
          <a:xfrm>
            <a:off x="3684739" y="4301541"/>
            <a:ext cx="5020850" cy="2462213"/>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80km of ring roads identified to increase mobility and reduce traffic congestion. </a:t>
            </a:r>
          </a:p>
          <a:p>
            <a:pPr marL="285750" indent="-285750">
              <a:buFont typeface="Arial" panose="020B0604020202020204" pitchFamily="34" charset="0"/>
              <a:buChar char="•"/>
            </a:pPr>
            <a:r>
              <a:rPr lang="en-GB" sz="1400" i="1" dirty="0" smtClean="0"/>
              <a:t>2 Phases: 1</a:t>
            </a:r>
            <a:r>
              <a:rPr lang="en-GB" sz="1400" i="1" baseline="30000" dirty="0" smtClean="0"/>
              <a:t>st</a:t>
            </a:r>
            <a:r>
              <a:rPr lang="en-GB" sz="1400" i="1" dirty="0" smtClean="0"/>
              <a:t> Phase East to South section, 2</a:t>
            </a:r>
            <a:r>
              <a:rPr lang="en-GB" sz="1400" i="1" baseline="30000" dirty="0" smtClean="0"/>
              <a:t>nd</a:t>
            </a:r>
            <a:r>
              <a:rPr lang="en-GB" sz="1400" i="1" dirty="0" smtClean="0"/>
              <a:t> Phase connecting 1</a:t>
            </a:r>
            <a:r>
              <a:rPr lang="en-GB" sz="1400" i="1" baseline="30000" dirty="0" smtClean="0"/>
              <a:t>st</a:t>
            </a:r>
            <a:r>
              <a:rPr lang="en-GB" sz="1400" i="1" dirty="0" smtClean="0"/>
              <a:t> Phase from South around Kigali to Eastern section.</a:t>
            </a:r>
          </a:p>
          <a:p>
            <a:pPr marL="285750" indent="-285750">
              <a:buFont typeface="Arial" panose="020B0604020202020204" pitchFamily="34" charset="0"/>
              <a:buChar char="•"/>
            </a:pPr>
            <a:r>
              <a:rPr lang="en-GB" sz="1400" i="1" dirty="0" smtClean="0"/>
              <a:t>Project provided in the Kigali City Master Plan</a:t>
            </a:r>
          </a:p>
          <a:p>
            <a:pPr marL="285750" indent="-285750">
              <a:buFont typeface="Arial" panose="020B0604020202020204" pitchFamily="34" charset="0"/>
              <a:buChar char="•"/>
            </a:pPr>
            <a:r>
              <a:rPr lang="en-GB" sz="1400" i="1" dirty="0" smtClean="0"/>
              <a:t>Detailed study to be carried out 2014/15</a:t>
            </a:r>
          </a:p>
          <a:p>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Perform studies and secure funding</a:t>
            </a:r>
          </a:p>
          <a:p>
            <a:pPr marL="285750" indent="-285750">
              <a:buFont typeface="Arial" panose="020B0604020202020204" pitchFamily="34" charset="0"/>
              <a:buChar char="•"/>
            </a:pPr>
            <a:r>
              <a:rPr lang="en-GB" sz="1400" i="1" dirty="0" smtClean="0"/>
              <a:t>Proposed model: PPP with toll-road system</a:t>
            </a:r>
            <a:endParaRPr lang="en-GB" sz="1400" i="1" dirty="0"/>
          </a:p>
        </p:txBody>
      </p:sp>
      <p:pic>
        <p:nvPicPr>
          <p:cNvPr id="66562" name="Picture 2" descr="http://www.thetransportpolitic.com/wp-content/uploads/2011/05/Nantes-BusWay.png"/>
          <p:cNvPicPr>
            <a:picLocks noChangeAspect="1" noChangeArrowheads="1"/>
          </p:cNvPicPr>
          <p:nvPr/>
        </p:nvPicPr>
        <p:blipFill>
          <a:blip r:embed="rId3"/>
          <a:srcRect/>
          <a:stretch>
            <a:fillRect/>
          </a:stretch>
        </p:blipFill>
        <p:spPr bwMode="auto">
          <a:xfrm>
            <a:off x="267014" y="1451119"/>
            <a:ext cx="3072180" cy="1883133"/>
          </a:xfrm>
          <a:prstGeom prst="rect">
            <a:avLst/>
          </a:prstGeom>
          <a:noFill/>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45062"/>
            <a:ext cx="3606208" cy="2546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ounded Rectangle 11"/>
          <p:cNvSpPr/>
          <p:nvPr/>
        </p:nvSpPr>
        <p:spPr>
          <a:xfrm>
            <a:off x="267014" y="1151966"/>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sp>
        <p:nvSpPr>
          <p:cNvPr id="13" name="Rounded Rectangle 12"/>
          <p:cNvSpPr/>
          <p:nvPr/>
        </p:nvSpPr>
        <p:spPr>
          <a:xfrm>
            <a:off x="267014" y="3850628"/>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17" name="Picture 16"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5478689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684739" y="3017791"/>
            <a:ext cx="5423769" cy="2042566"/>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Express way to </a:t>
            </a:r>
            <a:r>
              <a:rPr lang="en-US" b="1" dirty="0" err="1" smtClean="0">
                <a:solidFill>
                  <a:schemeClr val="tx1"/>
                </a:solidFill>
              </a:rPr>
              <a:t>Bugesera</a:t>
            </a:r>
            <a:r>
              <a:rPr lang="en-US" b="1" dirty="0" smtClean="0">
                <a:solidFill>
                  <a:schemeClr val="tx1"/>
                </a:solidFill>
              </a:rPr>
              <a:t> Airport</a:t>
            </a:r>
            <a:endParaRPr lang="en-US" b="1" dirty="0">
              <a:solidFill>
                <a:schemeClr val="tx1"/>
              </a:solidFill>
            </a:endParaRPr>
          </a:p>
        </p:txBody>
      </p:sp>
      <p:sp>
        <p:nvSpPr>
          <p:cNvPr id="20" name="Rectangle 19"/>
          <p:cNvSpPr/>
          <p:nvPr/>
        </p:nvSpPr>
        <p:spPr>
          <a:xfrm>
            <a:off x="3684739" y="5060357"/>
            <a:ext cx="5423769" cy="1797643"/>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Huye-Kibeho-Ngoma</a:t>
            </a:r>
            <a:r>
              <a:rPr lang="en-US" b="1" dirty="0" smtClean="0">
                <a:solidFill>
                  <a:schemeClr val="tx1"/>
                </a:solidFill>
              </a:rPr>
              <a:t> Road</a:t>
            </a:r>
            <a:endParaRPr lang="en-US" b="1" dirty="0">
              <a:solidFill>
                <a:schemeClr val="tx1"/>
              </a:solidFill>
            </a:endParaRPr>
          </a:p>
        </p:txBody>
      </p:sp>
      <p:sp>
        <p:nvSpPr>
          <p:cNvPr id="6" name="Rectangle 5"/>
          <p:cNvSpPr/>
          <p:nvPr/>
        </p:nvSpPr>
        <p:spPr>
          <a:xfrm>
            <a:off x="3684739" y="1027460"/>
            <a:ext cx="5423769" cy="1990332"/>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Bypass roads in 5 priority cities</a:t>
            </a:r>
            <a:endParaRPr lang="en-US" b="1" dirty="0">
              <a:solidFill>
                <a:schemeClr val="tx1"/>
              </a:solidFill>
            </a:endParaRPr>
          </a:p>
        </p:txBody>
      </p:sp>
      <p:sp>
        <p:nvSpPr>
          <p:cNvPr id="3" name="TextBox 2"/>
          <p:cNvSpPr txBox="1"/>
          <p:nvPr/>
        </p:nvSpPr>
        <p:spPr>
          <a:xfrm>
            <a:off x="3686827" y="5380672"/>
            <a:ext cx="3181612" cy="307777"/>
          </a:xfrm>
          <a:prstGeom prst="rect">
            <a:avLst/>
          </a:prstGeom>
          <a:noFill/>
        </p:spPr>
        <p:txBody>
          <a:bodyPr wrap="square" rtlCol="0">
            <a:spAutoFit/>
          </a:bodyPr>
          <a:lstStyle/>
          <a:p>
            <a:r>
              <a:rPr lang="en-GB" sz="1400" b="1" i="1" dirty="0" smtClean="0"/>
              <a:t>Value of projects: </a:t>
            </a:r>
            <a:r>
              <a:rPr lang="en-GB" sz="1400" dirty="0" smtClean="0"/>
              <a:t>USD 80m</a:t>
            </a:r>
            <a:endParaRPr lang="en-GB" sz="1600" dirty="0"/>
          </a:p>
        </p:txBody>
      </p:sp>
      <p:sp>
        <p:nvSpPr>
          <p:cNvPr id="11" name="TextBox 10"/>
          <p:cNvSpPr txBox="1"/>
          <p:nvPr/>
        </p:nvSpPr>
        <p:spPr>
          <a:xfrm>
            <a:off x="3682651" y="1635193"/>
            <a:ext cx="5020850" cy="1384995"/>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err="1" smtClean="0"/>
              <a:t>Rubavu</a:t>
            </a:r>
            <a:r>
              <a:rPr lang="en-GB" sz="1400" i="1" dirty="0" smtClean="0"/>
              <a:t>, </a:t>
            </a:r>
            <a:r>
              <a:rPr lang="en-GB" sz="1400" i="1" dirty="0" err="1" smtClean="0"/>
              <a:t>Huye</a:t>
            </a:r>
            <a:r>
              <a:rPr lang="en-GB" sz="1400" i="1" dirty="0" smtClean="0"/>
              <a:t>, </a:t>
            </a:r>
            <a:r>
              <a:rPr lang="en-GB" sz="1400" i="1" dirty="0" err="1" smtClean="0"/>
              <a:t>Muhanga</a:t>
            </a:r>
            <a:r>
              <a:rPr lang="en-GB" sz="1400" i="1" dirty="0" smtClean="0"/>
              <a:t>, </a:t>
            </a:r>
            <a:r>
              <a:rPr lang="en-GB" sz="1400" i="1" dirty="0" err="1" smtClean="0"/>
              <a:t>Musanze</a:t>
            </a:r>
            <a:r>
              <a:rPr lang="en-GB" sz="1400" i="1" dirty="0"/>
              <a:t> </a:t>
            </a:r>
            <a:r>
              <a:rPr lang="en-GB" sz="1400" i="1" dirty="0" smtClean="0"/>
              <a:t>and </a:t>
            </a:r>
            <a:r>
              <a:rPr lang="en-GB" sz="1400" i="1" dirty="0" err="1" smtClean="0"/>
              <a:t>Rusizi</a:t>
            </a:r>
            <a:r>
              <a:rPr lang="en-GB" sz="1400" i="1" dirty="0" smtClean="0"/>
              <a:t> cities selected</a:t>
            </a:r>
          </a:p>
          <a:p>
            <a:pPr marL="285750" indent="-285750">
              <a:buFont typeface="Arial" panose="020B0604020202020204" pitchFamily="34" charset="0"/>
              <a:buChar char="•"/>
            </a:pPr>
            <a:r>
              <a:rPr lang="en-GB" sz="1400" b="1" i="1" dirty="0" smtClean="0"/>
              <a:t>All feasibility studies to be completed by 2015</a:t>
            </a:r>
          </a:p>
          <a:p>
            <a:pPr marL="285750" indent="-285750">
              <a:buFont typeface="Arial" panose="020B0604020202020204" pitchFamily="34" charset="0"/>
              <a:buChar char="•"/>
            </a:pPr>
            <a:r>
              <a:rPr lang="en-GB" sz="1400" i="1" dirty="0" smtClean="0"/>
              <a:t>Detailed study to be completed by 2016</a:t>
            </a: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Perform studies and secure funding</a:t>
            </a:r>
          </a:p>
        </p:txBody>
      </p:sp>
      <p:pic>
        <p:nvPicPr>
          <p:cNvPr id="69634" name="Picture 2"/>
          <p:cNvPicPr>
            <a:picLocks noChangeAspect="1" noChangeArrowheads="1"/>
          </p:cNvPicPr>
          <p:nvPr/>
        </p:nvPicPr>
        <p:blipFill>
          <a:blip r:embed="rId3"/>
          <a:srcRect/>
          <a:stretch>
            <a:fillRect/>
          </a:stretch>
        </p:blipFill>
        <p:spPr bwMode="auto">
          <a:xfrm>
            <a:off x="174438" y="1333950"/>
            <a:ext cx="3345156" cy="2467738"/>
          </a:xfrm>
          <a:prstGeom prst="rect">
            <a:avLst/>
          </a:prstGeom>
          <a:noFill/>
          <a:ln w="9525">
            <a:noFill/>
            <a:miter lim="800000"/>
            <a:headEnd/>
            <a:tailEnd/>
          </a:ln>
        </p:spPr>
      </p:pic>
      <p:sp>
        <p:nvSpPr>
          <p:cNvPr id="12" name="TextBox 11"/>
          <p:cNvSpPr txBox="1"/>
          <p:nvPr/>
        </p:nvSpPr>
        <p:spPr>
          <a:xfrm>
            <a:off x="3684738" y="3736917"/>
            <a:ext cx="5423769" cy="1384995"/>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A 40km transport link between the new airport and Kigali City</a:t>
            </a:r>
          </a:p>
          <a:p>
            <a:pPr marL="285750" indent="-285750">
              <a:buFont typeface="Arial" panose="020B0604020202020204" pitchFamily="34" charset="0"/>
              <a:buChar char="•"/>
            </a:pPr>
            <a:r>
              <a:rPr lang="en-GB" sz="1400" i="1" dirty="0" smtClean="0"/>
              <a:t>Road to be 4 lanes (2x2). Potential to construct airport roads as well</a:t>
            </a:r>
          </a:p>
          <a:p>
            <a:pPr marL="285750" indent="-285750">
              <a:buFont typeface="Arial" panose="020B0604020202020204" pitchFamily="34" charset="0"/>
              <a:buChar char="•"/>
            </a:pPr>
            <a:r>
              <a:rPr lang="en-GB" sz="1400" i="1" dirty="0" smtClean="0"/>
              <a:t>Detailed study to be completed 2014/2015</a:t>
            </a: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b="1" i="1" dirty="0" smtClean="0"/>
              <a:t>Perform studies and secure funding</a:t>
            </a:r>
          </a:p>
        </p:txBody>
      </p:sp>
      <p:sp>
        <p:nvSpPr>
          <p:cNvPr id="13" name="TextBox 12"/>
          <p:cNvSpPr txBox="1"/>
          <p:nvPr/>
        </p:nvSpPr>
        <p:spPr>
          <a:xfrm>
            <a:off x="3686827" y="5688449"/>
            <a:ext cx="5020850" cy="1169551"/>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A 68km transport corridor linking Southern tourism areas</a:t>
            </a:r>
          </a:p>
          <a:p>
            <a:pPr marL="285750" indent="-285750">
              <a:buFont typeface="Arial" panose="020B0604020202020204" pitchFamily="34" charset="0"/>
              <a:buChar char="•"/>
            </a:pPr>
            <a:r>
              <a:rPr lang="en-GB" sz="1400" i="1" dirty="0" smtClean="0"/>
              <a:t>Detailed study has been completed</a:t>
            </a: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Project expected to be completed by 2015</a:t>
            </a:r>
          </a:p>
        </p:txBody>
      </p:sp>
      <p:sp>
        <p:nvSpPr>
          <p:cNvPr id="21" name="TextBox 20"/>
          <p:cNvSpPr txBox="1"/>
          <p:nvPr/>
        </p:nvSpPr>
        <p:spPr>
          <a:xfrm>
            <a:off x="3684739" y="1327416"/>
            <a:ext cx="3181612" cy="307777"/>
          </a:xfrm>
          <a:prstGeom prst="rect">
            <a:avLst/>
          </a:prstGeom>
          <a:noFill/>
        </p:spPr>
        <p:txBody>
          <a:bodyPr wrap="square" rtlCol="0">
            <a:spAutoFit/>
          </a:bodyPr>
          <a:lstStyle/>
          <a:p>
            <a:r>
              <a:rPr lang="en-GB" sz="1400" b="1" i="1" dirty="0" smtClean="0"/>
              <a:t>Value of projects: </a:t>
            </a:r>
            <a:r>
              <a:rPr lang="en-GB" sz="1400" dirty="0" smtClean="0"/>
              <a:t>USD 177m</a:t>
            </a:r>
            <a:endParaRPr lang="en-GB" sz="1600" dirty="0"/>
          </a:p>
        </p:txBody>
      </p:sp>
      <p:sp>
        <p:nvSpPr>
          <p:cNvPr id="22" name="TextBox 21"/>
          <p:cNvSpPr txBox="1"/>
          <p:nvPr/>
        </p:nvSpPr>
        <p:spPr>
          <a:xfrm>
            <a:off x="3684739" y="3378451"/>
            <a:ext cx="3181612" cy="307777"/>
          </a:xfrm>
          <a:prstGeom prst="rect">
            <a:avLst/>
          </a:prstGeom>
          <a:noFill/>
        </p:spPr>
        <p:txBody>
          <a:bodyPr wrap="square" rtlCol="0">
            <a:spAutoFit/>
          </a:bodyPr>
          <a:lstStyle/>
          <a:p>
            <a:r>
              <a:rPr lang="en-GB" sz="1400" b="1" i="1" dirty="0" smtClean="0"/>
              <a:t>Value of projects: </a:t>
            </a:r>
            <a:r>
              <a:rPr lang="en-GB" sz="1400" dirty="0" smtClean="0"/>
              <a:t>USD 100m</a:t>
            </a:r>
            <a:endParaRPr lang="en-GB" sz="1600" dirty="0"/>
          </a:p>
        </p:txBody>
      </p:sp>
      <p:pic>
        <p:nvPicPr>
          <p:cNvPr id="69636" name="Picture 4" descr="https://encrypted-tbn2.gstatic.com/images?q=tbn:ANd9GcSTgcDc0_rrntV9PRPon4fdlLeuD0PBNQvNhN3Gt4uNlakW96m1">
            <a:hlinkClick r:id="rId4"/>
          </p:cNvPr>
          <p:cNvPicPr>
            <a:picLocks noChangeAspect="1" noChangeArrowheads="1"/>
          </p:cNvPicPr>
          <p:nvPr/>
        </p:nvPicPr>
        <p:blipFill>
          <a:blip r:embed="rId5"/>
          <a:srcRect/>
          <a:stretch>
            <a:fillRect/>
          </a:stretch>
        </p:blipFill>
        <p:spPr bwMode="auto">
          <a:xfrm>
            <a:off x="136112" y="4171090"/>
            <a:ext cx="3421805" cy="2281203"/>
          </a:xfrm>
          <a:prstGeom prst="rect">
            <a:avLst/>
          </a:prstGeom>
          <a:noFill/>
        </p:spPr>
      </p:pic>
      <p:sp>
        <p:nvSpPr>
          <p:cNvPr id="14" name="Rounded Rectangle 13"/>
          <p:cNvSpPr/>
          <p:nvPr/>
        </p:nvSpPr>
        <p:spPr>
          <a:xfrm>
            <a:off x="310926" y="1027459"/>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sp>
        <p:nvSpPr>
          <p:cNvPr id="15" name="Rounded Rectangle 14"/>
          <p:cNvSpPr/>
          <p:nvPr/>
        </p:nvSpPr>
        <p:spPr>
          <a:xfrm>
            <a:off x="310926" y="3872416"/>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16" name="Picture 15" descr="250px-Coat_of_arms_of_Rwanda.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5478689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657601" y="1061988"/>
            <a:ext cx="5423769" cy="2354086"/>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Ngoma</a:t>
            </a:r>
            <a:r>
              <a:rPr lang="en-US" b="1" dirty="0" smtClean="0">
                <a:solidFill>
                  <a:schemeClr val="tx1"/>
                </a:solidFill>
              </a:rPr>
              <a:t>-</a:t>
            </a:r>
            <a:r>
              <a:rPr lang="en-US" b="1" dirty="0" err="1" smtClean="0">
                <a:solidFill>
                  <a:schemeClr val="tx1"/>
                </a:solidFill>
              </a:rPr>
              <a:t>Bugesera</a:t>
            </a:r>
            <a:r>
              <a:rPr lang="en-US" b="1" dirty="0" smtClean="0">
                <a:solidFill>
                  <a:schemeClr val="tx1"/>
                </a:solidFill>
              </a:rPr>
              <a:t>-Nyanza Road</a:t>
            </a:r>
            <a:endParaRPr lang="en-US" b="1" dirty="0">
              <a:solidFill>
                <a:schemeClr val="tx1"/>
              </a:solidFill>
            </a:endParaRPr>
          </a:p>
        </p:txBody>
      </p:sp>
      <p:sp>
        <p:nvSpPr>
          <p:cNvPr id="3" name="TextBox 2"/>
          <p:cNvSpPr txBox="1"/>
          <p:nvPr/>
        </p:nvSpPr>
        <p:spPr>
          <a:xfrm>
            <a:off x="3682651" y="1525450"/>
            <a:ext cx="3181612" cy="307777"/>
          </a:xfrm>
          <a:prstGeom prst="rect">
            <a:avLst/>
          </a:prstGeom>
          <a:noFill/>
        </p:spPr>
        <p:txBody>
          <a:bodyPr wrap="square" rtlCol="0">
            <a:spAutoFit/>
          </a:bodyPr>
          <a:lstStyle/>
          <a:p>
            <a:r>
              <a:rPr lang="en-GB" sz="1400" b="1" i="1" dirty="0" smtClean="0"/>
              <a:t>Value of projects: </a:t>
            </a:r>
            <a:r>
              <a:rPr lang="en-GB" sz="1400" dirty="0" smtClean="0"/>
              <a:t>USD 177m</a:t>
            </a:r>
            <a:endParaRPr lang="en-GB" sz="1600" dirty="0"/>
          </a:p>
        </p:txBody>
      </p:sp>
      <p:sp>
        <p:nvSpPr>
          <p:cNvPr id="11" name="TextBox 10"/>
          <p:cNvSpPr txBox="1"/>
          <p:nvPr/>
        </p:nvSpPr>
        <p:spPr>
          <a:xfrm>
            <a:off x="3684738" y="1815636"/>
            <a:ext cx="5396631" cy="1600438"/>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A 130km transport link between Southern and Eastern Provinces</a:t>
            </a:r>
          </a:p>
          <a:p>
            <a:pPr marL="285750" indent="-285750">
              <a:buFont typeface="Arial" panose="020B0604020202020204" pitchFamily="34" charset="0"/>
              <a:buChar char="•"/>
            </a:pPr>
            <a:r>
              <a:rPr lang="en-GB" sz="1400" i="1" dirty="0" smtClean="0"/>
              <a:t>Feasibility study has been completed (December 2013)</a:t>
            </a:r>
          </a:p>
          <a:p>
            <a:pPr marL="285750" indent="-285750">
              <a:buFont typeface="Arial" panose="020B0604020202020204" pitchFamily="34" charset="0"/>
              <a:buChar char="•"/>
            </a:pPr>
            <a:r>
              <a:rPr lang="en-GB" sz="1400" i="1" dirty="0" smtClean="0"/>
              <a:t>Detailed study to be completed by 2015</a:t>
            </a:r>
          </a:p>
          <a:p>
            <a:pPr marL="285750" indent="-285750"/>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Project is to be completed by 2017</a:t>
            </a:r>
          </a:p>
        </p:txBody>
      </p:sp>
      <p:sp>
        <p:nvSpPr>
          <p:cNvPr id="14" name="Rectangle 13"/>
          <p:cNvSpPr/>
          <p:nvPr/>
        </p:nvSpPr>
        <p:spPr>
          <a:xfrm>
            <a:off x="3657599" y="3720027"/>
            <a:ext cx="5423769" cy="2464678"/>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Base-</a:t>
            </a:r>
            <a:r>
              <a:rPr lang="en-US" b="1" dirty="0" err="1" smtClean="0">
                <a:solidFill>
                  <a:schemeClr val="tx1"/>
                </a:solidFill>
              </a:rPr>
              <a:t>Gicumbi</a:t>
            </a:r>
            <a:r>
              <a:rPr lang="en-US" b="1" dirty="0" smtClean="0">
                <a:solidFill>
                  <a:schemeClr val="tx1"/>
                </a:solidFill>
              </a:rPr>
              <a:t>-</a:t>
            </a:r>
            <a:r>
              <a:rPr lang="en-US" b="1" dirty="0" err="1" smtClean="0">
                <a:solidFill>
                  <a:schemeClr val="tx1"/>
                </a:solidFill>
              </a:rPr>
              <a:t>Nyagatare</a:t>
            </a:r>
            <a:r>
              <a:rPr lang="en-US" b="1" dirty="0" smtClean="0">
                <a:solidFill>
                  <a:schemeClr val="tx1"/>
                </a:solidFill>
              </a:rPr>
              <a:t> Road</a:t>
            </a:r>
            <a:endParaRPr lang="en-US" b="1" dirty="0">
              <a:solidFill>
                <a:schemeClr val="tx1"/>
              </a:solidFill>
            </a:endParaRPr>
          </a:p>
        </p:txBody>
      </p:sp>
      <p:sp>
        <p:nvSpPr>
          <p:cNvPr id="15" name="TextBox 14"/>
          <p:cNvSpPr txBox="1"/>
          <p:nvPr/>
        </p:nvSpPr>
        <p:spPr>
          <a:xfrm>
            <a:off x="3711877" y="4090473"/>
            <a:ext cx="3181612" cy="307777"/>
          </a:xfrm>
          <a:prstGeom prst="rect">
            <a:avLst/>
          </a:prstGeom>
          <a:noFill/>
        </p:spPr>
        <p:txBody>
          <a:bodyPr wrap="square" rtlCol="0">
            <a:spAutoFit/>
          </a:bodyPr>
          <a:lstStyle/>
          <a:p>
            <a:r>
              <a:rPr lang="en-GB" sz="1400" b="1" i="1" dirty="0" smtClean="0"/>
              <a:t>Value of projects: </a:t>
            </a:r>
            <a:r>
              <a:rPr lang="en-GB" sz="1400" dirty="0" smtClean="0"/>
              <a:t>USD 194 m</a:t>
            </a:r>
            <a:endParaRPr lang="en-GB" sz="1600" dirty="0"/>
          </a:p>
        </p:txBody>
      </p:sp>
      <p:sp>
        <p:nvSpPr>
          <p:cNvPr id="16" name="TextBox 15"/>
          <p:cNvSpPr txBox="1"/>
          <p:nvPr/>
        </p:nvSpPr>
        <p:spPr>
          <a:xfrm>
            <a:off x="3711877" y="4398250"/>
            <a:ext cx="5020850" cy="1815882"/>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A key 125km Regional Transport corridor connecting Uganda to Congo, which by-passes Kigali. Located between Northern and Eastern Provinces. </a:t>
            </a:r>
          </a:p>
          <a:p>
            <a:pPr marL="285750" indent="-285750">
              <a:buFont typeface="Arial" panose="020B0604020202020204" pitchFamily="34" charset="0"/>
              <a:buChar char="•"/>
            </a:pPr>
            <a:r>
              <a:rPr lang="en-GB" sz="1400" i="1" dirty="0" smtClean="0"/>
              <a:t>Detailed  designs completed</a:t>
            </a:r>
          </a:p>
          <a:p>
            <a:pPr marL="285750" indent="-285750"/>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Project is to be completed by 2017</a:t>
            </a:r>
            <a:endParaRPr lang="en-GB" sz="1400" i="1" dirty="0"/>
          </a:p>
        </p:txBody>
      </p:sp>
      <p:pic>
        <p:nvPicPr>
          <p:cNvPr id="72706" name="Picture 2" descr="http://3.bp.blogspot.com/_Zev81onBbJc/Sw7W068XB4I/AAAAAAAAIjM/dyEnhoBascc/s1600/800px-DirtRoadRwanda.jpg">
            <a:hlinkClick r:id="rId3"/>
          </p:cNvPr>
          <p:cNvPicPr>
            <a:picLocks noChangeAspect="1" noChangeArrowheads="1"/>
          </p:cNvPicPr>
          <p:nvPr/>
        </p:nvPicPr>
        <p:blipFill>
          <a:blip r:embed="rId4"/>
          <a:srcRect/>
          <a:stretch>
            <a:fillRect/>
          </a:stretch>
        </p:blipFill>
        <p:spPr bwMode="auto">
          <a:xfrm>
            <a:off x="363092" y="1146060"/>
            <a:ext cx="3140175" cy="2204256"/>
          </a:xfrm>
          <a:prstGeom prst="rect">
            <a:avLst/>
          </a:prstGeom>
          <a:noFill/>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486" y="3832761"/>
            <a:ext cx="3557391" cy="2480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ounded Rectangle 12"/>
          <p:cNvSpPr/>
          <p:nvPr/>
        </p:nvSpPr>
        <p:spPr>
          <a:xfrm>
            <a:off x="431087" y="3694546"/>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12" name="Picture 11" descr="250px-Coat_of_arms_of_Rwanda.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547868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2275526" y="323862"/>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275526" y="357724"/>
            <a:ext cx="4886208" cy="523220"/>
          </a:xfrm>
          <a:prstGeom prst="rect">
            <a:avLst/>
          </a:prstGeom>
          <a:noFill/>
        </p:spPr>
        <p:txBody>
          <a:bodyPr wrap="square" rtlCol="0">
            <a:spAutoFit/>
          </a:bodyPr>
          <a:lstStyle/>
          <a:p>
            <a:pPr algn="ctr"/>
            <a:r>
              <a:rPr lang="en-US" sz="2800" b="1" dirty="0" smtClean="0">
                <a:latin typeface="+mj-lt"/>
                <a:cs typeface="Calisto MT"/>
              </a:rPr>
              <a:t>Energy Sector</a:t>
            </a:r>
            <a:endParaRPr lang="en-US" sz="2800" b="1" dirty="0">
              <a:latin typeface="+mj-lt"/>
              <a:cs typeface="Calisto MT"/>
            </a:endParaRPr>
          </a:p>
        </p:txBody>
      </p:sp>
      <p:cxnSp>
        <p:nvCxnSpPr>
          <p:cNvPr id="13" name="Straight Connector 12"/>
          <p:cNvCxnSpPr/>
          <p:nvPr/>
        </p:nvCxnSpPr>
        <p:spPr>
          <a:xfrm>
            <a:off x="2275526" y="984431"/>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itle 4"/>
          <p:cNvSpPr txBox="1">
            <a:spLocks/>
          </p:cNvSpPr>
          <p:nvPr/>
        </p:nvSpPr>
        <p:spPr>
          <a:xfrm>
            <a:off x="5037217" y="1471762"/>
            <a:ext cx="3840796" cy="524180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600" b="1" u="sng" dirty="0" smtClean="0">
                <a:cs typeface="Times New Roman"/>
              </a:rPr>
              <a:t>Targets to be met by 2018</a:t>
            </a:r>
          </a:p>
          <a:p>
            <a:pPr marL="285750" indent="-285750" algn="l">
              <a:buFont typeface="Arial" pitchFamily="34" charset="0"/>
              <a:buChar char="•"/>
            </a:pPr>
            <a:r>
              <a:rPr lang="en-GB" sz="1600" dirty="0" smtClean="0">
                <a:cs typeface="Times New Roman"/>
              </a:rPr>
              <a:t>Electricity Access</a:t>
            </a:r>
            <a:r>
              <a:rPr lang="en-GB" sz="1600" b="1" dirty="0" smtClean="0">
                <a:cs typeface="Times New Roman"/>
              </a:rPr>
              <a:t>: 70% households</a:t>
            </a:r>
          </a:p>
          <a:p>
            <a:pPr marL="285750" indent="-285750" algn="l">
              <a:buFont typeface="Arial" pitchFamily="34" charset="0"/>
              <a:buChar char="•"/>
            </a:pPr>
            <a:r>
              <a:rPr lang="en-GB" sz="1600" dirty="0" smtClean="0">
                <a:cs typeface="Times New Roman"/>
              </a:rPr>
              <a:t>Grid capacity (domestic + imports):</a:t>
            </a:r>
            <a:r>
              <a:rPr lang="en-GB" sz="1600" b="1" dirty="0" smtClean="0">
                <a:cs typeface="Times New Roman"/>
              </a:rPr>
              <a:t> </a:t>
            </a:r>
            <a:r>
              <a:rPr lang="en-GB" sz="1600" dirty="0" smtClean="0">
                <a:cs typeface="Times New Roman"/>
              </a:rPr>
              <a:t> </a:t>
            </a:r>
            <a:r>
              <a:rPr lang="en-GB" sz="1600" b="1" dirty="0" smtClean="0">
                <a:cs typeface="Times New Roman"/>
              </a:rPr>
              <a:t>563MW</a:t>
            </a:r>
          </a:p>
          <a:p>
            <a:pPr marL="285750" indent="-285750" algn="l">
              <a:buFont typeface="Arial" pitchFamily="34" charset="0"/>
              <a:buChar char="•"/>
            </a:pPr>
            <a:r>
              <a:rPr lang="en-GB" sz="1600" dirty="0" smtClean="0">
                <a:cs typeface="Times New Roman"/>
              </a:rPr>
              <a:t>Regional Connections: </a:t>
            </a:r>
            <a:r>
              <a:rPr lang="en-GB" sz="1600" b="1" dirty="0" smtClean="0">
                <a:cs typeface="Times New Roman"/>
              </a:rPr>
              <a:t>Uganda and Kenya 2016, Ethiopia 2017</a:t>
            </a:r>
          </a:p>
          <a:p>
            <a:pPr marL="285750" indent="-285750" algn="l">
              <a:buFont typeface="Arial" pitchFamily="34" charset="0"/>
              <a:buChar char="•"/>
            </a:pPr>
            <a:r>
              <a:rPr lang="en-GB" sz="1600" dirty="0" smtClean="0">
                <a:cs typeface="Times New Roman"/>
              </a:rPr>
              <a:t>Biomass consumption: </a:t>
            </a:r>
            <a:r>
              <a:rPr lang="en-GB" sz="1600" b="1" dirty="0" smtClean="0">
                <a:cs typeface="Times New Roman"/>
              </a:rPr>
              <a:t>85% to 50%</a:t>
            </a:r>
          </a:p>
          <a:p>
            <a:pPr marL="285750" indent="-285750" algn="l">
              <a:buFont typeface="Arial" pitchFamily="34" charset="0"/>
              <a:buChar char="•"/>
            </a:pPr>
            <a:r>
              <a:rPr lang="en-GB" sz="1600" dirty="0" smtClean="0">
                <a:cs typeface="Times New Roman"/>
              </a:rPr>
              <a:t>Schools and health centres: </a:t>
            </a:r>
            <a:r>
              <a:rPr lang="en-GB" sz="1600" b="1" dirty="0" smtClean="0">
                <a:cs typeface="Times New Roman"/>
              </a:rPr>
              <a:t>100%</a:t>
            </a:r>
            <a:endParaRPr lang="en-GB" sz="1600" dirty="0" smtClean="0">
              <a:cs typeface="Times New Roman"/>
            </a:endParaRPr>
          </a:p>
          <a:p>
            <a:pPr marL="285750" indent="-285750" algn="l">
              <a:buFont typeface="Arial" pitchFamily="34" charset="0"/>
              <a:buChar char="•"/>
            </a:pPr>
            <a:endParaRPr lang="en-GB" sz="1600" dirty="0" smtClean="0">
              <a:cs typeface="Times New Roman"/>
            </a:endParaRPr>
          </a:p>
          <a:p>
            <a:pPr algn="l"/>
            <a:endParaRPr lang="en-GB" sz="1600" b="1" dirty="0">
              <a:cs typeface="Times New Roman"/>
            </a:endParaRPr>
          </a:p>
          <a:p>
            <a:pPr algn="l"/>
            <a:r>
              <a:rPr lang="en-GB" sz="1600" b="1" u="sng" dirty="0" smtClean="0">
                <a:cs typeface="Times New Roman"/>
              </a:rPr>
              <a:t>Investment Facilitation </a:t>
            </a:r>
          </a:p>
          <a:p>
            <a:pPr marL="285750" indent="-285750" algn="l">
              <a:buFont typeface="Arial" pitchFamily="34" charset="0"/>
              <a:buChar char="•"/>
            </a:pPr>
            <a:r>
              <a:rPr lang="en-GB" sz="1600" dirty="0" smtClean="0">
                <a:cs typeface="Times New Roman"/>
              </a:rPr>
              <a:t>Power Purchase Agreements </a:t>
            </a:r>
            <a:r>
              <a:rPr lang="en-GB" sz="1600" b="1" dirty="0" smtClean="0">
                <a:cs typeface="Times New Roman"/>
              </a:rPr>
              <a:t>(PPAs</a:t>
            </a:r>
            <a:r>
              <a:rPr lang="en-GB" sz="1600" dirty="0" smtClean="0">
                <a:cs typeface="Times New Roman"/>
              </a:rPr>
              <a:t>): 25 years as minimum</a:t>
            </a:r>
          </a:p>
          <a:p>
            <a:pPr marL="285750" indent="-285750" algn="l">
              <a:buFont typeface="Arial" pitchFamily="34" charset="0"/>
              <a:buChar char="•"/>
            </a:pPr>
            <a:r>
              <a:rPr lang="en-GB" sz="1600" dirty="0" smtClean="0">
                <a:cs typeface="Times New Roman"/>
              </a:rPr>
              <a:t>Independent Power Purchase Agreements </a:t>
            </a:r>
            <a:r>
              <a:rPr lang="en-GB" sz="1600" b="1" dirty="0" smtClean="0">
                <a:cs typeface="Times New Roman"/>
              </a:rPr>
              <a:t>(IPPs</a:t>
            </a:r>
            <a:r>
              <a:rPr lang="en-GB" sz="1600" dirty="0" smtClean="0">
                <a:cs typeface="Times New Roman"/>
              </a:rPr>
              <a:t>) as standard</a:t>
            </a:r>
          </a:p>
          <a:p>
            <a:pPr marL="285750" indent="-285750" algn="l">
              <a:buFont typeface="Arial" pitchFamily="34" charset="0"/>
              <a:buChar char="•"/>
            </a:pPr>
            <a:r>
              <a:rPr lang="en-GB" sz="1600" dirty="0" smtClean="0">
                <a:cs typeface="Times New Roman"/>
              </a:rPr>
              <a:t>Public Private Partnership (</a:t>
            </a:r>
            <a:r>
              <a:rPr lang="en-GB" sz="1600" b="1" dirty="0" smtClean="0">
                <a:cs typeface="Times New Roman"/>
              </a:rPr>
              <a:t>PPPs</a:t>
            </a:r>
            <a:r>
              <a:rPr lang="en-GB" sz="1600" dirty="0" smtClean="0">
                <a:cs typeface="Times New Roman"/>
              </a:rPr>
              <a:t>) experience: Draft PPP Law and Policy</a:t>
            </a:r>
          </a:p>
          <a:p>
            <a:pPr marL="285750" indent="-285750" algn="l">
              <a:buFont typeface="Arial" pitchFamily="34" charset="0"/>
              <a:buChar char="•"/>
            </a:pPr>
            <a:r>
              <a:rPr lang="en-GB" sz="1600" dirty="0" smtClean="0">
                <a:cs typeface="Times New Roman"/>
              </a:rPr>
              <a:t>Renewable Energy Feed-in-Tariff </a:t>
            </a:r>
            <a:r>
              <a:rPr lang="en-GB" sz="1600" b="1" dirty="0" smtClean="0">
                <a:cs typeface="Times New Roman"/>
              </a:rPr>
              <a:t>(REFIT</a:t>
            </a:r>
            <a:r>
              <a:rPr lang="en-GB" sz="1600" dirty="0" smtClean="0">
                <a:cs typeface="Times New Roman"/>
              </a:rPr>
              <a:t>): For hydro 50KW to 10MW</a:t>
            </a:r>
          </a:p>
          <a:p>
            <a:pPr marL="285750" indent="-285750" algn="l">
              <a:buFont typeface="Arial" pitchFamily="34" charset="0"/>
              <a:buChar char="•"/>
            </a:pPr>
            <a:r>
              <a:rPr lang="en-GB" sz="1600" dirty="0" smtClean="0">
                <a:cs typeface="Times New Roman"/>
              </a:rPr>
              <a:t>Long use of Engineering, Procurement and Construction (</a:t>
            </a:r>
            <a:r>
              <a:rPr lang="en-GB" sz="1600" b="1" dirty="0" smtClean="0">
                <a:cs typeface="Times New Roman"/>
              </a:rPr>
              <a:t>EPC</a:t>
            </a:r>
            <a:r>
              <a:rPr lang="en-GB" sz="1600" dirty="0" smtClean="0">
                <a:cs typeface="Times New Roman"/>
              </a:rPr>
              <a:t>)</a:t>
            </a:r>
          </a:p>
          <a:p>
            <a:pPr marL="285750" indent="-285750" algn="l">
              <a:buFont typeface="Arial" pitchFamily="34" charset="0"/>
              <a:buChar char="•"/>
            </a:pPr>
            <a:endParaRPr lang="en-GB" sz="1600" b="1" dirty="0">
              <a:cs typeface="Times New Roman"/>
            </a:endParaRPr>
          </a:p>
        </p:txBody>
      </p:sp>
      <p:sp>
        <p:nvSpPr>
          <p:cNvPr id="3" name="TextBox 2"/>
          <p:cNvSpPr txBox="1"/>
          <p:nvPr/>
        </p:nvSpPr>
        <p:spPr>
          <a:xfrm>
            <a:off x="412606" y="1471762"/>
            <a:ext cx="3927382" cy="5139869"/>
          </a:xfrm>
          <a:prstGeom prst="rect">
            <a:avLst/>
          </a:prstGeom>
          <a:noFill/>
        </p:spPr>
        <p:txBody>
          <a:bodyPr wrap="square" rtlCol="0">
            <a:spAutoFit/>
          </a:bodyPr>
          <a:lstStyle/>
          <a:p>
            <a:r>
              <a:rPr lang="en-GB" sz="1600" b="1" u="sng" dirty="0" smtClean="0"/>
              <a:t>Progress and Key statistics</a:t>
            </a:r>
          </a:p>
          <a:p>
            <a:pPr marL="285750" indent="-285750">
              <a:spcAft>
                <a:spcPts val="600"/>
              </a:spcAft>
              <a:buFont typeface="Arial" pitchFamily="34" charset="0"/>
              <a:buChar char="•"/>
            </a:pPr>
            <a:r>
              <a:rPr lang="en-GB" sz="1600" b="1" dirty="0" smtClean="0"/>
              <a:t>Increase in electricity connections: </a:t>
            </a:r>
            <a:r>
              <a:rPr lang="en-GB" sz="1600" dirty="0" smtClean="0"/>
              <a:t>From 6% in 2008 to 22% August 2014</a:t>
            </a:r>
          </a:p>
          <a:p>
            <a:pPr marL="285750" indent="-285750">
              <a:spcAft>
                <a:spcPts val="600"/>
              </a:spcAft>
              <a:buFont typeface="Arial" pitchFamily="34" charset="0"/>
              <a:buChar char="•"/>
            </a:pPr>
            <a:r>
              <a:rPr lang="en-GB" sz="1600" b="1" dirty="0" smtClean="0"/>
              <a:t>Steady increase in generation: </a:t>
            </a:r>
            <a:r>
              <a:rPr lang="en-GB" sz="1600" dirty="0" smtClean="0"/>
              <a:t>119.6MW August 2014</a:t>
            </a:r>
          </a:p>
          <a:p>
            <a:pPr marL="285750" indent="-285750">
              <a:spcAft>
                <a:spcPts val="600"/>
              </a:spcAft>
              <a:buFont typeface="Arial" pitchFamily="34" charset="0"/>
              <a:buChar char="•"/>
            </a:pPr>
            <a:r>
              <a:rPr lang="en-GB" sz="1600" b="1" dirty="0" smtClean="0"/>
              <a:t>Electricity Generation: </a:t>
            </a:r>
            <a:r>
              <a:rPr lang="en-GB" sz="1600" dirty="0" smtClean="0"/>
              <a:t>59% Hydro, 40% Thermal, 1% Methane and other.</a:t>
            </a:r>
            <a:endParaRPr lang="en-GB" sz="1600" b="1" dirty="0" smtClean="0"/>
          </a:p>
          <a:p>
            <a:pPr marL="285750" indent="-285750">
              <a:spcAft>
                <a:spcPts val="600"/>
              </a:spcAft>
              <a:buFont typeface="Arial" pitchFamily="34" charset="0"/>
              <a:buChar char="•"/>
            </a:pPr>
            <a:r>
              <a:rPr lang="en-GB" sz="1600" b="1" dirty="0" smtClean="0"/>
              <a:t>Regional generation: </a:t>
            </a:r>
            <a:r>
              <a:rPr lang="en-GB" sz="1600" dirty="0" smtClean="0"/>
              <a:t>Hydro power, geothermal exploration</a:t>
            </a:r>
          </a:p>
          <a:p>
            <a:pPr marL="285750" indent="-285750">
              <a:spcAft>
                <a:spcPts val="600"/>
              </a:spcAft>
              <a:buFont typeface="Arial" pitchFamily="34" charset="0"/>
              <a:buChar char="•"/>
            </a:pPr>
            <a:r>
              <a:rPr lang="en-GB" sz="1600" b="1" dirty="0" smtClean="0"/>
              <a:t>Regional interconnections: </a:t>
            </a:r>
            <a:r>
              <a:rPr lang="en-GB" sz="1600" dirty="0" smtClean="0"/>
              <a:t>Developing Uganda-Kenya-Ethiopia lines</a:t>
            </a:r>
          </a:p>
          <a:p>
            <a:pPr marL="285750" indent="-285750">
              <a:spcAft>
                <a:spcPts val="600"/>
              </a:spcAft>
              <a:buFont typeface="Arial" pitchFamily="34" charset="0"/>
              <a:buChar char="•"/>
            </a:pPr>
            <a:r>
              <a:rPr lang="en-GB" sz="1600" b="1" dirty="0" smtClean="0"/>
              <a:t>Biomass consumption: </a:t>
            </a:r>
            <a:r>
              <a:rPr lang="en-GB" sz="1600" dirty="0" smtClean="0"/>
              <a:t>Reduced form 99% population in 2000 to 85% in 2013</a:t>
            </a:r>
          </a:p>
          <a:p>
            <a:pPr marL="285750" indent="-285750">
              <a:spcAft>
                <a:spcPts val="600"/>
              </a:spcAft>
              <a:buFont typeface="Arial" pitchFamily="34" charset="0"/>
              <a:buChar char="•"/>
            </a:pPr>
            <a:r>
              <a:rPr lang="en-GB" sz="1600" b="1" dirty="0" smtClean="0"/>
              <a:t>Schools and health clinics with electricity access: </a:t>
            </a:r>
            <a:r>
              <a:rPr lang="en-GB" sz="1600" dirty="0" smtClean="0"/>
              <a:t>64% and 100%</a:t>
            </a:r>
            <a:endParaRPr lang="en-GB" sz="1600" b="1" dirty="0" smtClean="0"/>
          </a:p>
          <a:p>
            <a:pPr marL="285750" indent="-285750">
              <a:spcAft>
                <a:spcPts val="600"/>
              </a:spcAft>
              <a:buFont typeface="Arial" pitchFamily="34" charset="0"/>
              <a:buChar char="•"/>
            </a:pPr>
            <a:r>
              <a:rPr lang="en-GB" sz="1600" b="1" dirty="0" smtClean="0"/>
              <a:t>CFL Distribution: </a:t>
            </a:r>
            <a:r>
              <a:rPr lang="en-GB" sz="1600" dirty="0" smtClean="0"/>
              <a:t> 800,000 distributed</a:t>
            </a:r>
          </a:p>
          <a:p>
            <a:pPr marL="285750" indent="-285750">
              <a:spcAft>
                <a:spcPts val="600"/>
              </a:spcAft>
              <a:buFont typeface="Arial" pitchFamily="34" charset="0"/>
              <a:buChar char="•"/>
            </a:pPr>
            <a:r>
              <a:rPr lang="en-GB" sz="1600" b="1" dirty="0" smtClean="0"/>
              <a:t>Average tariffs: </a:t>
            </a:r>
            <a:r>
              <a:rPr lang="en-GB" sz="1600" dirty="0" smtClean="0"/>
              <a:t>$0.22c/</a:t>
            </a:r>
            <a:r>
              <a:rPr lang="en-GB" sz="1600" dirty="0" err="1" smtClean="0"/>
              <a:t>KwH</a:t>
            </a:r>
            <a:r>
              <a:rPr lang="en-GB" sz="1600" dirty="0" smtClean="0"/>
              <a:t> for industry and $0.21c for other consumers</a:t>
            </a:r>
          </a:p>
        </p:txBody>
      </p:sp>
      <p:pic>
        <p:nvPicPr>
          <p:cNvPr id="10" name="Picture 9"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669808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653426" y="1361699"/>
            <a:ext cx="5423769" cy="2634104"/>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Hydro Power</a:t>
            </a:r>
            <a:endParaRPr lang="en-US" b="1" dirty="0">
              <a:solidFill>
                <a:schemeClr val="tx1"/>
              </a:solidFill>
            </a:endParaRPr>
          </a:p>
        </p:txBody>
      </p:sp>
      <p:pic>
        <p:nvPicPr>
          <p:cNvPr id="9" name="Picture 8"/>
          <p:cNvPicPr/>
          <p:nvPr/>
        </p:nvPicPr>
        <p:blipFill>
          <a:blip r:embed="rId3"/>
          <a:stretch>
            <a:fillRect/>
          </a:stretch>
        </p:blipFill>
        <p:spPr>
          <a:xfrm>
            <a:off x="157497" y="4096011"/>
            <a:ext cx="3396681" cy="2361608"/>
          </a:xfrm>
          <a:prstGeom prst="rect">
            <a:avLst/>
          </a:prstGeom>
        </p:spPr>
      </p:pic>
      <p:sp>
        <p:nvSpPr>
          <p:cNvPr id="3" name="TextBox 2"/>
          <p:cNvSpPr txBox="1"/>
          <p:nvPr/>
        </p:nvSpPr>
        <p:spPr>
          <a:xfrm>
            <a:off x="3653426" y="1695352"/>
            <a:ext cx="3181612" cy="307777"/>
          </a:xfrm>
          <a:prstGeom prst="rect">
            <a:avLst/>
          </a:prstGeom>
          <a:noFill/>
        </p:spPr>
        <p:txBody>
          <a:bodyPr wrap="square" rtlCol="0">
            <a:spAutoFit/>
          </a:bodyPr>
          <a:lstStyle/>
          <a:p>
            <a:r>
              <a:rPr lang="en-GB" sz="1400" b="1" i="1" dirty="0" smtClean="0"/>
              <a:t>Value of projects: </a:t>
            </a:r>
            <a:r>
              <a:rPr lang="en-GB" sz="1400" dirty="0" smtClean="0"/>
              <a:t>USD 350m</a:t>
            </a:r>
            <a:endParaRPr lang="en-GB" sz="1600" dirty="0"/>
          </a:p>
        </p:txBody>
      </p:sp>
      <p:sp>
        <p:nvSpPr>
          <p:cNvPr id="11" name="TextBox 10"/>
          <p:cNvSpPr txBox="1"/>
          <p:nvPr/>
        </p:nvSpPr>
        <p:spPr>
          <a:xfrm>
            <a:off x="3653426" y="1984956"/>
            <a:ext cx="5020850" cy="2246769"/>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Over 333 Micro Hydropower sites have been identified</a:t>
            </a:r>
          </a:p>
          <a:p>
            <a:pPr marL="285750" indent="-285750">
              <a:buFont typeface="Arial" panose="020B0604020202020204" pitchFamily="34" charset="0"/>
              <a:buChar char="•"/>
            </a:pPr>
            <a:r>
              <a:rPr lang="en-GB" sz="1400" i="1" dirty="0" smtClean="0"/>
              <a:t>Feasibility studies complete for over 40 sites</a:t>
            </a:r>
          </a:p>
          <a:p>
            <a:pPr marL="285750" indent="-285750">
              <a:buFont typeface="Arial" panose="020B0604020202020204" pitchFamily="34" charset="0"/>
              <a:buChar char="•"/>
            </a:pPr>
            <a:r>
              <a:rPr lang="en-GB" sz="1400" i="1" dirty="0" smtClean="0"/>
              <a:t>REFIT Feed in tariff (from 50kW to 10MW)</a:t>
            </a:r>
          </a:p>
          <a:p>
            <a:pPr marL="285750" indent="-285750">
              <a:buFont typeface="Arial" panose="020B0604020202020204" pitchFamily="34" charset="0"/>
              <a:buChar char="•"/>
            </a:pPr>
            <a:r>
              <a:rPr lang="en-GB" sz="1400" i="1" dirty="0"/>
              <a:t>S</a:t>
            </a:r>
            <a:r>
              <a:rPr lang="en-GB" sz="1400" i="1" dirty="0" smtClean="0"/>
              <a:t>tandard PPA for small sites</a:t>
            </a:r>
          </a:p>
          <a:p>
            <a:endParaRPr lang="en-GB" sz="1400" i="1" dirty="0"/>
          </a:p>
          <a:p>
            <a:r>
              <a:rPr lang="en-GB" sz="1400" b="1" i="1" dirty="0" smtClean="0"/>
              <a:t>Way Forward: </a:t>
            </a:r>
          </a:p>
          <a:p>
            <a:pPr marL="285750" indent="-285750">
              <a:buFont typeface="Arial" pitchFamily="34" charset="0"/>
              <a:buChar char="•"/>
            </a:pPr>
            <a:r>
              <a:rPr lang="en-GB" sz="1400" i="1" dirty="0" smtClean="0"/>
              <a:t>Projects with feasibility studies to undergo competitive process on a periodic basis</a:t>
            </a:r>
          </a:p>
          <a:p>
            <a:endParaRPr lang="en-GB" sz="1400" i="1" dirty="0" smtClean="0"/>
          </a:p>
        </p:txBody>
      </p:sp>
      <p:cxnSp>
        <p:nvCxnSpPr>
          <p:cNvPr id="12" name="Straight Connector 11"/>
          <p:cNvCxnSpPr/>
          <p:nvPr/>
        </p:nvCxnSpPr>
        <p:spPr>
          <a:xfrm>
            <a:off x="2007281" y="266763"/>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007281" y="300625"/>
            <a:ext cx="4886208" cy="523220"/>
          </a:xfrm>
          <a:prstGeom prst="rect">
            <a:avLst/>
          </a:prstGeom>
          <a:noFill/>
        </p:spPr>
        <p:txBody>
          <a:bodyPr wrap="square" rtlCol="0">
            <a:spAutoFit/>
          </a:bodyPr>
          <a:lstStyle/>
          <a:p>
            <a:pPr algn="ctr"/>
            <a:r>
              <a:rPr lang="en-US" sz="2800" b="1" dirty="0" smtClean="0">
                <a:latin typeface="+mj-lt"/>
                <a:cs typeface="Calisto MT"/>
              </a:rPr>
              <a:t>Energy Sector: Investments</a:t>
            </a:r>
            <a:endParaRPr lang="en-US" sz="2800" b="1" dirty="0">
              <a:latin typeface="+mj-lt"/>
              <a:cs typeface="Calisto MT"/>
            </a:endParaRPr>
          </a:p>
        </p:txBody>
      </p:sp>
      <p:cxnSp>
        <p:nvCxnSpPr>
          <p:cNvPr id="18" name="Straight Connector 17"/>
          <p:cNvCxnSpPr/>
          <p:nvPr/>
        </p:nvCxnSpPr>
        <p:spPr>
          <a:xfrm>
            <a:off x="2007281" y="927332"/>
            <a:ext cx="4886208"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descr="http://focus.rw/wp/wp-content/uploads/2012/04/Rukarar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119" y="1442213"/>
            <a:ext cx="3297435" cy="247307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3653426" y="3992032"/>
            <a:ext cx="5421681" cy="282419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Sample Opportunity: </a:t>
            </a:r>
            <a:r>
              <a:rPr lang="en-US" b="1" dirty="0" smtClean="0">
                <a:solidFill>
                  <a:schemeClr val="tx1"/>
                </a:solidFill>
              </a:rPr>
              <a:t>Hydro Power Rollout Program</a:t>
            </a:r>
          </a:p>
          <a:p>
            <a:endParaRPr lang="en-US" dirty="0">
              <a:solidFill>
                <a:schemeClr val="tx1"/>
              </a:solidFill>
            </a:endParaRPr>
          </a:p>
        </p:txBody>
      </p:sp>
      <p:sp>
        <p:nvSpPr>
          <p:cNvPr id="14" name="TextBox 13"/>
          <p:cNvSpPr txBox="1"/>
          <p:nvPr/>
        </p:nvSpPr>
        <p:spPr>
          <a:xfrm>
            <a:off x="3653426" y="4414574"/>
            <a:ext cx="4421689" cy="307777"/>
          </a:xfrm>
          <a:prstGeom prst="rect">
            <a:avLst/>
          </a:prstGeom>
          <a:noFill/>
        </p:spPr>
        <p:txBody>
          <a:bodyPr wrap="square" rtlCol="0">
            <a:spAutoFit/>
          </a:bodyPr>
          <a:lstStyle/>
          <a:p>
            <a:r>
              <a:rPr lang="en-GB" sz="1400" b="1" i="1" dirty="0" smtClean="0"/>
              <a:t>Value of projects: </a:t>
            </a:r>
            <a:r>
              <a:rPr lang="en-GB" sz="1400" dirty="0" smtClean="0"/>
              <a:t>USD 173m</a:t>
            </a:r>
            <a:endParaRPr lang="en-GB" sz="1600" dirty="0"/>
          </a:p>
        </p:txBody>
      </p:sp>
      <p:sp>
        <p:nvSpPr>
          <p:cNvPr id="15" name="TextBox 14"/>
          <p:cNvSpPr txBox="1"/>
          <p:nvPr/>
        </p:nvSpPr>
        <p:spPr>
          <a:xfrm>
            <a:off x="3696219" y="4830019"/>
            <a:ext cx="5396631" cy="2031325"/>
          </a:xfrm>
          <a:prstGeom prst="rect">
            <a:avLst/>
          </a:prstGeom>
          <a:noFill/>
        </p:spPr>
        <p:txBody>
          <a:bodyPr wrap="square" rtlCol="0">
            <a:spAutoFit/>
          </a:bodyPr>
          <a:lstStyle/>
          <a:p>
            <a:r>
              <a:rPr lang="en-GB" sz="1400" b="1" i="1" dirty="0" smtClean="0"/>
              <a:t>Incentives:</a:t>
            </a:r>
          </a:p>
          <a:p>
            <a:pPr marL="285750" indent="-285750">
              <a:buFont typeface="Arial" pitchFamily="34" charset="0"/>
              <a:buChar char="•"/>
            </a:pPr>
            <a:r>
              <a:rPr lang="en-GB" sz="1400" i="1" dirty="0"/>
              <a:t>10 hydropower sites with total installed capacity of 50MW</a:t>
            </a:r>
          </a:p>
          <a:p>
            <a:pPr marL="285750" indent="-285750">
              <a:buFont typeface="Arial" pitchFamily="34" charset="0"/>
              <a:buChar char="•"/>
            </a:pPr>
            <a:r>
              <a:rPr lang="en-GB" sz="1400" i="1" dirty="0"/>
              <a:t>1 brown field ($22m), 9 green field ($160m) and 2 separate Dams at </a:t>
            </a:r>
            <a:r>
              <a:rPr lang="en-GB" sz="1400" i="1" dirty="0" err="1"/>
              <a:t>Rukarara</a:t>
            </a:r>
            <a:r>
              <a:rPr lang="en-GB" sz="1400" i="1" dirty="0"/>
              <a:t> ($13m) </a:t>
            </a:r>
          </a:p>
          <a:p>
            <a:pPr marL="285750" indent="-285750">
              <a:buFont typeface="Arial" pitchFamily="34" charset="0"/>
              <a:buChar char="•"/>
            </a:pPr>
            <a:r>
              <a:rPr lang="en-GB" sz="1400" i="1" dirty="0"/>
              <a:t>On green sites: 8 pre-feasibility studies complete, 4 further studies on-going. </a:t>
            </a:r>
          </a:p>
          <a:p>
            <a:pPr marL="285750" indent="-285750"/>
            <a:endParaRPr lang="en-GB" sz="1400" i="1" dirty="0"/>
          </a:p>
          <a:p>
            <a:r>
              <a:rPr lang="en-GB" sz="1400" b="1" i="1" dirty="0" smtClean="0"/>
              <a:t>Way forward:</a:t>
            </a:r>
            <a:r>
              <a:rPr lang="en-GB" sz="1400" i="1" dirty="0" smtClean="0"/>
              <a:t> </a:t>
            </a:r>
          </a:p>
          <a:p>
            <a:pPr marL="285750" indent="-285750">
              <a:buFont typeface="Arial" pitchFamily="34" charset="0"/>
              <a:buChar char="•"/>
            </a:pPr>
            <a:r>
              <a:rPr lang="en-GB" sz="1400" i="1" dirty="0" smtClean="0"/>
              <a:t>Competitive process for PPA.</a:t>
            </a:r>
          </a:p>
        </p:txBody>
      </p:sp>
      <p:pic>
        <p:nvPicPr>
          <p:cNvPr id="16" name="Picture 15"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547868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645964" y="1169366"/>
            <a:ext cx="5421681" cy="282419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Nyabarongo</a:t>
            </a:r>
            <a:r>
              <a:rPr lang="en-US" b="1" dirty="0" smtClean="0">
                <a:solidFill>
                  <a:schemeClr val="tx1"/>
                </a:solidFill>
              </a:rPr>
              <a:t> II</a:t>
            </a:r>
            <a:endParaRPr lang="en-US" b="1" dirty="0">
              <a:solidFill>
                <a:schemeClr val="tx1"/>
              </a:solidFill>
            </a:endParaRPr>
          </a:p>
        </p:txBody>
      </p:sp>
      <p:sp>
        <p:nvSpPr>
          <p:cNvPr id="14" name="TextBox 13"/>
          <p:cNvSpPr txBox="1"/>
          <p:nvPr/>
        </p:nvSpPr>
        <p:spPr>
          <a:xfrm>
            <a:off x="3645964" y="1483164"/>
            <a:ext cx="4421689" cy="307777"/>
          </a:xfrm>
          <a:prstGeom prst="rect">
            <a:avLst/>
          </a:prstGeom>
          <a:noFill/>
        </p:spPr>
        <p:txBody>
          <a:bodyPr wrap="square" rtlCol="0">
            <a:spAutoFit/>
          </a:bodyPr>
          <a:lstStyle/>
          <a:p>
            <a:r>
              <a:rPr lang="en-GB" sz="1400" b="1" i="1" dirty="0" smtClean="0"/>
              <a:t>Value of projects:  </a:t>
            </a:r>
            <a:r>
              <a:rPr lang="en-GB" sz="1400" i="1" dirty="0" smtClean="0"/>
              <a:t>USD $150m</a:t>
            </a:r>
            <a:endParaRPr lang="en-GB" sz="1600" dirty="0"/>
          </a:p>
        </p:txBody>
      </p:sp>
      <p:sp>
        <p:nvSpPr>
          <p:cNvPr id="15" name="TextBox 14"/>
          <p:cNvSpPr txBox="1"/>
          <p:nvPr/>
        </p:nvSpPr>
        <p:spPr>
          <a:xfrm>
            <a:off x="3688758" y="1760816"/>
            <a:ext cx="5396631" cy="1815882"/>
          </a:xfrm>
          <a:prstGeom prst="rect">
            <a:avLst/>
          </a:prstGeom>
          <a:noFill/>
        </p:spPr>
        <p:txBody>
          <a:bodyPr wrap="square" rtlCol="0">
            <a:spAutoFit/>
          </a:bodyPr>
          <a:lstStyle/>
          <a:p>
            <a:r>
              <a:rPr lang="en-GB" sz="1400" b="1" i="1" dirty="0" smtClean="0"/>
              <a:t>Incentives:</a:t>
            </a:r>
          </a:p>
          <a:p>
            <a:pPr marL="285750" indent="-285750">
              <a:buFont typeface="Arial" pitchFamily="34" charset="0"/>
              <a:buChar char="•"/>
            </a:pPr>
            <a:r>
              <a:rPr lang="en-GB" sz="1400" i="1" dirty="0" smtClean="0"/>
              <a:t>17 MW  multi-purpose project: Phase 1 Generation, Phase 2 Irrigation and other uses</a:t>
            </a:r>
          </a:p>
          <a:p>
            <a:pPr marL="285750" indent="-285750">
              <a:buFont typeface="Arial" pitchFamily="34" charset="0"/>
              <a:buChar char="•"/>
            </a:pPr>
            <a:r>
              <a:rPr lang="en-GB" sz="1400" i="1" dirty="0" smtClean="0"/>
              <a:t>Strategic importance: energy, water supply, irrigation, flood control</a:t>
            </a:r>
          </a:p>
          <a:p>
            <a:pPr marL="285750" indent="-285750">
              <a:buFont typeface="Arial" pitchFamily="34" charset="0"/>
              <a:buChar char="•"/>
            </a:pPr>
            <a:endParaRPr lang="en-GB" sz="1400" i="1" dirty="0"/>
          </a:p>
          <a:p>
            <a:r>
              <a:rPr lang="en-GB" sz="1400" b="1" i="1" dirty="0" smtClean="0"/>
              <a:t>Way forward:</a:t>
            </a:r>
            <a:r>
              <a:rPr lang="en-GB" sz="1400" i="1" dirty="0" smtClean="0"/>
              <a:t> </a:t>
            </a:r>
          </a:p>
          <a:p>
            <a:pPr marL="285750" indent="-285750">
              <a:buFont typeface="Arial" pitchFamily="34" charset="0"/>
              <a:buChar char="•"/>
            </a:pPr>
            <a:r>
              <a:rPr lang="en-GB" sz="1400" i="1" dirty="0" smtClean="0"/>
              <a:t>Completion of Feasibility Study</a:t>
            </a:r>
          </a:p>
          <a:p>
            <a:pPr marL="285750" indent="-285750">
              <a:buFont typeface="Arial" pitchFamily="34" charset="0"/>
              <a:buChar char="•"/>
            </a:pPr>
            <a:r>
              <a:rPr lang="en-GB" sz="1400" i="1" dirty="0" smtClean="0"/>
              <a:t>Competitive process for BOT</a:t>
            </a: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632" y="1521852"/>
            <a:ext cx="3174859" cy="2119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ounded Rectangle 19"/>
          <p:cNvSpPr/>
          <p:nvPr/>
        </p:nvSpPr>
        <p:spPr>
          <a:xfrm>
            <a:off x="373972" y="1260598"/>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On-going</a:t>
            </a:r>
            <a:endParaRPr lang="en-GB" sz="1600" b="1" dirty="0"/>
          </a:p>
        </p:txBody>
      </p:sp>
      <p:sp>
        <p:nvSpPr>
          <p:cNvPr id="19" name="Rectangle 18"/>
          <p:cNvSpPr/>
          <p:nvPr/>
        </p:nvSpPr>
        <p:spPr>
          <a:xfrm>
            <a:off x="3643876" y="4039343"/>
            <a:ext cx="5423769" cy="2818657"/>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Geothermal Power Generation</a:t>
            </a:r>
            <a:endParaRPr lang="en-US" b="1" dirty="0">
              <a:solidFill>
                <a:schemeClr val="tx1"/>
              </a:solidFill>
            </a:endParaRPr>
          </a:p>
        </p:txBody>
      </p:sp>
      <p:sp>
        <p:nvSpPr>
          <p:cNvPr id="21" name="TextBox 20"/>
          <p:cNvSpPr txBox="1"/>
          <p:nvPr/>
        </p:nvSpPr>
        <p:spPr>
          <a:xfrm>
            <a:off x="3668926" y="4435532"/>
            <a:ext cx="3181612" cy="307777"/>
          </a:xfrm>
          <a:prstGeom prst="rect">
            <a:avLst/>
          </a:prstGeom>
          <a:noFill/>
        </p:spPr>
        <p:txBody>
          <a:bodyPr wrap="square" rtlCol="0">
            <a:spAutoFit/>
          </a:bodyPr>
          <a:lstStyle/>
          <a:p>
            <a:r>
              <a:rPr lang="en-GB" sz="1400" b="1" i="1" dirty="0" smtClean="0"/>
              <a:t>Value of projects: </a:t>
            </a:r>
            <a:r>
              <a:rPr lang="en-GB" sz="1400" dirty="0" smtClean="0"/>
              <a:t>USD 400m</a:t>
            </a:r>
            <a:endParaRPr lang="en-GB" sz="1600" dirty="0"/>
          </a:p>
        </p:txBody>
      </p:sp>
      <p:sp>
        <p:nvSpPr>
          <p:cNvPr id="22" name="TextBox 21"/>
          <p:cNvSpPr txBox="1"/>
          <p:nvPr/>
        </p:nvSpPr>
        <p:spPr>
          <a:xfrm>
            <a:off x="3671014" y="4725718"/>
            <a:ext cx="5325366" cy="1815882"/>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350 MW of geothermal generation estimated across 4-prospects</a:t>
            </a:r>
          </a:p>
          <a:p>
            <a:pPr marL="285750" indent="-285750">
              <a:buFont typeface="Arial" panose="020B0604020202020204" pitchFamily="34" charset="0"/>
              <a:buChar char="•"/>
            </a:pPr>
            <a:r>
              <a:rPr lang="en-GB" sz="1400" i="1" dirty="0" smtClean="0"/>
              <a:t>Exploratory drilling completed at two wells</a:t>
            </a:r>
          </a:p>
          <a:p>
            <a:pPr marL="285750" indent="-285750">
              <a:buFont typeface="Arial" panose="020B0604020202020204" pitchFamily="34" charset="0"/>
              <a:buChar char="•"/>
            </a:pPr>
            <a:r>
              <a:rPr lang="en-GB" sz="1400" i="1" dirty="0" smtClean="0"/>
              <a:t>Geothermal Master Plan being developed, ready by February 2015</a:t>
            </a:r>
          </a:p>
          <a:p>
            <a:pPr marL="285750" indent="-285750">
              <a:buFont typeface="Arial" panose="020B0604020202020204" pitchFamily="34" charset="0"/>
              <a:buChar char="•"/>
            </a:pP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Utilise Geothermal Master Plan</a:t>
            </a:r>
          </a:p>
          <a:p>
            <a:pPr marL="285750" indent="-285750">
              <a:buFont typeface="Arial" panose="020B0604020202020204" pitchFamily="34" charset="0"/>
              <a:buChar char="•"/>
            </a:pPr>
            <a:r>
              <a:rPr lang="en-GB" sz="1400" i="1" dirty="0" smtClean="0"/>
              <a:t>Further studies to be carried out under project Scoping Phase </a:t>
            </a:r>
            <a:endParaRPr lang="en-GB" sz="1400" i="1" dirty="0"/>
          </a:p>
        </p:txBody>
      </p:sp>
      <p:pic>
        <p:nvPicPr>
          <p:cNvPr id="23" name="Picture 5" descr="Map_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160" y="4283273"/>
            <a:ext cx="3328320" cy="241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3"/>
          <p:cNvSpPr/>
          <p:nvPr/>
        </p:nvSpPr>
        <p:spPr>
          <a:xfrm>
            <a:off x="388649" y="4022019"/>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On-going</a:t>
            </a:r>
            <a:endParaRPr lang="en-GB" sz="1600" b="1" dirty="0"/>
          </a:p>
        </p:txBody>
      </p:sp>
      <p:pic>
        <p:nvPicPr>
          <p:cNvPr id="16" name="Picture 15"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2752236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632548" y="3977482"/>
            <a:ext cx="5423769" cy="268012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Methane power Generation</a:t>
            </a:r>
            <a:endParaRPr lang="en-US" b="1" dirty="0">
              <a:solidFill>
                <a:schemeClr val="tx1"/>
              </a:solidFill>
            </a:endParaRPr>
          </a:p>
        </p:txBody>
      </p:sp>
      <p:sp>
        <p:nvSpPr>
          <p:cNvPr id="18" name="TextBox 17"/>
          <p:cNvSpPr txBox="1"/>
          <p:nvPr/>
        </p:nvSpPr>
        <p:spPr>
          <a:xfrm>
            <a:off x="3657597" y="4336093"/>
            <a:ext cx="5227577" cy="307777"/>
          </a:xfrm>
          <a:prstGeom prst="rect">
            <a:avLst/>
          </a:prstGeom>
          <a:noFill/>
        </p:spPr>
        <p:txBody>
          <a:bodyPr wrap="square" rtlCol="0">
            <a:spAutoFit/>
          </a:bodyPr>
          <a:lstStyle/>
          <a:p>
            <a:r>
              <a:rPr lang="en-GB" sz="1400" b="1" i="1" dirty="0" smtClean="0"/>
              <a:t>Value of projects: </a:t>
            </a:r>
            <a:r>
              <a:rPr lang="en-GB" sz="1400" dirty="0" smtClean="0"/>
              <a:t>TBC by capacity and availability after exploration</a:t>
            </a:r>
            <a:endParaRPr lang="en-GB" sz="1600" dirty="0"/>
          </a:p>
        </p:txBody>
      </p:sp>
      <p:sp>
        <p:nvSpPr>
          <p:cNvPr id="19" name="TextBox 18"/>
          <p:cNvSpPr txBox="1"/>
          <p:nvPr/>
        </p:nvSpPr>
        <p:spPr>
          <a:xfrm>
            <a:off x="3659686" y="4626279"/>
            <a:ext cx="5020850" cy="2031325"/>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Around 350 MW of methane potential in Lake Kivu; 200 MW still available for investment</a:t>
            </a:r>
          </a:p>
          <a:p>
            <a:pPr marL="285750" indent="-285750">
              <a:buFont typeface="Arial" panose="020B0604020202020204" pitchFamily="34" charset="0"/>
              <a:buChar char="•"/>
            </a:pPr>
            <a:r>
              <a:rPr lang="en-GB" sz="1400" i="1" dirty="0" smtClean="0"/>
              <a:t>2 proof of concept sites projects been successfully established</a:t>
            </a:r>
          </a:p>
          <a:p>
            <a:pPr marL="285750" indent="-285750">
              <a:buFont typeface="Arial" panose="020B0604020202020204" pitchFamily="34" charset="0"/>
              <a:buChar char="•"/>
            </a:pPr>
            <a:r>
              <a:rPr lang="en-GB" sz="1400" i="1" dirty="0" smtClean="0"/>
              <a:t>Clear management prescriptions on safe operation and maintaining our resource established</a:t>
            </a:r>
          </a:p>
          <a:p>
            <a:pPr marL="285750" indent="-285750">
              <a:buFont typeface="Arial" panose="020B0604020202020204" pitchFamily="34" charset="0"/>
              <a:buChar char="•"/>
            </a:pP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Expressions of interest invited. </a:t>
            </a:r>
            <a:endParaRPr lang="en-GB" sz="1400" i="1" dirty="0"/>
          </a:p>
        </p:txBody>
      </p:sp>
      <p:pic>
        <p:nvPicPr>
          <p:cNvPr id="20"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647" y="4184070"/>
            <a:ext cx="3313758" cy="2473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3657601" y="1044630"/>
            <a:ext cx="5423769" cy="2665638"/>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Peat power Generation</a:t>
            </a:r>
            <a:endParaRPr lang="en-US" b="1" dirty="0">
              <a:solidFill>
                <a:schemeClr val="tx1"/>
              </a:solidFill>
            </a:endParaRPr>
          </a:p>
        </p:txBody>
      </p:sp>
      <p:sp>
        <p:nvSpPr>
          <p:cNvPr id="12" name="TextBox 11"/>
          <p:cNvSpPr txBox="1"/>
          <p:nvPr/>
        </p:nvSpPr>
        <p:spPr>
          <a:xfrm>
            <a:off x="3632548" y="1403240"/>
            <a:ext cx="5448821" cy="769441"/>
          </a:xfrm>
          <a:prstGeom prst="rect">
            <a:avLst/>
          </a:prstGeom>
          <a:noFill/>
        </p:spPr>
        <p:txBody>
          <a:bodyPr wrap="square" rtlCol="0">
            <a:spAutoFit/>
          </a:bodyPr>
          <a:lstStyle/>
          <a:p>
            <a:r>
              <a:rPr lang="en-GB" sz="1400" b="1" i="1" dirty="0" smtClean="0"/>
              <a:t>Value of projects: </a:t>
            </a:r>
            <a:r>
              <a:rPr lang="en-GB" sz="1400" dirty="0"/>
              <a:t> </a:t>
            </a:r>
            <a:r>
              <a:rPr lang="en-GB" sz="1400" i="1" dirty="0" smtClean="0"/>
              <a:t>Estimated at USD 3m per MW </a:t>
            </a:r>
          </a:p>
          <a:p>
            <a:r>
              <a:rPr lang="en-GB" sz="1400" i="1" dirty="0"/>
              <a:t>	 </a:t>
            </a:r>
            <a:r>
              <a:rPr lang="en-GB" sz="1400" i="1" dirty="0" smtClean="0"/>
              <a:t>ex)  On-going projects of 80MW valued at USD 220m </a:t>
            </a:r>
          </a:p>
          <a:p>
            <a:endParaRPr lang="en-GB" sz="1600" dirty="0"/>
          </a:p>
        </p:txBody>
      </p:sp>
      <p:sp>
        <p:nvSpPr>
          <p:cNvPr id="21" name="TextBox 20"/>
          <p:cNvSpPr txBox="1"/>
          <p:nvPr/>
        </p:nvSpPr>
        <p:spPr>
          <a:xfrm>
            <a:off x="3684739" y="1894386"/>
            <a:ext cx="5020850" cy="1815882"/>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Nationwide peat assessment exists indicating around 600MW of potential and currently being updated</a:t>
            </a:r>
          </a:p>
          <a:p>
            <a:pPr marL="285750" indent="-285750">
              <a:buFont typeface="Arial" panose="020B0604020202020204" pitchFamily="34" charset="0"/>
              <a:buChar char="•"/>
            </a:pPr>
            <a:r>
              <a:rPr lang="en-GB" sz="1400" i="1" dirty="0" smtClean="0"/>
              <a:t>Seeking investors in both peat mining, or power generation or both</a:t>
            </a:r>
          </a:p>
          <a:p>
            <a:pPr marL="285750" indent="-285750">
              <a:buFont typeface="Arial" panose="020B0604020202020204" pitchFamily="34" charset="0"/>
              <a:buChar char="•"/>
            </a:pP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Further feasibility studies </a:t>
            </a:r>
            <a:endParaRPr lang="en-GB" sz="1400" i="1" dirty="0"/>
          </a:p>
        </p:txBody>
      </p:sp>
      <p:pic>
        <p:nvPicPr>
          <p:cNvPr id="22" name="Picture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647" y="1329605"/>
            <a:ext cx="3362488" cy="2376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ounded Rectangle 13"/>
          <p:cNvSpPr/>
          <p:nvPr/>
        </p:nvSpPr>
        <p:spPr>
          <a:xfrm>
            <a:off x="286436" y="1093934"/>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sp>
        <p:nvSpPr>
          <p:cNvPr id="15" name="Rounded Rectangle 14"/>
          <p:cNvSpPr/>
          <p:nvPr/>
        </p:nvSpPr>
        <p:spPr>
          <a:xfrm>
            <a:off x="310801" y="3912574"/>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16" name="Picture 15"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36142463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2275526" y="323862"/>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275526" y="357724"/>
            <a:ext cx="4886208" cy="523220"/>
          </a:xfrm>
          <a:prstGeom prst="rect">
            <a:avLst/>
          </a:prstGeom>
          <a:noFill/>
        </p:spPr>
        <p:txBody>
          <a:bodyPr wrap="square" rtlCol="0">
            <a:spAutoFit/>
          </a:bodyPr>
          <a:lstStyle/>
          <a:p>
            <a:pPr algn="ctr"/>
            <a:r>
              <a:rPr lang="en-US" sz="2800" b="1" dirty="0" smtClean="0">
                <a:latin typeface="+mj-lt"/>
                <a:cs typeface="Calisto MT"/>
              </a:rPr>
              <a:t>Water &amp; Sanitation Sector</a:t>
            </a:r>
            <a:endParaRPr lang="en-US" sz="2800" b="1" dirty="0">
              <a:latin typeface="+mj-lt"/>
              <a:cs typeface="Calisto MT"/>
            </a:endParaRPr>
          </a:p>
        </p:txBody>
      </p:sp>
      <p:cxnSp>
        <p:nvCxnSpPr>
          <p:cNvPr id="13" name="Straight Connector 12"/>
          <p:cNvCxnSpPr/>
          <p:nvPr/>
        </p:nvCxnSpPr>
        <p:spPr>
          <a:xfrm>
            <a:off x="2275526" y="984431"/>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itle 4"/>
          <p:cNvSpPr txBox="1">
            <a:spLocks/>
          </p:cNvSpPr>
          <p:nvPr/>
        </p:nvSpPr>
        <p:spPr>
          <a:xfrm>
            <a:off x="4866507" y="1471840"/>
            <a:ext cx="3856687" cy="524180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600" b="1" u="sng" dirty="0" smtClean="0">
                <a:cs typeface="Times New Roman"/>
              </a:rPr>
              <a:t>Targets for 2018:</a:t>
            </a:r>
          </a:p>
          <a:p>
            <a:pPr algn="l"/>
            <a:endParaRPr lang="en-GB" sz="1600" b="1" dirty="0" smtClean="0">
              <a:cs typeface="Times New Roman"/>
            </a:endParaRPr>
          </a:p>
          <a:p>
            <a:pPr marL="285750" indent="-285750" algn="l">
              <a:spcAft>
                <a:spcPts val="600"/>
              </a:spcAft>
              <a:buFont typeface="Arial" pitchFamily="34" charset="0"/>
              <a:buChar char="•"/>
            </a:pPr>
            <a:r>
              <a:rPr lang="en-GB" sz="1600" b="1" dirty="0">
                <a:cs typeface="Times New Roman"/>
              </a:rPr>
              <a:t>A</a:t>
            </a:r>
            <a:r>
              <a:rPr lang="en-GB" sz="1600" b="1" dirty="0" smtClean="0">
                <a:cs typeface="Times New Roman"/>
              </a:rPr>
              <a:t>ccess to clean water: 100%</a:t>
            </a:r>
          </a:p>
          <a:p>
            <a:pPr marL="285750" indent="-285750" algn="l">
              <a:spcAft>
                <a:spcPts val="600"/>
              </a:spcAft>
              <a:buFont typeface="Arial" pitchFamily="34" charset="0"/>
              <a:buChar char="•"/>
            </a:pPr>
            <a:r>
              <a:rPr lang="en-GB" sz="1600" b="1" dirty="0" smtClean="0">
                <a:cs typeface="Times New Roman"/>
              </a:rPr>
              <a:t>Rural water supply infrastructure with 100% functionality</a:t>
            </a:r>
          </a:p>
          <a:p>
            <a:pPr marL="285750" indent="-285750" algn="l">
              <a:spcAft>
                <a:spcPts val="600"/>
              </a:spcAft>
              <a:buFont typeface="Arial" pitchFamily="34" charset="0"/>
              <a:buChar char="•"/>
            </a:pPr>
            <a:r>
              <a:rPr lang="en-GB" sz="1600" b="1" dirty="0" smtClean="0">
                <a:cs typeface="Times New Roman"/>
              </a:rPr>
              <a:t>Sufficient sewerage and disposal systems in rural and urban areas</a:t>
            </a:r>
          </a:p>
          <a:p>
            <a:pPr marL="285750" indent="-285750" algn="l">
              <a:spcAft>
                <a:spcPts val="600"/>
              </a:spcAft>
              <a:buFont typeface="Arial" pitchFamily="34" charset="0"/>
              <a:buChar char="•"/>
            </a:pPr>
            <a:r>
              <a:rPr lang="en-GB" sz="1600" b="1" dirty="0" smtClean="0">
                <a:cs typeface="Times New Roman"/>
              </a:rPr>
              <a:t>Sanitation coverage for 100% schools and hospitals</a:t>
            </a:r>
          </a:p>
          <a:p>
            <a:pPr marL="285750" indent="-285750" algn="l">
              <a:spcAft>
                <a:spcPts val="600"/>
              </a:spcAft>
              <a:buFont typeface="Arial" pitchFamily="34" charset="0"/>
              <a:buChar char="•"/>
            </a:pPr>
            <a:r>
              <a:rPr lang="en-GB" sz="1600" b="1" dirty="0" smtClean="0">
                <a:cs typeface="Times New Roman"/>
              </a:rPr>
              <a:t>Solid Waste Management coverage: 100%</a:t>
            </a:r>
          </a:p>
          <a:p>
            <a:pPr marL="285750" indent="-285750" algn="l">
              <a:spcAft>
                <a:spcPts val="600"/>
              </a:spcAft>
              <a:buFont typeface="Arial" pitchFamily="34" charset="0"/>
              <a:buChar char="•"/>
            </a:pPr>
            <a:r>
              <a:rPr lang="en-GB" sz="1600" b="1" dirty="0" smtClean="0">
                <a:cs typeface="Times New Roman"/>
              </a:rPr>
              <a:t>Rain water harvesting and management: 100%</a:t>
            </a:r>
            <a:endParaRPr lang="en-GB" sz="1600" b="1" dirty="0">
              <a:cs typeface="Times New Roman"/>
            </a:endParaRPr>
          </a:p>
        </p:txBody>
      </p:sp>
      <p:sp>
        <p:nvSpPr>
          <p:cNvPr id="2" name="TextBox 1"/>
          <p:cNvSpPr txBox="1"/>
          <p:nvPr/>
        </p:nvSpPr>
        <p:spPr>
          <a:xfrm>
            <a:off x="439902" y="1459752"/>
            <a:ext cx="3671248" cy="3677930"/>
          </a:xfrm>
          <a:prstGeom prst="rect">
            <a:avLst/>
          </a:prstGeom>
          <a:noFill/>
        </p:spPr>
        <p:txBody>
          <a:bodyPr wrap="square" rtlCol="0">
            <a:spAutoFit/>
          </a:bodyPr>
          <a:lstStyle/>
          <a:p>
            <a:r>
              <a:rPr lang="en-GB" sz="1600" b="1" u="sng" dirty="0" smtClean="0"/>
              <a:t>Progress and Statistics:</a:t>
            </a:r>
          </a:p>
          <a:p>
            <a:endParaRPr lang="en-GB" sz="1600" b="1" dirty="0"/>
          </a:p>
          <a:p>
            <a:pPr marL="285750" indent="-285750">
              <a:spcAft>
                <a:spcPts val="600"/>
              </a:spcAft>
              <a:buFont typeface="Arial" pitchFamily="34" charset="0"/>
              <a:buChar char="•"/>
            </a:pPr>
            <a:r>
              <a:rPr lang="en-GB" sz="1600" b="1" dirty="0" smtClean="0"/>
              <a:t>Rwanda is being used as case study for all of Africa due to its success in water &amp; sanitation</a:t>
            </a:r>
          </a:p>
          <a:p>
            <a:pPr marL="285750" indent="-285750">
              <a:spcAft>
                <a:spcPts val="600"/>
              </a:spcAft>
              <a:buFont typeface="Arial" pitchFamily="34" charset="0"/>
              <a:buChar char="•"/>
            </a:pPr>
            <a:r>
              <a:rPr lang="en-GB" sz="1600" b="1" dirty="0" smtClean="0"/>
              <a:t>Abundant supply of lakes and high altitude water</a:t>
            </a:r>
          </a:p>
          <a:p>
            <a:pPr marL="285750" indent="-285750">
              <a:spcAft>
                <a:spcPts val="600"/>
              </a:spcAft>
              <a:buFont typeface="Arial" pitchFamily="34" charset="0"/>
              <a:buChar char="•"/>
            </a:pPr>
            <a:r>
              <a:rPr lang="en-GB" sz="1600" b="1" dirty="0" smtClean="0"/>
              <a:t>Access to clean water: 74% by 2010</a:t>
            </a:r>
          </a:p>
          <a:p>
            <a:pPr marL="285750" indent="-285750">
              <a:spcAft>
                <a:spcPts val="600"/>
              </a:spcAft>
              <a:buFont typeface="Arial" pitchFamily="34" charset="0"/>
              <a:buChar char="•"/>
            </a:pPr>
            <a:r>
              <a:rPr lang="en-GB" sz="1600" b="1" dirty="0" smtClean="0"/>
              <a:t>Sanitation coverage: 74.5% by 2011</a:t>
            </a:r>
          </a:p>
          <a:p>
            <a:pPr marL="285750" indent="-285750">
              <a:spcAft>
                <a:spcPts val="600"/>
              </a:spcAft>
              <a:buFont typeface="Arial" pitchFamily="34" charset="0"/>
              <a:buChar char="•"/>
            </a:pPr>
            <a:r>
              <a:rPr lang="en-GB" sz="1600" b="1" dirty="0" smtClean="0"/>
              <a:t>Waterless Latrine coverage: 92% by 2011</a:t>
            </a:r>
          </a:p>
          <a:p>
            <a:pPr marL="285750" indent="-285750">
              <a:buFont typeface="Arial" pitchFamily="34" charset="0"/>
              <a:buChar char="•"/>
            </a:pPr>
            <a:endParaRPr lang="en-GB" sz="1600" dirty="0" smtClean="0"/>
          </a:p>
          <a:p>
            <a:pPr marL="285750" indent="-285750">
              <a:buFont typeface="Arial" pitchFamily="34" charset="0"/>
              <a:buChar char="•"/>
            </a:pPr>
            <a:endParaRPr lang="en-GB" sz="1600" dirty="0"/>
          </a:p>
        </p:txBody>
      </p:sp>
      <p:sp>
        <p:nvSpPr>
          <p:cNvPr id="12" name="TextBox 11"/>
          <p:cNvSpPr txBox="1"/>
          <p:nvPr/>
        </p:nvSpPr>
        <p:spPr>
          <a:xfrm>
            <a:off x="592302" y="5184980"/>
            <a:ext cx="7623650" cy="1323439"/>
          </a:xfrm>
          <a:prstGeom prst="rect">
            <a:avLst/>
          </a:prstGeom>
          <a:noFill/>
        </p:spPr>
        <p:txBody>
          <a:bodyPr wrap="square" rtlCol="0">
            <a:spAutoFit/>
          </a:bodyPr>
          <a:lstStyle/>
          <a:p>
            <a:r>
              <a:rPr lang="en-GB" sz="1600" b="1" u="sng" dirty="0" smtClean="0"/>
              <a:t>Investment Facilitation: </a:t>
            </a:r>
          </a:p>
          <a:p>
            <a:endParaRPr lang="en-GB" sz="1600" b="1" dirty="0"/>
          </a:p>
          <a:p>
            <a:pPr marL="285750" indent="-285750">
              <a:buFont typeface="Arial" pitchFamily="34" charset="0"/>
              <a:buChar char="•"/>
            </a:pPr>
            <a:r>
              <a:rPr lang="en-GB" sz="1600" b="1" dirty="0" smtClean="0"/>
              <a:t>Water Purchase Agreements as standard</a:t>
            </a:r>
          </a:p>
          <a:p>
            <a:pPr marL="285750" indent="-285750">
              <a:buFont typeface="Arial" pitchFamily="34" charset="0"/>
              <a:buChar char="•"/>
            </a:pPr>
            <a:r>
              <a:rPr lang="en-GB" sz="1600" b="1" dirty="0" smtClean="0"/>
              <a:t>Engineering, Procurement &amp; Construction (EPC)</a:t>
            </a:r>
          </a:p>
          <a:p>
            <a:pPr marL="285750" indent="-285750">
              <a:buFont typeface="Arial" pitchFamily="34" charset="0"/>
              <a:buChar char="•"/>
            </a:pPr>
            <a:r>
              <a:rPr lang="en-GB" sz="1600" b="1" dirty="0" smtClean="0"/>
              <a:t>Common use of Public Private Partnerships (PPP)</a:t>
            </a:r>
            <a:endParaRPr lang="en-GB" sz="1600" b="1" dirty="0"/>
          </a:p>
        </p:txBody>
      </p:sp>
      <p:pic>
        <p:nvPicPr>
          <p:cNvPr id="10" name="Picture 9"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2878981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360105" y="1253718"/>
            <a:ext cx="5739008" cy="2414739"/>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Kigali Water Network</a:t>
            </a:r>
            <a:endParaRPr lang="en-US" b="1" dirty="0">
              <a:solidFill>
                <a:schemeClr val="tx1"/>
              </a:solidFill>
            </a:endParaRPr>
          </a:p>
        </p:txBody>
      </p:sp>
      <p:sp>
        <p:nvSpPr>
          <p:cNvPr id="15" name="TextBox 14"/>
          <p:cNvSpPr txBox="1"/>
          <p:nvPr/>
        </p:nvSpPr>
        <p:spPr>
          <a:xfrm>
            <a:off x="3387244" y="1672913"/>
            <a:ext cx="3181612" cy="307777"/>
          </a:xfrm>
          <a:prstGeom prst="rect">
            <a:avLst/>
          </a:prstGeom>
          <a:noFill/>
        </p:spPr>
        <p:txBody>
          <a:bodyPr wrap="square" rtlCol="0">
            <a:spAutoFit/>
          </a:bodyPr>
          <a:lstStyle/>
          <a:p>
            <a:r>
              <a:rPr lang="en-GB" sz="1400" b="1" i="1" dirty="0" smtClean="0"/>
              <a:t>Value of projects: </a:t>
            </a:r>
            <a:r>
              <a:rPr lang="en-GB" sz="1400" dirty="0" smtClean="0"/>
              <a:t>USD 50m</a:t>
            </a:r>
            <a:endParaRPr lang="en-GB" sz="1600" dirty="0"/>
          </a:p>
        </p:txBody>
      </p:sp>
      <p:sp>
        <p:nvSpPr>
          <p:cNvPr id="16" name="TextBox 15"/>
          <p:cNvSpPr txBox="1"/>
          <p:nvPr/>
        </p:nvSpPr>
        <p:spPr>
          <a:xfrm>
            <a:off x="3387244" y="1977116"/>
            <a:ext cx="5390364" cy="1600438"/>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Rehabilitation and extension of Kigali distribution network</a:t>
            </a:r>
          </a:p>
          <a:p>
            <a:pPr marL="285750" indent="-285750">
              <a:buFont typeface="Arial" panose="020B0604020202020204" pitchFamily="34" charset="0"/>
              <a:buChar char="•"/>
            </a:pPr>
            <a:r>
              <a:rPr lang="en-GB" sz="1400" i="1" dirty="0" smtClean="0"/>
              <a:t>Current losses exceed 40%, strong imperative to resolve the issue and simultaneously meet the pace of growing demand</a:t>
            </a:r>
          </a:p>
          <a:p>
            <a:endParaRPr lang="en-GB" sz="1400" i="1" dirty="0" smtClean="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PPA model, followed by WPA negotiations. </a:t>
            </a:r>
            <a:endParaRPr lang="en-GB" sz="1400" i="1" dirty="0"/>
          </a:p>
        </p:txBody>
      </p:sp>
      <p:pic>
        <p:nvPicPr>
          <p:cNvPr id="24589" name="Picture 13"/>
          <p:cNvPicPr>
            <a:picLocks noChangeAspect="1" noChangeArrowheads="1"/>
          </p:cNvPicPr>
          <p:nvPr/>
        </p:nvPicPr>
        <p:blipFill>
          <a:blip r:embed="rId3"/>
          <a:srcRect/>
          <a:stretch>
            <a:fillRect/>
          </a:stretch>
        </p:blipFill>
        <p:spPr bwMode="auto">
          <a:xfrm>
            <a:off x="334828" y="1533119"/>
            <a:ext cx="2837628" cy="2135338"/>
          </a:xfrm>
          <a:prstGeom prst="rect">
            <a:avLst/>
          </a:prstGeom>
          <a:noFill/>
          <a:ln w="9525">
            <a:noFill/>
            <a:miter lim="800000"/>
            <a:headEnd/>
            <a:tailEnd/>
          </a:ln>
        </p:spPr>
      </p:pic>
      <p:cxnSp>
        <p:nvCxnSpPr>
          <p:cNvPr id="17" name="Straight Connector 16"/>
          <p:cNvCxnSpPr/>
          <p:nvPr/>
        </p:nvCxnSpPr>
        <p:spPr>
          <a:xfrm>
            <a:off x="1980143" y="214514"/>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487606" y="248376"/>
            <a:ext cx="5841241" cy="523220"/>
          </a:xfrm>
          <a:prstGeom prst="rect">
            <a:avLst/>
          </a:prstGeom>
          <a:noFill/>
        </p:spPr>
        <p:txBody>
          <a:bodyPr wrap="square" rtlCol="0">
            <a:spAutoFit/>
          </a:bodyPr>
          <a:lstStyle/>
          <a:p>
            <a:pPr algn="ctr"/>
            <a:r>
              <a:rPr lang="en-US" sz="2800" b="1" dirty="0" smtClean="0">
                <a:latin typeface="+mj-lt"/>
                <a:cs typeface="Calisto MT"/>
              </a:rPr>
              <a:t>Water &amp; Sanitation: Investments</a:t>
            </a:r>
            <a:endParaRPr lang="en-US" sz="2800" b="1" dirty="0">
              <a:latin typeface="+mj-lt"/>
              <a:cs typeface="Calisto MT"/>
            </a:endParaRPr>
          </a:p>
        </p:txBody>
      </p:sp>
      <p:cxnSp>
        <p:nvCxnSpPr>
          <p:cNvPr id="21" name="Straight Connector 20"/>
          <p:cNvCxnSpPr/>
          <p:nvPr/>
        </p:nvCxnSpPr>
        <p:spPr>
          <a:xfrm>
            <a:off x="1980143" y="875083"/>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3360106" y="3826117"/>
            <a:ext cx="5739008" cy="2794749"/>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Kigali Centralized Sewer System</a:t>
            </a:r>
            <a:endParaRPr lang="en-US" b="1" dirty="0">
              <a:solidFill>
                <a:schemeClr val="tx1"/>
              </a:solidFill>
            </a:endParaRPr>
          </a:p>
        </p:txBody>
      </p:sp>
      <p:sp>
        <p:nvSpPr>
          <p:cNvPr id="32" name="TextBox 31"/>
          <p:cNvSpPr txBox="1"/>
          <p:nvPr/>
        </p:nvSpPr>
        <p:spPr>
          <a:xfrm>
            <a:off x="3387244" y="4279324"/>
            <a:ext cx="3494762" cy="307777"/>
          </a:xfrm>
          <a:prstGeom prst="rect">
            <a:avLst/>
          </a:prstGeom>
          <a:noFill/>
        </p:spPr>
        <p:txBody>
          <a:bodyPr wrap="square" rtlCol="0">
            <a:spAutoFit/>
          </a:bodyPr>
          <a:lstStyle/>
          <a:p>
            <a:r>
              <a:rPr lang="en-GB" sz="1400" b="1" i="1" dirty="0" smtClean="0"/>
              <a:t>Value of projects: </a:t>
            </a:r>
            <a:r>
              <a:rPr lang="en-GB" sz="1400" dirty="0" smtClean="0"/>
              <a:t>USD 95m</a:t>
            </a:r>
            <a:endParaRPr lang="en-GB" sz="1600" dirty="0"/>
          </a:p>
        </p:txBody>
      </p:sp>
      <p:sp>
        <p:nvSpPr>
          <p:cNvPr id="33" name="TextBox 32"/>
          <p:cNvSpPr txBox="1"/>
          <p:nvPr/>
        </p:nvSpPr>
        <p:spPr>
          <a:xfrm>
            <a:off x="3387244" y="4553744"/>
            <a:ext cx="5336088" cy="2031325"/>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Forms an important part of the Kigali Master Plan.</a:t>
            </a:r>
          </a:p>
          <a:p>
            <a:pPr marL="285750" indent="-285750">
              <a:buFont typeface="Arial" panose="020B0604020202020204" pitchFamily="34" charset="0"/>
              <a:buChar char="•"/>
            </a:pPr>
            <a:r>
              <a:rPr lang="en-GB" sz="1400" i="1" dirty="0" smtClean="0"/>
              <a:t>High requirement for investment due to fast growth of city. </a:t>
            </a:r>
          </a:p>
          <a:p>
            <a:pPr marL="285750" indent="-285750">
              <a:buFont typeface="Arial" panose="020B0604020202020204" pitchFamily="34" charset="0"/>
              <a:buChar char="•"/>
            </a:pPr>
            <a:r>
              <a:rPr lang="en-GB" sz="1400" i="1" dirty="0" smtClean="0"/>
              <a:t>Government supported by European Investment Bank</a:t>
            </a:r>
          </a:p>
          <a:p>
            <a:pPr marL="285750" indent="-285750">
              <a:buFont typeface="Arial" panose="020B0604020202020204" pitchFamily="34" charset="0"/>
              <a:buChar char="•"/>
            </a:pPr>
            <a:endParaRPr lang="en-GB" sz="1400" i="1" dirty="0" smtClean="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Project </a:t>
            </a:r>
            <a:r>
              <a:rPr lang="en-US" sz="1400" i="1" dirty="0" smtClean="0"/>
              <a:t>detail design(</a:t>
            </a:r>
            <a:r>
              <a:rPr lang="yo-NG" sz="1400" i="1" dirty="0" smtClean="0"/>
              <a:t> scopping and sizing</a:t>
            </a:r>
            <a:r>
              <a:rPr lang="en-US" sz="1400" i="1" dirty="0" smtClean="0"/>
              <a:t>)</a:t>
            </a:r>
            <a:r>
              <a:rPr lang="yo-NG" sz="1400" i="1" dirty="0" smtClean="0"/>
              <a:t> </a:t>
            </a:r>
            <a:r>
              <a:rPr lang="en-US" sz="1400" i="1" dirty="0" smtClean="0"/>
              <a:t>to be </a:t>
            </a:r>
            <a:r>
              <a:rPr lang="yo-NG" sz="1400" i="1" dirty="0" smtClean="0"/>
              <a:t>completed in </a:t>
            </a:r>
            <a:r>
              <a:rPr lang="en-US" sz="1400" i="1" dirty="0" smtClean="0"/>
              <a:t>May</a:t>
            </a:r>
            <a:r>
              <a:rPr lang="yo-NG" sz="1400" i="1" dirty="0" smtClean="0"/>
              <a:t> 201</a:t>
            </a:r>
            <a:r>
              <a:rPr lang="en-US" sz="1400" i="1" dirty="0" smtClean="0"/>
              <a:t>4, followed by FBOT model (finance, build, operate and transfer).</a:t>
            </a:r>
            <a:endParaRPr lang="en-GB" sz="1400" i="1" dirty="0"/>
          </a:p>
        </p:txBody>
      </p:sp>
      <p:pic>
        <p:nvPicPr>
          <p:cNvPr id="37" name="Picture 6" descr="zones_assainissement_coll_potent"/>
          <p:cNvPicPr>
            <a:picLocks noChangeAspect="1" noChangeArrowheads="1"/>
          </p:cNvPicPr>
          <p:nvPr/>
        </p:nvPicPr>
        <p:blipFill>
          <a:blip r:embed="rId4"/>
          <a:srcRect/>
          <a:stretch>
            <a:fillRect/>
          </a:stretch>
        </p:blipFill>
        <p:spPr bwMode="auto">
          <a:xfrm>
            <a:off x="225723" y="4212019"/>
            <a:ext cx="3020858" cy="2251187"/>
          </a:xfrm>
          <a:prstGeom prst="rect">
            <a:avLst/>
          </a:prstGeom>
          <a:noFill/>
          <a:ln w="9525">
            <a:noFill/>
            <a:miter lim="800000"/>
            <a:headEnd/>
            <a:tailEnd/>
          </a:ln>
        </p:spPr>
      </p:pic>
      <p:sp>
        <p:nvSpPr>
          <p:cNvPr id="19" name="Rounded Rectangle 18"/>
          <p:cNvSpPr/>
          <p:nvPr/>
        </p:nvSpPr>
        <p:spPr>
          <a:xfrm>
            <a:off x="174401" y="3919702"/>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20" name="Picture 19"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7897391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3584530" y="3833574"/>
            <a:ext cx="5423769" cy="164048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Gicumbi</a:t>
            </a:r>
            <a:r>
              <a:rPr lang="en-US" b="1" dirty="0" smtClean="0">
                <a:solidFill>
                  <a:schemeClr val="tx1"/>
                </a:solidFill>
              </a:rPr>
              <a:t> Water supply system</a:t>
            </a:r>
            <a:endParaRPr lang="en-US" b="1" dirty="0">
              <a:solidFill>
                <a:schemeClr val="tx1"/>
              </a:solidFill>
            </a:endParaRPr>
          </a:p>
        </p:txBody>
      </p:sp>
      <p:sp>
        <p:nvSpPr>
          <p:cNvPr id="35" name="TextBox 34"/>
          <p:cNvSpPr txBox="1"/>
          <p:nvPr/>
        </p:nvSpPr>
        <p:spPr>
          <a:xfrm>
            <a:off x="3584531" y="4229762"/>
            <a:ext cx="3344259" cy="307777"/>
          </a:xfrm>
          <a:prstGeom prst="rect">
            <a:avLst/>
          </a:prstGeom>
          <a:noFill/>
        </p:spPr>
        <p:txBody>
          <a:bodyPr wrap="square" rtlCol="0">
            <a:spAutoFit/>
          </a:bodyPr>
          <a:lstStyle/>
          <a:p>
            <a:r>
              <a:rPr lang="en-GB" sz="1400" b="1" i="1" dirty="0" smtClean="0"/>
              <a:t>Value of projects: </a:t>
            </a:r>
            <a:r>
              <a:rPr lang="en-GB" sz="1400" dirty="0" smtClean="0"/>
              <a:t>USD 17.5m</a:t>
            </a:r>
            <a:endParaRPr lang="en-GB" sz="1600" dirty="0"/>
          </a:p>
        </p:txBody>
      </p:sp>
      <p:sp>
        <p:nvSpPr>
          <p:cNvPr id="36" name="TextBox 35"/>
          <p:cNvSpPr txBox="1"/>
          <p:nvPr/>
        </p:nvSpPr>
        <p:spPr>
          <a:xfrm>
            <a:off x="3584532" y="4519948"/>
            <a:ext cx="5092710" cy="954107"/>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New water system in </a:t>
            </a:r>
            <a:r>
              <a:rPr lang="en-GB" sz="1400" i="1" dirty="0" err="1" smtClean="0"/>
              <a:t>Gicumbi</a:t>
            </a:r>
            <a:r>
              <a:rPr lang="en-GB" sz="1400" i="1" dirty="0" smtClean="0"/>
              <a:t> for supply of 12,000 m3/day</a:t>
            </a:r>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A PPP model, followed by WPA negotiations.</a:t>
            </a:r>
            <a:endParaRPr lang="en-GB" sz="1400" i="1" dirty="0"/>
          </a:p>
        </p:txBody>
      </p:sp>
      <p:pic>
        <p:nvPicPr>
          <p:cNvPr id="38" name="Picture 8" descr="File:GicumbiDist.png">
            <a:hlinkClick r:id="rId3"/>
          </p:cNvPr>
          <p:cNvPicPr>
            <a:picLocks noChangeAspect="1" noChangeArrowheads="1"/>
          </p:cNvPicPr>
          <p:nvPr/>
        </p:nvPicPr>
        <p:blipFill>
          <a:blip r:embed="rId4"/>
          <a:srcRect/>
          <a:stretch>
            <a:fillRect/>
          </a:stretch>
        </p:blipFill>
        <p:spPr bwMode="auto">
          <a:xfrm>
            <a:off x="155307" y="3588010"/>
            <a:ext cx="3310045" cy="1919827"/>
          </a:xfrm>
          <a:prstGeom prst="rect">
            <a:avLst/>
          </a:prstGeom>
          <a:noFill/>
          <a:ln>
            <a:noFill/>
          </a:ln>
        </p:spPr>
      </p:pic>
      <p:sp>
        <p:nvSpPr>
          <p:cNvPr id="20" name="Rectangle 19"/>
          <p:cNvSpPr/>
          <p:nvPr/>
        </p:nvSpPr>
        <p:spPr>
          <a:xfrm>
            <a:off x="3584527" y="1027459"/>
            <a:ext cx="5423769" cy="2594422"/>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Mutobo</a:t>
            </a:r>
            <a:r>
              <a:rPr lang="en-US" b="1" dirty="0" smtClean="0">
                <a:solidFill>
                  <a:schemeClr val="tx1"/>
                </a:solidFill>
              </a:rPr>
              <a:t> Project </a:t>
            </a:r>
            <a:endParaRPr lang="en-US" b="1" dirty="0">
              <a:solidFill>
                <a:schemeClr val="tx1"/>
              </a:solidFill>
            </a:endParaRPr>
          </a:p>
        </p:txBody>
      </p:sp>
      <p:sp>
        <p:nvSpPr>
          <p:cNvPr id="23" name="TextBox 22"/>
          <p:cNvSpPr txBox="1"/>
          <p:nvPr/>
        </p:nvSpPr>
        <p:spPr>
          <a:xfrm>
            <a:off x="3584527" y="1431310"/>
            <a:ext cx="3181612" cy="307777"/>
          </a:xfrm>
          <a:prstGeom prst="rect">
            <a:avLst/>
          </a:prstGeom>
          <a:noFill/>
        </p:spPr>
        <p:txBody>
          <a:bodyPr wrap="square" rtlCol="0">
            <a:spAutoFit/>
          </a:bodyPr>
          <a:lstStyle/>
          <a:p>
            <a:r>
              <a:rPr lang="en-GB" sz="1400" b="1" i="1" dirty="0" smtClean="0"/>
              <a:t>Value of projects: </a:t>
            </a:r>
            <a:r>
              <a:rPr lang="en-GB" sz="1400" dirty="0" smtClean="0"/>
              <a:t>USD 300m</a:t>
            </a:r>
            <a:endParaRPr lang="en-GB" sz="1600" dirty="0"/>
          </a:p>
        </p:txBody>
      </p:sp>
      <p:sp>
        <p:nvSpPr>
          <p:cNvPr id="24" name="Rectangle 23"/>
          <p:cNvSpPr/>
          <p:nvPr/>
        </p:nvSpPr>
        <p:spPr>
          <a:xfrm>
            <a:off x="3584527" y="1677532"/>
            <a:ext cx="5423768" cy="1815882"/>
          </a:xfrm>
          <a:prstGeom prst="rect">
            <a:avLst/>
          </a:prstGeom>
        </p:spPr>
        <p:txBody>
          <a:bodyPr wrap="square">
            <a:spAutoFit/>
          </a:bodyPr>
          <a:lstStyle/>
          <a:p>
            <a:r>
              <a:rPr lang="en-GB" sz="1400" b="1" i="1" dirty="0" smtClean="0"/>
              <a:t>Incentives:</a:t>
            </a:r>
          </a:p>
          <a:p>
            <a:pPr marL="285750" indent="-285750">
              <a:buFont typeface="Arial" panose="020B0604020202020204" pitchFamily="34" charset="0"/>
              <a:buChar char="•"/>
            </a:pPr>
            <a:r>
              <a:rPr lang="en-GB" sz="1400" i="1" dirty="0" smtClean="0"/>
              <a:t>Target: to increase water supply in Kigali to 120,000 m3/day by using water from Lake </a:t>
            </a:r>
            <a:r>
              <a:rPr lang="en-GB" sz="1400" i="1" dirty="0" err="1" smtClean="0"/>
              <a:t>Mutobo</a:t>
            </a:r>
            <a:r>
              <a:rPr lang="en-GB" sz="1400" i="1" dirty="0" smtClean="0"/>
              <a:t>.</a:t>
            </a:r>
          </a:p>
          <a:p>
            <a:pPr marL="285750" indent="-285750">
              <a:buFont typeface="Arial" panose="020B0604020202020204" pitchFamily="34" charset="0"/>
              <a:buChar char="•"/>
            </a:pPr>
            <a:r>
              <a:rPr lang="en-GB" sz="1400" i="1" dirty="0" smtClean="0"/>
              <a:t>Feasibility study available</a:t>
            </a:r>
          </a:p>
          <a:p>
            <a:pPr marL="285750" indent="-285750">
              <a:buFont typeface="Arial" panose="020B0604020202020204" pitchFamily="34" charset="0"/>
              <a:buChar char="•"/>
            </a:pPr>
            <a:r>
              <a:rPr lang="en-GB" sz="1400" i="1" dirty="0" smtClean="0"/>
              <a:t>Government support through concessions and other mechanisms will be available to ensure project is financially attractive.</a:t>
            </a:r>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a:t>Competitive process for </a:t>
            </a:r>
            <a:r>
              <a:rPr lang="en-GB" sz="1400" i="1" dirty="0" smtClean="0"/>
              <a:t>PPP..</a:t>
            </a:r>
            <a:endParaRPr lang="en-GB" sz="1400" i="1" dirty="0"/>
          </a:p>
        </p:txBody>
      </p:sp>
      <p:pic>
        <p:nvPicPr>
          <p:cNvPr id="25" name="Picture 14"/>
          <p:cNvPicPr>
            <a:picLocks noChangeAspect="1" noChangeArrowheads="1"/>
          </p:cNvPicPr>
          <p:nvPr/>
        </p:nvPicPr>
        <p:blipFill>
          <a:blip r:embed="rId5"/>
          <a:srcRect/>
          <a:stretch>
            <a:fillRect/>
          </a:stretch>
        </p:blipFill>
        <p:spPr bwMode="auto">
          <a:xfrm>
            <a:off x="155307" y="1027459"/>
            <a:ext cx="3267709" cy="2334814"/>
          </a:xfrm>
          <a:prstGeom prst="rect">
            <a:avLst/>
          </a:prstGeom>
          <a:noFill/>
          <a:ln w="9525">
            <a:noFill/>
            <a:miter lim="800000"/>
            <a:headEnd/>
            <a:tailEnd/>
          </a:ln>
        </p:spPr>
      </p:pic>
      <p:pic>
        <p:nvPicPr>
          <p:cNvPr id="12" name="Picture 11" descr="250px-Coat_of_arms_of_Rwanda.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3914460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2275526" y="323862"/>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966586" y="357724"/>
            <a:ext cx="5473874" cy="523220"/>
          </a:xfrm>
          <a:prstGeom prst="rect">
            <a:avLst/>
          </a:prstGeom>
          <a:noFill/>
        </p:spPr>
        <p:txBody>
          <a:bodyPr wrap="square" rtlCol="0">
            <a:spAutoFit/>
          </a:bodyPr>
          <a:lstStyle/>
          <a:p>
            <a:pPr algn="ctr"/>
            <a:r>
              <a:rPr lang="en-US" sz="2800" b="1" dirty="0" smtClean="0">
                <a:latin typeface="+mj-lt"/>
                <a:cs typeface="Calisto MT"/>
              </a:rPr>
              <a:t>Housing &amp; Urban Planning Sector</a:t>
            </a:r>
            <a:endParaRPr lang="en-US" sz="2800" b="1" dirty="0">
              <a:latin typeface="+mj-lt"/>
              <a:cs typeface="Calisto MT"/>
            </a:endParaRPr>
          </a:p>
        </p:txBody>
      </p:sp>
      <p:cxnSp>
        <p:nvCxnSpPr>
          <p:cNvPr id="13" name="Straight Connector 12"/>
          <p:cNvCxnSpPr/>
          <p:nvPr/>
        </p:nvCxnSpPr>
        <p:spPr>
          <a:xfrm>
            <a:off x="2275526" y="984431"/>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itle 4"/>
          <p:cNvSpPr txBox="1">
            <a:spLocks/>
          </p:cNvSpPr>
          <p:nvPr/>
        </p:nvSpPr>
        <p:spPr>
          <a:xfrm>
            <a:off x="4855923" y="1491172"/>
            <a:ext cx="3947267" cy="524180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600" b="1" u="sng" dirty="0" smtClean="0">
                <a:cs typeface="Times New Roman"/>
              </a:rPr>
              <a:t>Targets by 2020:</a:t>
            </a:r>
          </a:p>
          <a:p>
            <a:pPr algn="l"/>
            <a:endParaRPr lang="en-GB" sz="1600" b="1" u="sng" dirty="0">
              <a:cs typeface="Times New Roman"/>
            </a:endParaRPr>
          </a:p>
          <a:p>
            <a:pPr marL="285750" indent="-285750" algn="l">
              <a:spcAft>
                <a:spcPts val="600"/>
              </a:spcAft>
              <a:buFont typeface="Arial" pitchFamily="34" charset="0"/>
              <a:buChar char="•"/>
            </a:pPr>
            <a:r>
              <a:rPr lang="en-GB" sz="1600" b="1" dirty="0" smtClean="0">
                <a:cs typeface="Times New Roman"/>
              </a:rPr>
              <a:t>Proportion of people living in 35%</a:t>
            </a:r>
          </a:p>
          <a:p>
            <a:pPr marL="285750" indent="-285750" algn="l">
              <a:spcAft>
                <a:spcPts val="600"/>
              </a:spcAft>
              <a:buFont typeface="Arial" pitchFamily="34" charset="0"/>
              <a:buChar char="•"/>
            </a:pPr>
            <a:r>
              <a:rPr lang="en-GB" sz="1600" b="1" dirty="0" smtClean="0">
                <a:cs typeface="Times New Roman"/>
              </a:rPr>
              <a:t>Development of the 6 secondary cities </a:t>
            </a:r>
            <a:endParaRPr lang="en-GB" sz="1600" b="1" u="sng" dirty="0" smtClean="0">
              <a:cs typeface="Times New Roman"/>
            </a:endParaRPr>
          </a:p>
          <a:p>
            <a:pPr marL="285750" indent="-285750" algn="l">
              <a:buFont typeface="Arial" pitchFamily="34" charset="0"/>
              <a:buChar char="•"/>
            </a:pPr>
            <a:endParaRPr lang="en-GB" sz="1600" b="1" dirty="0">
              <a:cs typeface="Times New Roman"/>
            </a:endParaRPr>
          </a:p>
        </p:txBody>
      </p:sp>
      <p:sp>
        <p:nvSpPr>
          <p:cNvPr id="2" name="TextBox 1"/>
          <p:cNvSpPr txBox="1"/>
          <p:nvPr/>
        </p:nvSpPr>
        <p:spPr>
          <a:xfrm>
            <a:off x="4855923" y="3489248"/>
            <a:ext cx="3947267" cy="2800767"/>
          </a:xfrm>
          <a:prstGeom prst="rect">
            <a:avLst/>
          </a:prstGeom>
          <a:noFill/>
        </p:spPr>
        <p:txBody>
          <a:bodyPr wrap="square" rtlCol="0">
            <a:spAutoFit/>
          </a:bodyPr>
          <a:lstStyle/>
          <a:p>
            <a:r>
              <a:rPr lang="en-GB" sz="1600" b="1" u="sng" dirty="0" smtClean="0"/>
              <a:t>Investment Facilitation</a:t>
            </a:r>
          </a:p>
          <a:p>
            <a:endParaRPr lang="en-GB" sz="1600" dirty="0"/>
          </a:p>
          <a:p>
            <a:pPr marL="285750" indent="-285750">
              <a:buFont typeface="Arial" pitchFamily="34" charset="0"/>
              <a:buChar char="•"/>
            </a:pPr>
            <a:r>
              <a:rPr lang="en-GB" sz="1600" b="1" dirty="0" smtClean="0"/>
              <a:t>Most models follow Public Private  Partnership</a:t>
            </a:r>
          </a:p>
          <a:p>
            <a:pPr marL="285750" indent="-285750">
              <a:buFont typeface="Arial" pitchFamily="34" charset="0"/>
              <a:buChar char="•"/>
            </a:pPr>
            <a:r>
              <a:rPr lang="en-GB" sz="1600" b="1" dirty="0" smtClean="0"/>
              <a:t>Various incentives on a project-by-project basis e.g.</a:t>
            </a:r>
          </a:p>
          <a:p>
            <a:pPr marL="742950" lvl="1" indent="-285750">
              <a:buFont typeface="Arial" pitchFamily="34" charset="0"/>
              <a:buChar char="•"/>
            </a:pPr>
            <a:r>
              <a:rPr lang="en-GB" sz="1600" b="1" dirty="0" smtClean="0"/>
              <a:t>Financial</a:t>
            </a:r>
          </a:p>
          <a:p>
            <a:pPr marL="742950" lvl="1" indent="-285750">
              <a:buFont typeface="Arial" pitchFamily="34" charset="0"/>
              <a:buChar char="•"/>
            </a:pPr>
            <a:r>
              <a:rPr lang="en-GB" sz="1600" b="1" dirty="0" smtClean="0"/>
              <a:t>Service infrastructure</a:t>
            </a:r>
          </a:p>
          <a:p>
            <a:pPr marL="742950" lvl="1" indent="-285750">
              <a:buFont typeface="Arial" pitchFamily="34" charset="0"/>
              <a:buChar char="•"/>
            </a:pPr>
            <a:endParaRPr lang="en-GB" sz="1600" dirty="0" smtClean="0"/>
          </a:p>
          <a:p>
            <a:pPr marL="285750" indent="-285750">
              <a:buFont typeface="Arial" pitchFamily="34" charset="0"/>
              <a:buChar char="•"/>
            </a:pPr>
            <a:endParaRPr lang="en-GB" sz="1600" dirty="0" smtClean="0"/>
          </a:p>
          <a:p>
            <a:pPr marL="285750" indent="-285750">
              <a:buFont typeface="Arial" pitchFamily="34" charset="0"/>
              <a:buChar char="•"/>
            </a:pPr>
            <a:endParaRPr lang="en-GB" sz="1600" dirty="0"/>
          </a:p>
        </p:txBody>
      </p:sp>
      <p:sp>
        <p:nvSpPr>
          <p:cNvPr id="12" name="Title 4"/>
          <p:cNvSpPr txBox="1">
            <a:spLocks/>
          </p:cNvSpPr>
          <p:nvPr/>
        </p:nvSpPr>
        <p:spPr>
          <a:xfrm>
            <a:off x="301892" y="1368288"/>
            <a:ext cx="3947267" cy="524180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600" b="1" u="sng" dirty="0" smtClean="0">
                <a:cs typeface="Times New Roman"/>
              </a:rPr>
              <a:t>Progress and Statistics </a:t>
            </a:r>
          </a:p>
          <a:p>
            <a:pPr algn="l"/>
            <a:endParaRPr lang="en-GB" sz="1600" b="1" u="sng" dirty="0">
              <a:cs typeface="Times New Roman"/>
            </a:endParaRPr>
          </a:p>
          <a:p>
            <a:pPr marL="285750" indent="-285750" algn="l">
              <a:spcAft>
                <a:spcPts val="600"/>
              </a:spcAft>
              <a:buFont typeface="Arial" pitchFamily="34" charset="0"/>
              <a:buChar char="•"/>
            </a:pPr>
            <a:r>
              <a:rPr lang="en-GB" sz="1600" b="1" dirty="0" smtClean="0">
                <a:cs typeface="Times New Roman"/>
              </a:rPr>
              <a:t>Proportion of people living in  towns and cities has increased from 17.6% June 2014 from 14.8% in 2010</a:t>
            </a:r>
          </a:p>
          <a:p>
            <a:pPr marL="285750" indent="-285750" algn="l">
              <a:spcAft>
                <a:spcPts val="600"/>
              </a:spcAft>
              <a:buFont typeface="Arial" pitchFamily="34" charset="0"/>
              <a:buChar char="•"/>
            </a:pPr>
            <a:r>
              <a:rPr lang="en-GB" sz="1600" b="1" dirty="0" smtClean="0">
                <a:cs typeface="Times New Roman"/>
              </a:rPr>
              <a:t>Kigali City Master Plan completed 2013 </a:t>
            </a:r>
          </a:p>
          <a:p>
            <a:pPr marL="285750" indent="-285750" algn="l">
              <a:spcAft>
                <a:spcPts val="600"/>
              </a:spcAft>
              <a:buFont typeface="Arial" pitchFamily="34" charset="0"/>
              <a:buChar char="•"/>
            </a:pPr>
            <a:r>
              <a:rPr lang="en-GB" sz="1600" b="1" dirty="0" smtClean="0">
                <a:cs typeface="Times New Roman"/>
              </a:rPr>
              <a:t>National Framework for Secondary cities</a:t>
            </a:r>
          </a:p>
          <a:p>
            <a:pPr marL="285750" indent="-285750" algn="l">
              <a:spcAft>
                <a:spcPts val="600"/>
              </a:spcAft>
              <a:buFont typeface="Arial" pitchFamily="34" charset="0"/>
              <a:buChar char="•"/>
            </a:pPr>
            <a:r>
              <a:rPr lang="en-GB" sz="1600" b="1" dirty="0" smtClean="0">
                <a:cs typeface="Times New Roman"/>
              </a:rPr>
              <a:t>21/30 implementation studies for 6 secondary city Master Plans </a:t>
            </a:r>
          </a:p>
          <a:p>
            <a:pPr marL="285750" indent="-285750" algn="l">
              <a:spcAft>
                <a:spcPts val="600"/>
              </a:spcAft>
              <a:buFont typeface="Arial" pitchFamily="34" charset="0"/>
              <a:buChar char="•"/>
            </a:pPr>
            <a:r>
              <a:rPr lang="en-GB" sz="1600" b="1" dirty="0" smtClean="0">
                <a:cs typeface="Times New Roman"/>
              </a:rPr>
              <a:t>19% of population have migrated in last 5 years – high urbanisation potential</a:t>
            </a:r>
          </a:p>
          <a:p>
            <a:pPr marL="285750" indent="-285750" algn="l">
              <a:spcAft>
                <a:spcPts val="600"/>
              </a:spcAft>
              <a:buFont typeface="Arial" pitchFamily="34" charset="0"/>
              <a:buChar char="•"/>
            </a:pPr>
            <a:r>
              <a:rPr lang="en-GB" sz="1600" b="1" dirty="0" smtClean="0">
                <a:cs typeface="Times New Roman"/>
              </a:rPr>
              <a:t>Tin roof’s for majority of households in entire country</a:t>
            </a:r>
          </a:p>
          <a:p>
            <a:pPr marL="285750" indent="-285750" algn="l">
              <a:buFont typeface="Arial" pitchFamily="34" charset="0"/>
              <a:buChar char="•"/>
            </a:pPr>
            <a:endParaRPr lang="en-GB" sz="1600" b="1" u="sng" dirty="0" smtClean="0">
              <a:cs typeface="Times New Roman"/>
            </a:endParaRPr>
          </a:p>
          <a:p>
            <a:pPr marL="285750" indent="-285750" algn="l">
              <a:buFont typeface="Arial" pitchFamily="34" charset="0"/>
              <a:buChar char="•"/>
            </a:pPr>
            <a:endParaRPr lang="en-GB" sz="1600" b="1" dirty="0">
              <a:cs typeface="Times New Roman"/>
            </a:endParaRPr>
          </a:p>
        </p:txBody>
      </p:sp>
      <p:pic>
        <p:nvPicPr>
          <p:cNvPr id="1026" name="Picture 2" descr="http://t2.gstatic.com/images?q=tbn:ANd9GcTvnn32vIq45eGGxgGnYL2jwKpjAJEa5rjK_P9YqWuT-NVdKyo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259" y="5142956"/>
            <a:ext cx="3351900" cy="14671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250px-Coat_of_arms_of_Rwand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36601640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684739" y="1481362"/>
            <a:ext cx="5423769" cy="290140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Ministerial Office Complex </a:t>
            </a:r>
            <a:endParaRPr lang="en-US" b="1" dirty="0">
              <a:solidFill>
                <a:schemeClr val="tx1"/>
              </a:solidFill>
            </a:endParaRPr>
          </a:p>
        </p:txBody>
      </p:sp>
      <p:sp>
        <p:nvSpPr>
          <p:cNvPr id="3" name="TextBox 2"/>
          <p:cNvSpPr txBox="1"/>
          <p:nvPr/>
        </p:nvSpPr>
        <p:spPr>
          <a:xfrm>
            <a:off x="3711877" y="1762735"/>
            <a:ext cx="3181612" cy="307777"/>
          </a:xfrm>
          <a:prstGeom prst="rect">
            <a:avLst/>
          </a:prstGeom>
          <a:noFill/>
        </p:spPr>
        <p:txBody>
          <a:bodyPr wrap="square" rtlCol="0">
            <a:spAutoFit/>
          </a:bodyPr>
          <a:lstStyle/>
          <a:p>
            <a:r>
              <a:rPr lang="en-GB" sz="1400" b="1" i="1" dirty="0" smtClean="0"/>
              <a:t>Value of projects: </a:t>
            </a:r>
            <a:r>
              <a:rPr lang="en-GB" sz="1400" dirty="0" smtClean="0"/>
              <a:t>USD 26m</a:t>
            </a:r>
            <a:endParaRPr lang="en-GB" sz="1600" dirty="0"/>
          </a:p>
        </p:txBody>
      </p:sp>
      <p:sp>
        <p:nvSpPr>
          <p:cNvPr id="11" name="TextBox 10"/>
          <p:cNvSpPr txBox="1"/>
          <p:nvPr/>
        </p:nvSpPr>
        <p:spPr>
          <a:xfrm>
            <a:off x="3736929" y="1989304"/>
            <a:ext cx="5020850" cy="2462213"/>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Construction of government building for </a:t>
            </a:r>
            <a:r>
              <a:rPr lang="en-GB" sz="1400" i="1" dirty="0"/>
              <a:t>5</a:t>
            </a:r>
            <a:r>
              <a:rPr lang="en-GB" sz="1400" i="1" dirty="0" smtClean="0"/>
              <a:t> ministries and their agencies, this is due to high rental costs at present</a:t>
            </a:r>
          </a:p>
          <a:p>
            <a:pPr marL="285750" indent="-285750">
              <a:buFont typeface="Arial" panose="020B0604020202020204" pitchFamily="34" charset="0"/>
              <a:buChar char="•"/>
            </a:pPr>
            <a:r>
              <a:rPr lang="en-GB" sz="1400" i="1" dirty="0" smtClean="0"/>
              <a:t>Capacity of 42,000 m2 (and scope for enlargement) </a:t>
            </a:r>
          </a:p>
          <a:p>
            <a:pPr marL="285750" indent="-285750">
              <a:buFont typeface="Arial" panose="020B0604020202020204" pitchFamily="34" charset="0"/>
              <a:buChar char="•"/>
            </a:pPr>
            <a:r>
              <a:rPr lang="en-GB" sz="1400" i="1" dirty="0" smtClean="0"/>
              <a:t>2 potential sites already identified in Kigali</a:t>
            </a:r>
          </a:p>
          <a:p>
            <a:endParaRPr lang="en-GB" sz="1400" b="1" i="1" dirty="0" smtClean="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Architecture design needs to be updated dependant on sites that will be selected</a:t>
            </a:r>
          </a:p>
          <a:p>
            <a:pPr marL="285750" indent="-285750">
              <a:buFont typeface="Arial" panose="020B0604020202020204" pitchFamily="34" charset="0"/>
              <a:buChar char="•"/>
            </a:pPr>
            <a:r>
              <a:rPr lang="en-GB" sz="1400" i="1" dirty="0" smtClean="0"/>
              <a:t>PPP model</a:t>
            </a:r>
          </a:p>
          <a:p>
            <a:pPr marL="285750" indent="-285750">
              <a:buFont typeface="Arial" panose="020B0604020202020204" pitchFamily="34" charset="0"/>
              <a:buChar char="•"/>
            </a:pPr>
            <a:r>
              <a:rPr lang="en-GB" sz="1400" i="1" dirty="0" smtClean="0"/>
              <a:t>Currently being advertised in local papers</a:t>
            </a:r>
            <a:endParaRPr lang="en-GB" sz="1400" i="1" dirty="0"/>
          </a:p>
        </p:txBody>
      </p:sp>
      <p:sp>
        <p:nvSpPr>
          <p:cNvPr id="14" name="Rectangle 13"/>
          <p:cNvSpPr/>
          <p:nvPr/>
        </p:nvSpPr>
        <p:spPr>
          <a:xfrm>
            <a:off x="3682651" y="4493125"/>
            <a:ext cx="5423769" cy="237071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National Archives</a:t>
            </a:r>
            <a:endParaRPr lang="en-US" b="1" dirty="0">
              <a:solidFill>
                <a:schemeClr val="tx1"/>
              </a:solidFill>
            </a:endParaRPr>
          </a:p>
        </p:txBody>
      </p:sp>
      <p:sp>
        <p:nvSpPr>
          <p:cNvPr id="15" name="TextBox 14"/>
          <p:cNvSpPr txBox="1"/>
          <p:nvPr/>
        </p:nvSpPr>
        <p:spPr>
          <a:xfrm>
            <a:off x="3711877" y="4839664"/>
            <a:ext cx="3181612" cy="307777"/>
          </a:xfrm>
          <a:prstGeom prst="rect">
            <a:avLst/>
          </a:prstGeom>
          <a:noFill/>
        </p:spPr>
        <p:txBody>
          <a:bodyPr wrap="square" rtlCol="0">
            <a:spAutoFit/>
          </a:bodyPr>
          <a:lstStyle/>
          <a:p>
            <a:r>
              <a:rPr lang="en-GB" sz="1400" b="1" i="1" dirty="0" smtClean="0"/>
              <a:t>Value of projects: </a:t>
            </a:r>
            <a:r>
              <a:rPr lang="en-GB" sz="1400" dirty="0" smtClean="0"/>
              <a:t>USD 6.2m</a:t>
            </a:r>
            <a:endParaRPr lang="en-GB" sz="1600" dirty="0"/>
          </a:p>
        </p:txBody>
      </p:sp>
      <p:sp>
        <p:nvSpPr>
          <p:cNvPr id="16" name="TextBox 15"/>
          <p:cNvSpPr txBox="1"/>
          <p:nvPr/>
        </p:nvSpPr>
        <p:spPr>
          <a:xfrm>
            <a:off x="3711877" y="5184568"/>
            <a:ext cx="5020850" cy="1600438"/>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Need for a national archive service due to temporary and inadequate nature of current accommodation. </a:t>
            </a:r>
          </a:p>
          <a:p>
            <a:pPr marL="285750" indent="-285750">
              <a:buFont typeface="Arial" panose="020B0604020202020204" pitchFamily="34" charset="0"/>
              <a:buChar char="•"/>
            </a:pPr>
            <a:r>
              <a:rPr lang="en-GB" sz="1400" i="1" dirty="0" smtClean="0"/>
              <a:t>Capacity of 8000 m2</a:t>
            </a:r>
          </a:p>
          <a:p>
            <a:pPr marL="285750" indent="-285750"/>
            <a:endParaRPr lang="en-GB" sz="1400" i="1" dirty="0"/>
          </a:p>
          <a:p>
            <a:r>
              <a:rPr lang="en-GB" sz="1400" b="1" i="1" dirty="0" smtClean="0"/>
              <a:t>Way forward:</a:t>
            </a:r>
            <a:r>
              <a:rPr lang="en-GB" sz="1400" i="1" dirty="0" smtClean="0"/>
              <a:t> </a:t>
            </a:r>
          </a:p>
          <a:p>
            <a:pPr marL="285750" indent="-285750">
              <a:buFont typeface="Arial" pitchFamily="34" charset="0"/>
              <a:buChar char="•"/>
            </a:pPr>
            <a:r>
              <a:rPr lang="en-GB" sz="1400" i="1" dirty="0" smtClean="0"/>
              <a:t>Not yet at development stage as studies and plans required </a:t>
            </a:r>
            <a:endParaRPr lang="en-GB" sz="1400" i="1" dirty="0"/>
          </a:p>
        </p:txBody>
      </p:sp>
      <p:pic>
        <p:nvPicPr>
          <p:cNvPr id="60418" name="Picture 2" descr="https://encrypted-tbn2.gstatic.com/images?q=tbn:ANd9GcSDZTafdtGrm187Rbf8GKbH3yPtVz83p52Tpz7XjCEwxJlYKjNXuA">
            <a:hlinkClick r:id="rId3"/>
          </p:cNvPr>
          <p:cNvPicPr>
            <a:picLocks noChangeAspect="1" noChangeArrowheads="1"/>
          </p:cNvPicPr>
          <p:nvPr/>
        </p:nvPicPr>
        <p:blipFill>
          <a:blip r:embed="rId4"/>
          <a:srcRect/>
          <a:stretch>
            <a:fillRect/>
          </a:stretch>
        </p:blipFill>
        <p:spPr bwMode="auto">
          <a:xfrm>
            <a:off x="162838" y="1936855"/>
            <a:ext cx="3319398" cy="2214943"/>
          </a:xfrm>
          <a:prstGeom prst="rect">
            <a:avLst/>
          </a:prstGeom>
          <a:noFill/>
        </p:spPr>
      </p:pic>
      <p:pic>
        <p:nvPicPr>
          <p:cNvPr id="60420" name="Picture 4" descr="https://encrypted-tbn0.gstatic.com/images?q=tbn:ANd9GcQ58ct301Fnq9S7WudmawZiPD18H-Gs-gKHiUuDAJeuBIEeAO80">
            <a:hlinkClick r:id="rId5"/>
          </p:cNvPr>
          <p:cNvPicPr>
            <a:picLocks noChangeAspect="1" noChangeArrowheads="1"/>
          </p:cNvPicPr>
          <p:nvPr/>
        </p:nvPicPr>
        <p:blipFill>
          <a:blip r:embed="rId6"/>
          <a:srcRect/>
          <a:stretch>
            <a:fillRect/>
          </a:stretch>
        </p:blipFill>
        <p:spPr bwMode="auto">
          <a:xfrm>
            <a:off x="162838" y="4722656"/>
            <a:ext cx="3319398" cy="2106068"/>
          </a:xfrm>
          <a:prstGeom prst="rect">
            <a:avLst/>
          </a:prstGeom>
          <a:noFill/>
        </p:spPr>
      </p:pic>
      <p:cxnSp>
        <p:nvCxnSpPr>
          <p:cNvPr id="12" name="Straight Connector 11"/>
          <p:cNvCxnSpPr/>
          <p:nvPr/>
        </p:nvCxnSpPr>
        <p:spPr>
          <a:xfrm>
            <a:off x="2275526" y="316867"/>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69493" y="350729"/>
            <a:ext cx="6114198" cy="523220"/>
          </a:xfrm>
          <a:prstGeom prst="rect">
            <a:avLst/>
          </a:prstGeom>
          <a:noFill/>
        </p:spPr>
        <p:txBody>
          <a:bodyPr wrap="square" rtlCol="0">
            <a:spAutoFit/>
          </a:bodyPr>
          <a:lstStyle/>
          <a:p>
            <a:pPr algn="ctr"/>
            <a:r>
              <a:rPr lang="en-US" sz="2800" b="1" dirty="0" smtClean="0">
                <a:latin typeface="+mj-lt"/>
                <a:cs typeface="Calisto MT"/>
              </a:rPr>
              <a:t>Housing &amp; Urban Planning: Investments</a:t>
            </a:r>
            <a:endParaRPr lang="en-US" sz="2800" b="1" dirty="0">
              <a:latin typeface="+mj-lt"/>
              <a:cs typeface="Calisto MT"/>
            </a:endParaRPr>
          </a:p>
        </p:txBody>
      </p:sp>
      <p:cxnSp>
        <p:nvCxnSpPr>
          <p:cNvPr id="17" name="Straight Connector 16"/>
          <p:cNvCxnSpPr/>
          <p:nvPr/>
        </p:nvCxnSpPr>
        <p:spPr>
          <a:xfrm>
            <a:off x="2275526" y="977436"/>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286447" y="1645282"/>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On-going</a:t>
            </a:r>
            <a:endParaRPr lang="en-GB" sz="1600" b="1" dirty="0"/>
          </a:p>
        </p:txBody>
      </p:sp>
      <p:sp>
        <p:nvSpPr>
          <p:cNvPr id="19" name="Rounded Rectangle 18"/>
          <p:cNvSpPr/>
          <p:nvPr/>
        </p:nvSpPr>
        <p:spPr>
          <a:xfrm>
            <a:off x="310801" y="4461402"/>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20" name="Picture 19" descr="250px-Coat_of_arms_of_Rwanda.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7897391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651338" y="1116486"/>
            <a:ext cx="5423769" cy="3247569"/>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Affordable Housing </a:t>
            </a:r>
            <a:endParaRPr lang="en-US" b="1" dirty="0">
              <a:solidFill>
                <a:schemeClr val="tx1"/>
              </a:solidFill>
            </a:endParaRPr>
          </a:p>
        </p:txBody>
      </p:sp>
      <p:sp>
        <p:nvSpPr>
          <p:cNvPr id="3" name="TextBox 2"/>
          <p:cNvSpPr txBox="1"/>
          <p:nvPr/>
        </p:nvSpPr>
        <p:spPr>
          <a:xfrm>
            <a:off x="3676388" y="1475097"/>
            <a:ext cx="5398718" cy="307777"/>
          </a:xfrm>
          <a:prstGeom prst="rect">
            <a:avLst/>
          </a:prstGeom>
          <a:noFill/>
        </p:spPr>
        <p:txBody>
          <a:bodyPr wrap="square" rtlCol="0">
            <a:spAutoFit/>
          </a:bodyPr>
          <a:lstStyle/>
          <a:p>
            <a:r>
              <a:rPr lang="en-GB" sz="1400" b="1" i="1" dirty="0" smtClean="0"/>
              <a:t>Value of projects: </a:t>
            </a:r>
            <a:r>
              <a:rPr lang="en-GB" sz="1400" i="1" dirty="0" smtClean="0"/>
              <a:t>Est. </a:t>
            </a:r>
            <a:r>
              <a:rPr lang="en-GB" sz="1400" dirty="0" smtClean="0"/>
              <a:t>USD 35m per 1000 units</a:t>
            </a:r>
            <a:endParaRPr lang="en-GB" sz="1600" dirty="0"/>
          </a:p>
        </p:txBody>
      </p:sp>
      <p:sp>
        <p:nvSpPr>
          <p:cNvPr id="11" name="TextBox 10"/>
          <p:cNvSpPr txBox="1"/>
          <p:nvPr/>
        </p:nvSpPr>
        <p:spPr>
          <a:xfrm>
            <a:off x="3678475" y="1765283"/>
            <a:ext cx="5396631" cy="2462213"/>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Affordable Housing Development Study by EU found annual demand in Kigali city alone is 30,000 units</a:t>
            </a:r>
          </a:p>
          <a:p>
            <a:pPr marL="285750" indent="-285750">
              <a:buFont typeface="Arial" panose="020B0604020202020204" pitchFamily="34" charset="0"/>
              <a:buChar char="•"/>
            </a:pPr>
            <a:r>
              <a:rPr lang="en-GB" sz="1400" i="1" dirty="0" smtClean="0"/>
              <a:t>Total need for affordable housing is 186,163 in Kigali</a:t>
            </a:r>
          </a:p>
          <a:p>
            <a:pPr marL="285750" indent="-285750">
              <a:buFont typeface="Arial" panose="020B0604020202020204" pitchFamily="34" charset="0"/>
              <a:buChar char="•"/>
            </a:pPr>
            <a:r>
              <a:rPr lang="en-GB" sz="1400" i="1" dirty="0" smtClean="0"/>
              <a:t>Site servicing basic infrastructure to be provided by government</a:t>
            </a:r>
          </a:p>
          <a:p>
            <a:pPr marL="285750" indent="-285750">
              <a:buFont typeface="Arial" panose="020B0604020202020204" pitchFamily="34" charset="0"/>
              <a:buChar char="•"/>
            </a:pPr>
            <a:r>
              <a:rPr lang="en-GB" sz="1400" i="1" dirty="0" smtClean="0"/>
              <a:t>Variety of sites identified and awaiting final approval by May 2014, </a:t>
            </a:r>
          </a:p>
          <a:p>
            <a:endParaRPr lang="en-GB" sz="1400" b="1" i="1" dirty="0" smtClean="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Housing cooperatives have been formed to jointly develop housing</a:t>
            </a:r>
          </a:p>
          <a:p>
            <a:pPr marL="285750" indent="-285750">
              <a:buFont typeface="Arial" panose="020B0604020202020204" pitchFamily="34" charset="0"/>
              <a:buChar char="•"/>
            </a:pPr>
            <a:r>
              <a:rPr lang="en-GB" sz="1400" i="1" dirty="0" smtClean="0"/>
              <a:t>Affordable housing management currently being established in RHA</a:t>
            </a:r>
          </a:p>
          <a:p>
            <a:pPr marL="285750" indent="-285750">
              <a:buFont typeface="Arial" panose="020B0604020202020204" pitchFamily="34" charset="0"/>
              <a:buChar char="•"/>
            </a:pPr>
            <a:r>
              <a:rPr lang="en-GB" sz="1400" i="1" dirty="0" smtClean="0"/>
              <a:t>Investment incentives schemes to be agreed with MINECOFIN </a:t>
            </a:r>
          </a:p>
        </p:txBody>
      </p:sp>
      <p:pic>
        <p:nvPicPr>
          <p:cNvPr id="12" name="Picture 2" descr="C:\Users\CNU321BPW4\Desktop\Picture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090" y="1628985"/>
            <a:ext cx="3381550" cy="253616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3653426" y="4364055"/>
            <a:ext cx="5421681" cy="2452168"/>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Sample Opportunity: </a:t>
            </a:r>
            <a:r>
              <a:rPr lang="en-US" b="1" dirty="0" smtClean="0">
                <a:solidFill>
                  <a:schemeClr val="tx1"/>
                </a:solidFill>
              </a:rPr>
              <a:t>Affordable Housing Pilot Project</a:t>
            </a:r>
          </a:p>
          <a:p>
            <a:endParaRPr lang="en-US" dirty="0">
              <a:solidFill>
                <a:schemeClr val="tx1"/>
              </a:solidFill>
            </a:endParaRPr>
          </a:p>
        </p:txBody>
      </p:sp>
      <p:sp>
        <p:nvSpPr>
          <p:cNvPr id="18" name="TextBox 17"/>
          <p:cNvSpPr txBox="1"/>
          <p:nvPr/>
        </p:nvSpPr>
        <p:spPr>
          <a:xfrm>
            <a:off x="3665950" y="4730228"/>
            <a:ext cx="4421689" cy="307777"/>
          </a:xfrm>
          <a:prstGeom prst="rect">
            <a:avLst/>
          </a:prstGeom>
          <a:noFill/>
        </p:spPr>
        <p:txBody>
          <a:bodyPr wrap="square" rtlCol="0">
            <a:spAutoFit/>
          </a:bodyPr>
          <a:lstStyle/>
          <a:p>
            <a:r>
              <a:rPr lang="en-GB" sz="1400" b="1" i="1" dirty="0" smtClean="0"/>
              <a:t>Value of projects: </a:t>
            </a:r>
            <a:endParaRPr lang="en-GB" sz="1600" dirty="0"/>
          </a:p>
        </p:txBody>
      </p:sp>
      <p:sp>
        <p:nvSpPr>
          <p:cNvPr id="19" name="TextBox 18"/>
          <p:cNvSpPr txBox="1"/>
          <p:nvPr/>
        </p:nvSpPr>
        <p:spPr>
          <a:xfrm>
            <a:off x="3665950" y="5015258"/>
            <a:ext cx="5396631" cy="1384995"/>
          </a:xfrm>
          <a:prstGeom prst="rect">
            <a:avLst/>
          </a:prstGeom>
          <a:noFill/>
        </p:spPr>
        <p:txBody>
          <a:bodyPr wrap="square" rtlCol="0">
            <a:spAutoFit/>
          </a:bodyPr>
          <a:lstStyle/>
          <a:p>
            <a:r>
              <a:rPr lang="en-GB" sz="1400" b="1" i="1" dirty="0" smtClean="0"/>
              <a:t>Incentives:</a:t>
            </a:r>
          </a:p>
          <a:p>
            <a:pPr marL="285750" indent="-285750">
              <a:buFont typeface="Arial" pitchFamily="34" charset="0"/>
              <a:buChar char="•"/>
            </a:pPr>
            <a:r>
              <a:rPr lang="en-GB" sz="1400" i="1" dirty="0" smtClean="0"/>
              <a:t>4 blocks of accommodation, making 128 units</a:t>
            </a:r>
          </a:p>
          <a:p>
            <a:pPr marL="285750" indent="-285750">
              <a:buFont typeface="Arial" pitchFamily="34" charset="0"/>
              <a:buChar char="•"/>
            </a:pPr>
            <a:r>
              <a:rPr lang="en-GB" sz="1400" i="1" dirty="0" smtClean="0"/>
              <a:t>Located in </a:t>
            </a:r>
            <a:r>
              <a:rPr lang="en-GB" sz="1400" i="1" dirty="0" err="1" smtClean="0"/>
              <a:t>Kicukiro</a:t>
            </a:r>
            <a:r>
              <a:rPr lang="en-GB" sz="1400" i="1" dirty="0" smtClean="0"/>
              <a:t> District on 1 ha</a:t>
            </a:r>
          </a:p>
          <a:p>
            <a:pPr marL="285750" indent="-285750">
              <a:buFont typeface="Arial" pitchFamily="34" charset="0"/>
              <a:buChar char="•"/>
            </a:pPr>
            <a:r>
              <a:rPr lang="en-GB" sz="1400" i="1" dirty="0" smtClean="0"/>
              <a:t>Architectural design is available and plot servicing is on-going</a:t>
            </a:r>
            <a:endParaRPr lang="en-GB" sz="1400" i="1" dirty="0"/>
          </a:p>
          <a:p>
            <a:r>
              <a:rPr lang="en-GB" sz="1400" b="1" i="1" dirty="0" smtClean="0"/>
              <a:t>Way forward:</a:t>
            </a:r>
            <a:r>
              <a:rPr lang="en-GB" sz="1400" i="1" dirty="0" smtClean="0"/>
              <a:t> </a:t>
            </a:r>
          </a:p>
          <a:p>
            <a:pPr marL="285750" indent="-285750">
              <a:buFont typeface="Arial" pitchFamily="34" charset="0"/>
              <a:buChar char="•"/>
            </a:pPr>
            <a:r>
              <a:rPr lang="en-GB" sz="1400" i="1" dirty="0" smtClean="0"/>
              <a:t>PPP model proposed. </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612" y="4485781"/>
            <a:ext cx="3010506" cy="226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ounded Rectangle 12"/>
          <p:cNvSpPr/>
          <p:nvPr/>
        </p:nvSpPr>
        <p:spPr>
          <a:xfrm>
            <a:off x="334775" y="1367731"/>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14" name="Picture 13"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7897391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419607" y="3358491"/>
            <a:ext cx="5581552" cy="3127118"/>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Increase of local production of construction materials </a:t>
            </a:r>
          </a:p>
          <a:p>
            <a:endParaRPr lang="en-US" sz="1400" b="1" i="1" dirty="0" smtClean="0">
              <a:solidFill>
                <a:schemeClr val="tx1"/>
              </a:solidFill>
            </a:endParaRPr>
          </a:p>
          <a:p>
            <a:r>
              <a:rPr lang="en-US" sz="1400" b="1" i="1" dirty="0" smtClean="0">
                <a:solidFill>
                  <a:schemeClr val="tx1"/>
                </a:solidFill>
              </a:rPr>
              <a:t>Value </a:t>
            </a:r>
            <a:r>
              <a:rPr lang="en-US" sz="1400" b="1" i="1" dirty="0">
                <a:solidFill>
                  <a:schemeClr val="tx1"/>
                </a:solidFill>
              </a:rPr>
              <a:t>of project</a:t>
            </a:r>
            <a:r>
              <a:rPr lang="en-US" sz="1400" b="1" i="1" dirty="0" smtClean="0">
                <a:solidFill>
                  <a:schemeClr val="tx1"/>
                </a:solidFill>
              </a:rPr>
              <a:t>: </a:t>
            </a:r>
            <a:r>
              <a:rPr lang="en-US" sz="1400" i="1" dirty="0" smtClean="0">
                <a:solidFill>
                  <a:schemeClr val="tx1"/>
                </a:solidFill>
              </a:rPr>
              <a:t>TBC by nature of project</a:t>
            </a:r>
            <a:endParaRPr lang="en-US" sz="1400" dirty="0" smtClean="0">
              <a:solidFill>
                <a:schemeClr val="tx1"/>
              </a:solidFill>
            </a:endParaRPr>
          </a:p>
          <a:p>
            <a:r>
              <a:rPr lang="en-US" sz="1400" b="1" i="1" dirty="0" smtClean="0">
                <a:solidFill>
                  <a:schemeClr val="tx1"/>
                </a:solidFill>
              </a:rPr>
              <a:t>Incentives:</a:t>
            </a:r>
          </a:p>
          <a:p>
            <a:pPr marL="285750" indent="-285750">
              <a:buFont typeface="Arial" pitchFamily="34" charset="0"/>
              <a:buChar char="•"/>
            </a:pPr>
            <a:r>
              <a:rPr lang="en-US" sz="1400" i="1" dirty="0" smtClean="0">
                <a:solidFill>
                  <a:schemeClr val="tx1"/>
                </a:solidFill>
              </a:rPr>
              <a:t>Variety of local industries required: Construction machine parks, quarries (stone, sand, lime </a:t>
            </a:r>
            <a:r>
              <a:rPr lang="en-US" sz="1400" i="1" dirty="0" err="1" smtClean="0">
                <a:solidFill>
                  <a:schemeClr val="tx1"/>
                </a:solidFill>
              </a:rPr>
              <a:t>etc</a:t>
            </a:r>
            <a:r>
              <a:rPr lang="en-US" sz="1400" i="1" dirty="0" smtClean="0">
                <a:solidFill>
                  <a:schemeClr val="tx1"/>
                </a:solidFill>
              </a:rPr>
              <a:t>), wall material production (panels, </a:t>
            </a:r>
            <a:r>
              <a:rPr lang="en-US" sz="1400" i="1" dirty="0" err="1" smtClean="0">
                <a:solidFill>
                  <a:schemeClr val="tx1"/>
                </a:solidFill>
              </a:rPr>
              <a:t>strawtech</a:t>
            </a:r>
            <a:r>
              <a:rPr lang="en-US" sz="1400" i="1" dirty="0" smtClean="0">
                <a:solidFill>
                  <a:schemeClr val="tx1"/>
                </a:solidFill>
              </a:rPr>
              <a:t>, aerated concrete blocks </a:t>
            </a:r>
            <a:r>
              <a:rPr lang="en-US" sz="1400" i="1" dirty="0" err="1" smtClean="0">
                <a:solidFill>
                  <a:schemeClr val="tx1"/>
                </a:solidFill>
              </a:rPr>
              <a:t>etc</a:t>
            </a:r>
            <a:r>
              <a:rPr lang="en-US" sz="1400" i="1" dirty="0" smtClean="0">
                <a:solidFill>
                  <a:schemeClr val="tx1"/>
                </a:solidFill>
              </a:rPr>
              <a:t>)</a:t>
            </a:r>
          </a:p>
          <a:p>
            <a:pPr marL="285750" indent="-285750">
              <a:buFont typeface="Arial" pitchFamily="34" charset="0"/>
              <a:buChar char="•"/>
            </a:pPr>
            <a:r>
              <a:rPr lang="en-US" sz="1400" i="1" dirty="0" smtClean="0">
                <a:solidFill>
                  <a:schemeClr val="tx1"/>
                </a:solidFill>
              </a:rPr>
              <a:t>Cement factories: </a:t>
            </a:r>
            <a:r>
              <a:rPr lang="en-US" sz="1400" i="1" dirty="0" err="1" smtClean="0">
                <a:solidFill>
                  <a:schemeClr val="tx1"/>
                </a:solidFill>
              </a:rPr>
              <a:t>est</a:t>
            </a:r>
            <a:r>
              <a:rPr lang="en-US" sz="1400" i="1" dirty="0" smtClean="0">
                <a:solidFill>
                  <a:schemeClr val="tx1"/>
                </a:solidFill>
              </a:rPr>
              <a:t> US 75m for a clinker plant - one interested party</a:t>
            </a:r>
          </a:p>
          <a:p>
            <a:pPr marL="285750" indent="-285750">
              <a:buFont typeface="Arial" pitchFamily="34" charset="0"/>
              <a:buChar char="•"/>
            </a:pPr>
            <a:r>
              <a:rPr lang="en-US" sz="1400" i="1" dirty="0" smtClean="0">
                <a:solidFill>
                  <a:schemeClr val="tx1"/>
                </a:solidFill>
              </a:rPr>
              <a:t>Cement blocks: </a:t>
            </a:r>
            <a:r>
              <a:rPr lang="en-US" sz="1400" i="1" dirty="0" err="1" smtClean="0">
                <a:solidFill>
                  <a:schemeClr val="tx1"/>
                </a:solidFill>
              </a:rPr>
              <a:t>est</a:t>
            </a:r>
            <a:r>
              <a:rPr lang="en-US" sz="1400" i="1" dirty="0" smtClean="0">
                <a:solidFill>
                  <a:schemeClr val="tx1"/>
                </a:solidFill>
              </a:rPr>
              <a:t> US 2m </a:t>
            </a:r>
            <a:r>
              <a:rPr lang="en-US" sz="1400" i="1" dirty="0">
                <a:solidFill>
                  <a:schemeClr val="tx1"/>
                </a:solidFill>
              </a:rPr>
              <a:t>-</a:t>
            </a:r>
            <a:r>
              <a:rPr lang="en-US" sz="1400" i="1" dirty="0" smtClean="0">
                <a:solidFill>
                  <a:schemeClr val="tx1"/>
                </a:solidFill>
              </a:rPr>
              <a:t> investor looking for partner.</a:t>
            </a:r>
          </a:p>
          <a:p>
            <a:pPr marL="285750" indent="-285750">
              <a:buFont typeface="Arial" pitchFamily="34" charset="0"/>
              <a:buChar char="•"/>
            </a:pPr>
            <a:r>
              <a:rPr lang="en-US" sz="1400" i="1" dirty="0" smtClean="0">
                <a:solidFill>
                  <a:schemeClr val="tx1"/>
                </a:solidFill>
              </a:rPr>
              <a:t>Prefab-house factory: </a:t>
            </a:r>
            <a:r>
              <a:rPr lang="en-US" sz="1400" i="1" dirty="0" err="1" smtClean="0">
                <a:solidFill>
                  <a:schemeClr val="tx1"/>
                </a:solidFill>
              </a:rPr>
              <a:t>est</a:t>
            </a:r>
            <a:r>
              <a:rPr lang="en-US" sz="1400" i="1" dirty="0" smtClean="0">
                <a:solidFill>
                  <a:schemeClr val="tx1"/>
                </a:solidFill>
              </a:rPr>
              <a:t> US 7.5m for 500 units per month</a:t>
            </a:r>
          </a:p>
          <a:p>
            <a:r>
              <a:rPr lang="en-US" sz="1400" b="1" i="1" dirty="0" smtClean="0">
                <a:solidFill>
                  <a:schemeClr val="tx1"/>
                </a:solidFill>
              </a:rPr>
              <a:t>Way forward:</a:t>
            </a:r>
          </a:p>
          <a:p>
            <a:pPr marL="285750" indent="-285750">
              <a:buFont typeface="Arial" pitchFamily="34" charset="0"/>
              <a:buChar char="•"/>
            </a:pPr>
            <a:r>
              <a:rPr lang="en-US" sz="1400" i="1" dirty="0" err="1">
                <a:solidFill>
                  <a:schemeClr val="tx1"/>
                </a:solidFill>
              </a:rPr>
              <a:t>Strawtech</a:t>
            </a:r>
            <a:r>
              <a:rPr lang="en-US" sz="1400" i="1" dirty="0">
                <a:solidFill>
                  <a:schemeClr val="tx1"/>
                </a:solidFill>
              </a:rPr>
              <a:t> panel factory under development</a:t>
            </a:r>
          </a:p>
          <a:p>
            <a:pPr marL="285750" indent="-285750">
              <a:buFont typeface="Arial" pitchFamily="34" charset="0"/>
              <a:buChar char="•"/>
            </a:pPr>
            <a:r>
              <a:rPr lang="en-US" sz="1400" i="1" dirty="0" smtClean="0">
                <a:solidFill>
                  <a:schemeClr val="tx1"/>
                </a:solidFill>
              </a:rPr>
              <a:t>PPP models and private models</a:t>
            </a:r>
          </a:p>
          <a:p>
            <a:pPr marL="285750" indent="-285750">
              <a:buFont typeface="Arial" pitchFamily="34" charset="0"/>
              <a:buChar char="•"/>
            </a:pPr>
            <a:r>
              <a:rPr lang="en-US" sz="1400" i="1" dirty="0" smtClean="0">
                <a:solidFill>
                  <a:schemeClr val="tx1"/>
                </a:solidFill>
              </a:rPr>
              <a:t>Feasibility studies for factories </a:t>
            </a:r>
            <a:r>
              <a:rPr lang="en-US" sz="1400" i="1" dirty="0" err="1" smtClean="0">
                <a:solidFill>
                  <a:schemeClr val="tx1"/>
                </a:solidFill>
              </a:rPr>
              <a:t>etc</a:t>
            </a:r>
            <a:r>
              <a:rPr lang="en-US" sz="1400" i="1" dirty="0" smtClean="0">
                <a:solidFill>
                  <a:schemeClr val="tx1"/>
                </a:solidFill>
              </a:rPr>
              <a:t> required</a:t>
            </a:r>
          </a:p>
        </p:txBody>
      </p:sp>
      <p:pic>
        <p:nvPicPr>
          <p:cNvPr id="2051" name="Picture 3"/>
          <p:cNvPicPr>
            <a:picLocks noChangeAspect="1" noChangeArrowheads="1"/>
          </p:cNvPicPr>
          <p:nvPr/>
        </p:nvPicPr>
        <p:blipFill>
          <a:blip r:embed="rId3"/>
          <a:srcRect/>
          <a:stretch>
            <a:fillRect/>
          </a:stretch>
        </p:blipFill>
        <p:spPr bwMode="auto">
          <a:xfrm>
            <a:off x="335539" y="3786784"/>
            <a:ext cx="2607436" cy="2494485"/>
          </a:xfrm>
          <a:prstGeom prst="rect">
            <a:avLst/>
          </a:prstGeom>
          <a:noFill/>
          <a:ln w="9525">
            <a:noFill/>
            <a:miter lim="800000"/>
            <a:headEnd/>
            <a:tailEnd/>
          </a:ln>
        </p:spPr>
      </p:pic>
      <p:sp>
        <p:nvSpPr>
          <p:cNvPr id="6" name="Rounded Rectangle 5"/>
          <p:cNvSpPr/>
          <p:nvPr/>
        </p:nvSpPr>
        <p:spPr>
          <a:xfrm>
            <a:off x="103167" y="3525530"/>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sp>
        <p:nvSpPr>
          <p:cNvPr id="7" name="Rectangle 6"/>
          <p:cNvSpPr/>
          <p:nvPr/>
        </p:nvSpPr>
        <p:spPr>
          <a:xfrm>
            <a:off x="3419606" y="1058518"/>
            <a:ext cx="5581552" cy="2211991"/>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Urban Site servicing in 6 secondary cities and Kigali with public infrastructure and utilities</a:t>
            </a:r>
          </a:p>
          <a:p>
            <a:endParaRPr lang="en-US" dirty="0" smtClean="0">
              <a:solidFill>
                <a:schemeClr val="tx1"/>
              </a:solidFill>
            </a:endParaRPr>
          </a:p>
          <a:p>
            <a:endParaRPr lang="en-US" dirty="0" smtClean="0">
              <a:solidFill>
                <a:schemeClr val="tx1"/>
              </a:solidFill>
            </a:endParaRPr>
          </a:p>
          <a:p>
            <a:endParaRPr lang="en-US" dirty="0">
              <a:solidFill>
                <a:schemeClr val="tx1"/>
              </a:solidFill>
            </a:endParaRPr>
          </a:p>
        </p:txBody>
      </p:sp>
      <p:sp>
        <p:nvSpPr>
          <p:cNvPr id="9" name="TextBox 8"/>
          <p:cNvSpPr txBox="1"/>
          <p:nvPr/>
        </p:nvSpPr>
        <p:spPr>
          <a:xfrm>
            <a:off x="3419605" y="1708832"/>
            <a:ext cx="3181612" cy="307777"/>
          </a:xfrm>
          <a:prstGeom prst="rect">
            <a:avLst/>
          </a:prstGeom>
          <a:noFill/>
        </p:spPr>
        <p:txBody>
          <a:bodyPr wrap="square" rtlCol="0">
            <a:spAutoFit/>
          </a:bodyPr>
          <a:lstStyle/>
          <a:p>
            <a:r>
              <a:rPr lang="en-GB" sz="1400" b="1" i="1" dirty="0" smtClean="0"/>
              <a:t>Value of projects: </a:t>
            </a:r>
            <a:r>
              <a:rPr lang="en-GB" sz="1400" dirty="0" smtClean="0"/>
              <a:t>USD 4.6 m</a:t>
            </a:r>
            <a:endParaRPr lang="en-GB" sz="1600" dirty="0"/>
          </a:p>
        </p:txBody>
      </p:sp>
      <p:sp>
        <p:nvSpPr>
          <p:cNvPr id="10" name="TextBox 9"/>
          <p:cNvSpPr txBox="1"/>
          <p:nvPr/>
        </p:nvSpPr>
        <p:spPr>
          <a:xfrm>
            <a:off x="3419607" y="1949697"/>
            <a:ext cx="5581551" cy="1169551"/>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Promote well managed and distributed economic development</a:t>
            </a:r>
          </a:p>
          <a:p>
            <a:pPr marL="285750" indent="-285750">
              <a:buFont typeface="Arial" panose="020B0604020202020204" pitchFamily="34" charset="0"/>
              <a:buChar char="•"/>
            </a:pPr>
            <a:r>
              <a:rPr lang="en-GB" sz="1400" i="1" dirty="0" smtClean="0"/>
              <a:t>Government focus on creating ‘secondary cities’ </a:t>
            </a:r>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163km road grading implemented so far, and more is required</a:t>
            </a:r>
            <a:endParaRPr lang="en-GB" sz="1400" i="1" dirty="0"/>
          </a:p>
        </p:txBody>
      </p:sp>
      <p:pic>
        <p:nvPicPr>
          <p:cNvPr id="11" name="Picture 8" descr="C:\Users\samuel.fell\Pictures\settlre.png"/>
          <p:cNvPicPr>
            <a:picLocks noChangeAspect="1" noChangeArrowheads="1"/>
          </p:cNvPicPr>
          <p:nvPr/>
        </p:nvPicPr>
        <p:blipFill>
          <a:blip r:embed="rId4"/>
          <a:srcRect/>
          <a:stretch>
            <a:fillRect/>
          </a:stretch>
        </p:blipFill>
        <p:spPr bwMode="auto">
          <a:xfrm>
            <a:off x="103167" y="1343743"/>
            <a:ext cx="3218965" cy="2014748"/>
          </a:xfrm>
          <a:prstGeom prst="rect">
            <a:avLst/>
          </a:prstGeom>
          <a:noFill/>
        </p:spPr>
      </p:pic>
      <p:sp>
        <p:nvSpPr>
          <p:cNvPr id="12" name="Rounded Rectangle 11"/>
          <p:cNvSpPr/>
          <p:nvPr/>
        </p:nvSpPr>
        <p:spPr>
          <a:xfrm>
            <a:off x="176559" y="1082489"/>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Required</a:t>
            </a:r>
            <a:endParaRPr lang="en-GB" sz="1600" b="1" dirty="0"/>
          </a:p>
        </p:txBody>
      </p:sp>
      <p:pic>
        <p:nvPicPr>
          <p:cNvPr id="13" name="Picture 12"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7897391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a:off x="2130110" y="3009963"/>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719617" y="3043825"/>
            <a:ext cx="5800299" cy="523220"/>
          </a:xfrm>
          <a:prstGeom prst="rect">
            <a:avLst/>
          </a:prstGeom>
          <a:noFill/>
        </p:spPr>
        <p:txBody>
          <a:bodyPr wrap="square" rtlCol="0">
            <a:spAutoFit/>
          </a:bodyPr>
          <a:lstStyle/>
          <a:p>
            <a:pPr algn="ctr"/>
            <a:r>
              <a:rPr lang="en-US" sz="2800" b="1" dirty="0" smtClean="0">
                <a:latin typeface="+mj-lt"/>
                <a:cs typeface="Calisto MT"/>
              </a:rPr>
              <a:t>Regional Integration</a:t>
            </a:r>
            <a:endParaRPr lang="en-US" sz="2800" b="1" dirty="0">
              <a:latin typeface="+mj-lt"/>
              <a:cs typeface="Calisto MT"/>
            </a:endParaRPr>
          </a:p>
        </p:txBody>
      </p:sp>
      <p:cxnSp>
        <p:nvCxnSpPr>
          <p:cNvPr id="15" name="Straight Connector 14"/>
          <p:cNvCxnSpPr/>
          <p:nvPr/>
        </p:nvCxnSpPr>
        <p:spPr>
          <a:xfrm>
            <a:off x="2130110" y="3567045"/>
            <a:ext cx="4886208"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6930270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50900" y="1194229"/>
            <a:ext cx="5423769" cy="2895565"/>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Eldoret</a:t>
            </a:r>
            <a:r>
              <a:rPr lang="en-US" b="1" dirty="0" smtClean="0">
                <a:solidFill>
                  <a:schemeClr val="tx1"/>
                </a:solidFill>
              </a:rPr>
              <a:t> – Kampala – Kigali Oil Pipeline</a:t>
            </a:r>
          </a:p>
          <a:p>
            <a:endParaRPr lang="en-US" dirty="0" smtClean="0">
              <a:solidFill>
                <a:schemeClr val="tx1"/>
              </a:solidFill>
            </a:endParaRPr>
          </a:p>
          <a:p>
            <a:endParaRPr lang="en-US" dirty="0">
              <a:solidFill>
                <a:schemeClr val="tx1"/>
              </a:solidFill>
            </a:endParaRPr>
          </a:p>
        </p:txBody>
      </p:sp>
      <p:sp>
        <p:nvSpPr>
          <p:cNvPr id="8" name="TextBox 7"/>
          <p:cNvSpPr txBox="1"/>
          <p:nvPr/>
        </p:nvSpPr>
        <p:spPr>
          <a:xfrm>
            <a:off x="3678038" y="1843025"/>
            <a:ext cx="5020850" cy="2246769"/>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err="1" smtClean="0"/>
              <a:t>Eldoret</a:t>
            </a:r>
            <a:r>
              <a:rPr lang="en-GB" sz="1400" i="1" dirty="0" smtClean="0"/>
              <a:t> – </a:t>
            </a:r>
            <a:r>
              <a:rPr lang="en-GB" sz="1400" i="1" dirty="0" err="1" smtClean="0"/>
              <a:t>Kamapala</a:t>
            </a:r>
            <a:r>
              <a:rPr lang="en-GB" sz="1400" i="1" dirty="0" smtClean="0"/>
              <a:t> feasibility study finished</a:t>
            </a:r>
          </a:p>
          <a:p>
            <a:pPr marL="285750" indent="-285750">
              <a:buFont typeface="Arial" panose="020B0604020202020204" pitchFamily="34" charset="0"/>
              <a:buChar char="•"/>
            </a:pPr>
            <a:r>
              <a:rPr lang="en-GB" sz="1400" i="1" dirty="0" smtClean="0"/>
              <a:t>Kampala–Kigali feasibility study underway, with final output expected in June 2014</a:t>
            </a:r>
          </a:p>
          <a:p>
            <a:pPr marL="285750" indent="-285750">
              <a:buFont typeface="Arial" panose="020B0604020202020204" pitchFamily="34" charset="0"/>
              <a:buChar char="•"/>
            </a:pPr>
            <a:r>
              <a:rPr lang="en-GB" sz="1400" i="1" dirty="0" smtClean="0"/>
              <a:t>Strong incentive to undertake project for energy security and regional integration</a:t>
            </a:r>
          </a:p>
          <a:p>
            <a:pPr marL="285750" indent="-285750">
              <a:buFont typeface="Arial" panose="020B0604020202020204" pitchFamily="34" charset="0"/>
              <a:buChar char="•"/>
            </a:pPr>
            <a:r>
              <a:rPr lang="en-GB" sz="1400" i="1" dirty="0" smtClean="0"/>
              <a:t>Feasibility </a:t>
            </a:r>
            <a:r>
              <a:rPr lang="en-GB" sz="1400" i="1" dirty="0"/>
              <a:t>study </a:t>
            </a:r>
            <a:r>
              <a:rPr lang="en-GB" sz="1400" i="1" dirty="0" smtClean="0"/>
              <a:t>completed</a:t>
            </a:r>
          </a:p>
          <a:p>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Envisage PPP model</a:t>
            </a:r>
            <a:endParaRPr lang="en-GB" sz="1400" i="1" dirty="0"/>
          </a:p>
        </p:txBody>
      </p:sp>
      <p:pic>
        <p:nvPicPr>
          <p:cNvPr id="12290" name="Picture 2" descr="https://encrypted-tbn3.gstatic.com/images?q=tbn:ANd9GcTZXwisGGw3pijsBODEM2Rk6Sa-WQOB76G7BluPZCY70GvFfX875w">
            <a:hlinkClick r:id="rId3"/>
          </p:cNvPr>
          <p:cNvPicPr>
            <a:picLocks noChangeAspect="1" noChangeArrowheads="1"/>
          </p:cNvPicPr>
          <p:nvPr/>
        </p:nvPicPr>
        <p:blipFill>
          <a:blip r:embed="rId4"/>
          <a:srcRect/>
          <a:stretch>
            <a:fillRect/>
          </a:stretch>
        </p:blipFill>
        <p:spPr bwMode="auto">
          <a:xfrm>
            <a:off x="199071" y="1535248"/>
            <a:ext cx="3280566" cy="2251607"/>
          </a:xfrm>
          <a:prstGeom prst="rect">
            <a:avLst/>
          </a:prstGeom>
          <a:noFill/>
        </p:spPr>
      </p:pic>
      <p:sp>
        <p:nvSpPr>
          <p:cNvPr id="10" name="TextBox 9"/>
          <p:cNvSpPr txBox="1"/>
          <p:nvPr/>
        </p:nvSpPr>
        <p:spPr>
          <a:xfrm>
            <a:off x="3678037" y="1535248"/>
            <a:ext cx="5152811" cy="307777"/>
          </a:xfrm>
          <a:prstGeom prst="rect">
            <a:avLst/>
          </a:prstGeom>
          <a:noFill/>
        </p:spPr>
        <p:txBody>
          <a:bodyPr wrap="square" rtlCol="0">
            <a:spAutoFit/>
          </a:bodyPr>
          <a:lstStyle/>
          <a:p>
            <a:r>
              <a:rPr lang="en-GB" sz="1400" b="1" i="1" dirty="0" smtClean="0"/>
              <a:t>Value of projects: </a:t>
            </a:r>
            <a:r>
              <a:rPr lang="en-GB" sz="1400" dirty="0" smtClean="0"/>
              <a:t>USD 402m estimate for Kampala- Kigali section</a:t>
            </a:r>
            <a:endParaRPr lang="en-GB" sz="1600" dirty="0"/>
          </a:p>
        </p:txBody>
      </p:sp>
      <p:cxnSp>
        <p:nvCxnSpPr>
          <p:cNvPr id="12" name="Straight Connector 11"/>
          <p:cNvCxnSpPr/>
          <p:nvPr/>
        </p:nvCxnSpPr>
        <p:spPr>
          <a:xfrm>
            <a:off x="2007281" y="266763"/>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596788" y="300625"/>
            <a:ext cx="5800299" cy="523220"/>
          </a:xfrm>
          <a:prstGeom prst="rect">
            <a:avLst/>
          </a:prstGeom>
          <a:noFill/>
        </p:spPr>
        <p:txBody>
          <a:bodyPr wrap="square" rtlCol="0">
            <a:spAutoFit/>
          </a:bodyPr>
          <a:lstStyle/>
          <a:p>
            <a:pPr algn="ctr"/>
            <a:r>
              <a:rPr lang="en-US" sz="2800" b="1" dirty="0" smtClean="0">
                <a:latin typeface="+mj-lt"/>
                <a:cs typeface="Calisto MT"/>
              </a:rPr>
              <a:t>Regional Integration: Investments</a:t>
            </a:r>
            <a:endParaRPr lang="en-US" sz="2800" b="1" dirty="0">
              <a:latin typeface="+mj-lt"/>
              <a:cs typeface="Calisto MT"/>
            </a:endParaRPr>
          </a:p>
        </p:txBody>
      </p:sp>
      <p:cxnSp>
        <p:nvCxnSpPr>
          <p:cNvPr id="15" name="Straight Connector 14"/>
          <p:cNvCxnSpPr/>
          <p:nvPr/>
        </p:nvCxnSpPr>
        <p:spPr>
          <a:xfrm>
            <a:off x="2007281" y="823845"/>
            <a:ext cx="4886208" cy="0"/>
          </a:xfrm>
          <a:prstGeom prst="line">
            <a:avLst/>
          </a:prstGeom>
        </p:spPr>
        <p:style>
          <a:lnRef idx="2">
            <a:schemeClr val="accent1"/>
          </a:lnRef>
          <a:fillRef idx="0">
            <a:schemeClr val="accent1"/>
          </a:fillRef>
          <a:effectRef idx="1">
            <a:schemeClr val="accent1"/>
          </a:effectRef>
          <a:fontRef idx="minor">
            <a:schemeClr val="tx1"/>
          </a:fontRef>
        </p:style>
      </p:cxnSp>
      <p:pic>
        <p:nvPicPr>
          <p:cNvPr id="17" name="Picture 16" descr="250px-Coat_of_arms_of_Rwand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
        <p:nvSpPr>
          <p:cNvPr id="18" name="Rectangle 17"/>
          <p:cNvSpPr/>
          <p:nvPr/>
        </p:nvSpPr>
        <p:spPr>
          <a:xfrm>
            <a:off x="3670124" y="4207425"/>
            <a:ext cx="5423769" cy="2464678"/>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AU" b="1" dirty="0">
                <a:solidFill>
                  <a:schemeClr val="tx1"/>
                </a:solidFill>
              </a:rPr>
              <a:t>Kenya-Uganda-Rwanda 400kV Power Transmission </a:t>
            </a:r>
            <a:r>
              <a:rPr lang="en-AU" b="1" dirty="0" smtClean="0">
                <a:solidFill>
                  <a:schemeClr val="tx1"/>
                </a:solidFill>
              </a:rPr>
              <a:t>Line</a:t>
            </a:r>
            <a:endParaRPr lang="en-US" b="1" dirty="0">
              <a:solidFill>
                <a:schemeClr val="tx1"/>
              </a:solidFill>
            </a:endParaRPr>
          </a:p>
        </p:txBody>
      </p:sp>
      <p:sp>
        <p:nvSpPr>
          <p:cNvPr id="19" name="TextBox 18"/>
          <p:cNvSpPr txBox="1"/>
          <p:nvPr/>
        </p:nvSpPr>
        <p:spPr>
          <a:xfrm>
            <a:off x="3695173" y="4566035"/>
            <a:ext cx="5398719" cy="307777"/>
          </a:xfrm>
          <a:prstGeom prst="rect">
            <a:avLst/>
          </a:prstGeom>
          <a:noFill/>
        </p:spPr>
        <p:txBody>
          <a:bodyPr wrap="square" rtlCol="0">
            <a:spAutoFit/>
          </a:bodyPr>
          <a:lstStyle/>
          <a:p>
            <a:r>
              <a:rPr lang="en-GB" sz="1400" b="1" i="1" dirty="0" smtClean="0"/>
              <a:t>Value of projects: </a:t>
            </a:r>
            <a:r>
              <a:rPr lang="en-GB" sz="1400" dirty="0" smtClean="0"/>
              <a:t>USD 116Mi Rwanda section (370Mi entire project)</a:t>
            </a:r>
            <a:endParaRPr lang="en-GB" sz="1600" dirty="0"/>
          </a:p>
        </p:txBody>
      </p:sp>
      <p:sp>
        <p:nvSpPr>
          <p:cNvPr id="23" name="TextBox 22"/>
          <p:cNvSpPr txBox="1"/>
          <p:nvPr/>
        </p:nvSpPr>
        <p:spPr>
          <a:xfrm>
            <a:off x="3697261" y="4856221"/>
            <a:ext cx="5396631" cy="1815882"/>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Accelerate power exchange trade in the region for 500MW (860km)</a:t>
            </a:r>
          </a:p>
          <a:p>
            <a:pPr marL="285750" indent="-285750">
              <a:buFont typeface="Arial" panose="020B0604020202020204" pitchFamily="34" charset="0"/>
              <a:buChar char="•"/>
            </a:pPr>
            <a:r>
              <a:rPr lang="en-GB" sz="1400" i="1" dirty="0" smtClean="0"/>
              <a:t>Feasibility studies are on-going to be completed in September 2015</a:t>
            </a:r>
          </a:p>
          <a:p>
            <a:pPr marL="285750" indent="-285750">
              <a:buFont typeface="Arial" panose="020B0604020202020204" pitchFamily="34" charset="0"/>
              <a:buChar char="•"/>
            </a:pPr>
            <a:r>
              <a:rPr lang="en-GB" sz="1400" i="1" dirty="0" smtClean="0"/>
              <a:t>Joint monitoring mechanism in place</a:t>
            </a:r>
          </a:p>
          <a:p>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Complete studies</a:t>
            </a:r>
          </a:p>
          <a:p>
            <a:pPr marL="285750" indent="-285750">
              <a:buFont typeface="Arial" panose="020B0604020202020204" pitchFamily="34" charset="0"/>
              <a:buChar char="•"/>
            </a:pPr>
            <a:r>
              <a:rPr lang="en-GB" sz="1400" i="1" dirty="0" smtClean="0"/>
              <a:t>Mobilise financing</a:t>
            </a:r>
          </a:p>
        </p:txBody>
      </p:sp>
      <p:pic>
        <p:nvPicPr>
          <p:cNvPr id="24"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71" y="4545443"/>
            <a:ext cx="3596987" cy="215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ounded Rectangle 19"/>
          <p:cNvSpPr/>
          <p:nvPr/>
        </p:nvSpPr>
        <p:spPr>
          <a:xfrm>
            <a:off x="286447" y="4230906"/>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On-going</a:t>
            </a:r>
            <a:endParaRPr lang="en-GB" sz="1600" b="1" dirty="0"/>
          </a:p>
        </p:txBody>
      </p:sp>
    </p:spTree>
    <p:extLst>
      <p:ext uri="{BB962C8B-B14F-4D97-AF65-F5344CB8AC3E}">
        <p14:creationId xmlns:p14="http://schemas.microsoft.com/office/powerpoint/2010/main" val="3730812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389508" y="1098094"/>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On-going</a:t>
            </a:r>
            <a:endParaRPr lang="en-GB" sz="1600" b="1" dirty="0"/>
          </a:p>
        </p:txBody>
      </p:sp>
      <p:pic>
        <p:nvPicPr>
          <p:cNvPr id="12" name="Picture 11"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
        <p:nvSpPr>
          <p:cNvPr id="13" name="Rectangle 12"/>
          <p:cNvSpPr/>
          <p:nvPr/>
        </p:nvSpPr>
        <p:spPr>
          <a:xfrm>
            <a:off x="3650900" y="1314978"/>
            <a:ext cx="5423769" cy="2572632"/>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Hydro power: </a:t>
            </a:r>
            <a:r>
              <a:rPr lang="en-US" b="1" dirty="0" err="1" smtClean="0">
                <a:solidFill>
                  <a:schemeClr val="tx1"/>
                </a:solidFill>
              </a:rPr>
              <a:t>Rusizi</a:t>
            </a:r>
            <a:r>
              <a:rPr lang="en-US" b="1" dirty="0" smtClean="0">
                <a:solidFill>
                  <a:schemeClr val="tx1"/>
                </a:solidFill>
              </a:rPr>
              <a:t> III </a:t>
            </a:r>
            <a:endParaRPr lang="en-US" b="1" dirty="0">
              <a:solidFill>
                <a:schemeClr val="tx1"/>
              </a:solidFill>
            </a:endParaRPr>
          </a:p>
        </p:txBody>
      </p:sp>
      <p:sp>
        <p:nvSpPr>
          <p:cNvPr id="17" name="TextBox 16"/>
          <p:cNvSpPr txBox="1"/>
          <p:nvPr/>
        </p:nvSpPr>
        <p:spPr>
          <a:xfrm>
            <a:off x="3652988" y="1763951"/>
            <a:ext cx="3181612" cy="307777"/>
          </a:xfrm>
          <a:prstGeom prst="rect">
            <a:avLst/>
          </a:prstGeom>
          <a:noFill/>
        </p:spPr>
        <p:txBody>
          <a:bodyPr wrap="square" rtlCol="0">
            <a:spAutoFit/>
          </a:bodyPr>
          <a:lstStyle/>
          <a:p>
            <a:r>
              <a:rPr lang="en-GB" sz="1400" b="1" i="1" dirty="0" smtClean="0"/>
              <a:t>Value of projects: </a:t>
            </a:r>
            <a:r>
              <a:rPr lang="en-GB" sz="1400" dirty="0" smtClean="0"/>
              <a:t>USD 652m</a:t>
            </a:r>
            <a:endParaRPr lang="en-GB" sz="1600" dirty="0"/>
          </a:p>
        </p:txBody>
      </p:sp>
      <p:sp>
        <p:nvSpPr>
          <p:cNvPr id="18" name="TextBox 17"/>
          <p:cNvSpPr txBox="1"/>
          <p:nvPr/>
        </p:nvSpPr>
        <p:spPr>
          <a:xfrm>
            <a:off x="3625850" y="2071728"/>
            <a:ext cx="5020850" cy="1600438"/>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a:t>Generation of </a:t>
            </a:r>
            <a:r>
              <a:rPr lang="en-GB" sz="1400" i="1" dirty="0" smtClean="0"/>
              <a:t>145MW </a:t>
            </a:r>
            <a:r>
              <a:rPr lang="en-GB" sz="1400" i="1" dirty="0"/>
              <a:t>Hydro Power Plant </a:t>
            </a:r>
          </a:p>
          <a:p>
            <a:pPr marL="285750" indent="-285750">
              <a:buFont typeface="Arial" panose="020B0604020202020204" pitchFamily="34" charset="0"/>
              <a:buChar char="•"/>
            </a:pPr>
            <a:r>
              <a:rPr lang="en-GB" sz="1400" i="1" dirty="0" smtClean="0"/>
              <a:t>Strong </a:t>
            </a:r>
            <a:r>
              <a:rPr lang="en-GB" sz="1400" i="1" dirty="0"/>
              <a:t>political drive due to Rwanda, Burundi, DRC </a:t>
            </a:r>
            <a:r>
              <a:rPr lang="en-GB" sz="1400" i="1" dirty="0" smtClean="0"/>
              <a:t>partnership</a:t>
            </a:r>
            <a:endParaRPr lang="en-GB" sz="1400" b="1" i="1" dirty="0" smtClean="0"/>
          </a:p>
          <a:p>
            <a:pPr marL="285750" indent="-285750">
              <a:buFont typeface="Arial" panose="020B0604020202020204" pitchFamily="34" charset="0"/>
              <a:buChar char="•"/>
            </a:pPr>
            <a:r>
              <a:rPr lang="en-GB" sz="1400" i="1" dirty="0" smtClean="0"/>
              <a:t>Feasibility study completed for </a:t>
            </a:r>
            <a:r>
              <a:rPr lang="en-GB" sz="1400" i="1" dirty="0" err="1" smtClean="0"/>
              <a:t>Rusizi</a:t>
            </a:r>
            <a:r>
              <a:rPr lang="en-GB" sz="1400" i="1" dirty="0" smtClean="0"/>
              <a:t> III</a:t>
            </a:r>
          </a:p>
          <a:p>
            <a:pPr marL="285750" indent="-285750">
              <a:buFont typeface="Arial" panose="020B0604020202020204" pitchFamily="34" charset="0"/>
              <a:buChar char="•"/>
            </a:pP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err="1" smtClean="0"/>
              <a:t>Rusizi</a:t>
            </a:r>
            <a:r>
              <a:rPr lang="en-GB" sz="1400" i="1" dirty="0" smtClean="0"/>
              <a:t> III under negotiation but still approachable</a:t>
            </a:r>
          </a:p>
        </p:txBody>
      </p:sp>
      <p:pic>
        <p:nvPicPr>
          <p:cNvPr id="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902" y="1424064"/>
            <a:ext cx="3316084" cy="2488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3650900" y="4089794"/>
            <a:ext cx="5423769" cy="2572632"/>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Hydro power: </a:t>
            </a:r>
            <a:r>
              <a:rPr lang="en-US" b="1" dirty="0" err="1" smtClean="0">
                <a:solidFill>
                  <a:schemeClr val="tx1"/>
                </a:solidFill>
              </a:rPr>
              <a:t>Rusizi</a:t>
            </a:r>
            <a:r>
              <a:rPr lang="en-US" b="1" dirty="0" smtClean="0">
                <a:solidFill>
                  <a:schemeClr val="tx1"/>
                </a:solidFill>
              </a:rPr>
              <a:t> IV </a:t>
            </a:r>
            <a:endParaRPr lang="en-US" b="1" dirty="0">
              <a:solidFill>
                <a:schemeClr val="tx1"/>
              </a:solidFill>
            </a:endParaRPr>
          </a:p>
        </p:txBody>
      </p:sp>
      <p:sp>
        <p:nvSpPr>
          <p:cNvPr id="22" name="TextBox 21"/>
          <p:cNvSpPr txBox="1"/>
          <p:nvPr/>
        </p:nvSpPr>
        <p:spPr>
          <a:xfrm>
            <a:off x="3652988" y="4538767"/>
            <a:ext cx="3181612" cy="307777"/>
          </a:xfrm>
          <a:prstGeom prst="rect">
            <a:avLst/>
          </a:prstGeom>
          <a:noFill/>
        </p:spPr>
        <p:txBody>
          <a:bodyPr wrap="square" rtlCol="0">
            <a:spAutoFit/>
          </a:bodyPr>
          <a:lstStyle/>
          <a:p>
            <a:r>
              <a:rPr lang="en-GB" sz="1400" b="1" i="1" dirty="0" smtClean="0"/>
              <a:t>Value of projects: </a:t>
            </a:r>
            <a:r>
              <a:rPr lang="en-GB" sz="1400" dirty="0" smtClean="0"/>
              <a:t>USD 652m</a:t>
            </a:r>
            <a:endParaRPr lang="en-GB" sz="1600" dirty="0"/>
          </a:p>
        </p:txBody>
      </p:sp>
      <p:sp>
        <p:nvSpPr>
          <p:cNvPr id="23" name="TextBox 22"/>
          <p:cNvSpPr txBox="1"/>
          <p:nvPr/>
        </p:nvSpPr>
        <p:spPr>
          <a:xfrm>
            <a:off x="3625850" y="4846544"/>
            <a:ext cx="5020850" cy="1815882"/>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Generation of 285MW Hydro Power Plant </a:t>
            </a:r>
          </a:p>
          <a:p>
            <a:pPr marL="285750" indent="-285750">
              <a:buFont typeface="Arial" panose="020B0604020202020204" pitchFamily="34" charset="0"/>
              <a:buChar char="•"/>
            </a:pPr>
            <a:r>
              <a:rPr lang="en-GB" sz="1400" i="1" dirty="0" smtClean="0"/>
              <a:t>Strong </a:t>
            </a:r>
            <a:r>
              <a:rPr lang="en-GB" sz="1400" i="1" dirty="0"/>
              <a:t>political drive due to Rwanda, Burundi, DRC </a:t>
            </a:r>
            <a:r>
              <a:rPr lang="en-GB" sz="1400" i="1" dirty="0" smtClean="0"/>
              <a:t>partnership</a:t>
            </a:r>
            <a:endParaRPr lang="en-GB" sz="1400" b="1" i="1" dirty="0" smtClean="0"/>
          </a:p>
          <a:p>
            <a:pPr marL="285750" indent="-285750">
              <a:buFont typeface="Arial" panose="020B0604020202020204" pitchFamily="34" charset="0"/>
              <a:buChar char="•"/>
            </a:pPr>
            <a:r>
              <a:rPr lang="en-GB" sz="1400" i="1" dirty="0" smtClean="0"/>
              <a:t>Pre-feasibility study completed</a:t>
            </a:r>
          </a:p>
          <a:p>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Feasibility study to be implemented</a:t>
            </a:r>
          </a:p>
          <a:p>
            <a:pPr marL="285750" indent="-285750">
              <a:buFont typeface="Arial" panose="020B0604020202020204" pitchFamily="34" charset="0"/>
              <a:buChar char="•"/>
            </a:pPr>
            <a:r>
              <a:rPr lang="en-GB" sz="1400" i="1" dirty="0" smtClean="0"/>
              <a:t>Investors to be identified</a:t>
            </a:r>
          </a:p>
        </p:txBody>
      </p:sp>
      <p:pic>
        <p:nvPicPr>
          <p:cNvPr id="2050" name="Picture 2" descr="http://www.africanglobe.net/wp-content/uploads/2011/07/ruziz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212" y="3966440"/>
            <a:ext cx="3323748" cy="2676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3083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670124" y="1085757"/>
            <a:ext cx="5423769" cy="2464678"/>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Mombasa-Kampala-Kigali Railway </a:t>
            </a:r>
            <a:endParaRPr lang="en-US" b="1" dirty="0">
              <a:solidFill>
                <a:schemeClr val="tx1"/>
              </a:solidFill>
            </a:endParaRPr>
          </a:p>
        </p:txBody>
      </p:sp>
      <p:sp>
        <p:nvSpPr>
          <p:cNvPr id="3" name="TextBox 2"/>
          <p:cNvSpPr txBox="1"/>
          <p:nvPr/>
        </p:nvSpPr>
        <p:spPr>
          <a:xfrm>
            <a:off x="3695173" y="1444367"/>
            <a:ext cx="5398719" cy="307777"/>
          </a:xfrm>
          <a:prstGeom prst="rect">
            <a:avLst/>
          </a:prstGeom>
          <a:noFill/>
        </p:spPr>
        <p:txBody>
          <a:bodyPr wrap="square" rtlCol="0">
            <a:spAutoFit/>
          </a:bodyPr>
          <a:lstStyle/>
          <a:p>
            <a:r>
              <a:rPr lang="en-GB" sz="1400" b="1" i="1" dirty="0" smtClean="0"/>
              <a:t>Value of projects: </a:t>
            </a:r>
            <a:r>
              <a:rPr lang="en-GB" sz="1400" dirty="0" smtClean="0"/>
              <a:t>USD 1.5bn Rwanda section (13.5bn entire project)</a:t>
            </a:r>
            <a:endParaRPr lang="en-GB" sz="1600" dirty="0"/>
          </a:p>
        </p:txBody>
      </p:sp>
      <p:sp>
        <p:nvSpPr>
          <p:cNvPr id="11" name="TextBox 10"/>
          <p:cNvSpPr txBox="1"/>
          <p:nvPr/>
        </p:nvSpPr>
        <p:spPr>
          <a:xfrm>
            <a:off x="3697261" y="1734553"/>
            <a:ext cx="5396631" cy="1815882"/>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Mombasa to Nairobi section launched in November 2013</a:t>
            </a:r>
          </a:p>
          <a:p>
            <a:pPr marL="285750" indent="-285750">
              <a:buFont typeface="Arial" panose="020B0604020202020204" pitchFamily="34" charset="0"/>
              <a:buChar char="•"/>
            </a:pPr>
            <a:r>
              <a:rPr lang="en-GB" sz="1400" i="1" dirty="0" smtClean="0"/>
              <a:t>Feasibility studies are on-going for sections from Nairobi to Kigali</a:t>
            </a:r>
          </a:p>
          <a:p>
            <a:pPr marL="285750" indent="-285750">
              <a:buFont typeface="Arial" panose="020B0604020202020204" pitchFamily="34" charset="0"/>
              <a:buChar char="•"/>
            </a:pPr>
            <a:r>
              <a:rPr lang="en-GB" sz="1400" i="1" dirty="0" smtClean="0"/>
              <a:t>A financing source has already been approached, another pending</a:t>
            </a:r>
          </a:p>
          <a:p>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Complete studies</a:t>
            </a:r>
          </a:p>
          <a:p>
            <a:pPr marL="285750" indent="-285750">
              <a:buFont typeface="Arial" panose="020B0604020202020204" pitchFamily="34" charset="0"/>
              <a:buChar char="•"/>
            </a:pPr>
            <a:r>
              <a:rPr lang="en-GB" sz="1400" i="1" dirty="0" smtClean="0"/>
              <a:t>PPP model </a:t>
            </a:r>
          </a:p>
        </p:txBody>
      </p:sp>
      <p:sp>
        <p:nvSpPr>
          <p:cNvPr id="14" name="Rectangle 13"/>
          <p:cNvSpPr/>
          <p:nvPr/>
        </p:nvSpPr>
        <p:spPr>
          <a:xfrm>
            <a:off x="3697262" y="3743361"/>
            <a:ext cx="5423769" cy="2895566"/>
          </a:xfrm>
          <a:prstGeom prst="rect">
            <a:avLst/>
          </a:prstGeom>
          <a:solidFill>
            <a:schemeClr val="bg1">
              <a:alpha val="46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Dar Es Salaam </a:t>
            </a:r>
            <a:r>
              <a:rPr lang="en-US" b="1" dirty="0" err="1" smtClean="0">
                <a:solidFill>
                  <a:schemeClr val="tx1"/>
                </a:solidFill>
              </a:rPr>
              <a:t>Isaka</a:t>
            </a:r>
            <a:r>
              <a:rPr lang="en-US" b="1" dirty="0" smtClean="0">
                <a:solidFill>
                  <a:schemeClr val="tx1"/>
                </a:solidFill>
              </a:rPr>
              <a:t>-Kigali Railway</a:t>
            </a:r>
            <a:endParaRPr lang="en-US" b="1" dirty="0">
              <a:solidFill>
                <a:schemeClr val="tx1"/>
              </a:solidFill>
            </a:endParaRPr>
          </a:p>
        </p:txBody>
      </p:sp>
      <p:sp>
        <p:nvSpPr>
          <p:cNvPr id="15" name="TextBox 14"/>
          <p:cNvSpPr txBox="1"/>
          <p:nvPr/>
        </p:nvSpPr>
        <p:spPr>
          <a:xfrm>
            <a:off x="3722311" y="4101972"/>
            <a:ext cx="5371581" cy="307777"/>
          </a:xfrm>
          <a:prstGeom prst="rect">
            <a:avLst/>
          </a:prstGeom>
          <a:noFill/>
        </p:spPr>
        <p:txBody>
          <a:bodyPr wrap="square" rtlCol="0">
            <a:spAutoFit/>
          </a:bodyPr>
          <a:lstStyle/>
          <a:p>
            <a:r>
              <a:rPr lang="en-GB" sz="1400" b="1" i="1" dirty="0" smtClean="0"/>
              <a:t>Value of projects: </a:t>
            </a:r>
            <a:r>
              <a:rPr lang="en-GB" sz="1400" dirty="0" smtClean="0"/>
              <a:t>USD 1.07bn Rwanda section (5.2bn entire project)</a:t>
            </a:r>
            <a:endParaRPr lang="en-GB" sz="1600" dirty="0"/>
          </a:p>
        </p:txBody>
      </p:sp>
      <p:sp>
        <p:nvSpPr>
          <p:cNvPr id="16" name="TextBox 15"/>
          <p:cNvSpPr txBox="1"/>
          <p:nvPr/>
        </p:nvSpPr>
        <p:spPr>
          <a:xfrm>
            <a:off x="3724400" y="4392158"/>
            <a:ext cx="5020850" cy="2246769"/>
          </a:xfrm>
          <a:prstGeom prst="rect">
            <a:avLst/>
          </a:prstGeom>
          <a:noFill/>
        </p:spPr>
        <p:txBody>
          <a:bodyPr wrap="square" rtlCol="0">
            <a:spAutoFit/>
          </a:bodyPr>
          <a:lstStyle/>
          <a:p>
            <a:r>
              <a:rPr lang="en-GB" sz="1400" b="1" i="1" dirty="0" smtClean="0"/>
              <a:t>Incentives:</a:t>
            </a:r>
          </a:p>
          <a:p>
            <a:pPr marL="285750" indent="-285750">
              <a:buFont typeface="Arial" panose="020B0604020202020204" pitchFamily="34" charset="0"/>
              <a:buChar char="•"/>
            </a:pPr>
            <a:r>
              <a:rPr lang="en-GB" sz="1400" i="1" dirty="0" smtClean="0"/>
              <a:t>Feasibility study suggests growth of freight from 2.9 – 13.5 million tonnes (2014-2044).</a:t>
            </a:r>
          </a:p>
          <a:p>
            <a:pPr marL="285750" indent="-285750">
              <a:buFont typeface="Arial" panose="020B0604020202020204" pitchFamily="34" charset="0"/>
              <a:buChar char="•"/>
            </a:pPr>
            <a:r>
              <a:rPr lang="en-GB" sz="1400" i="1" dirty="0" smtClean="0"/>
              <a:t>IRR estimated at roughly 31%</a:t>
            </a:r>
          </a:p>
          <a:p>
            <a:pPr marL="285750" indent="-285750">
              <a:buFont typeface="Arial" panose="020B0604020202020204" pitchFamily="34" charset="0"/>
              <a:buChar char="•"/>
            </a:pPr>
            <a:r>
              <a:rPr lang="en-GB" sz="1400" i="1" dirty="0" smtClean="0"/>
              <a:t>Transaction Advisor recruited</a:t>
            </a:r>
          </a:p>
          <a:p>
            <a:pPr marL="285750" indent="-285750">
              <a:buFont typeface="Arial" panose="020B0604020202020204" pitchFamily="34" charset="0"/>
              <a:buChar char="•"/>
            </a:pPr>
            <a:r>
              <a:rPr lang="en-GB" sz="1400" i="1" dirty="0" smtClean="0"/>
              <a:t>Request for Expression of Interest completed and companies shortlisted</a:t>
            </a:r>
          </a:p>
          <a:p>
            <a:pPr marL="285750" indent="-285750">
              <a:buFont typeface="Arial" panose="020B0604020202020204" pitchFamily="34" charset="0"/>
              <a:buChar char="•"/>
            </a:pPr>
            <a:endParaRPr lang="en-GB" sz="1400" i="1" dirty="0"/>
          </a:p>
          <a:p>
            <a:r>
              <a:rPr lang="en-GB" sz="1400" b="1" i="1" dirty="0" smtClean="0"/>
              <a:t>Way forward:</a:t>
            </a:r>
            <a:r>
              <a:rPr lang="en-GB" sz="1400" i="1" dirty="0" smtClean="0"/>
              <a:t> </a:t>
            </a:r>
          </a:p>
          <a:p>
            <a:pPr marL="285750" indent="-285750">
              <a:buFont typeface="Arial" panose="020B0604020202020204" pitchFamily="34" charset="0"/>
              <a:buChar char="•"/>
            </a:pPr>
            <a:r>
              <a:rPr lang="en-GB" sz="1400" i="1" dirty="0" smtClean="0"/>
              <a:t>PPP model</a:t>
            </a:r>
            <a:endParaRPr lang="en-GB" sz="1400" i="1" dirty="0"/>
          </a:p>
        </p:txBody>
      </p:sp>
      <p:pic>
        <p:nvPicPr>
          <p:cNvPr id="68612" name="Picture 4"/>
          <p:cNvPicPr>
            <a:picLocks noChangeAspect="1" noChangeArrowheads="1"/>
          </p:cNvPicPr>
          <p:nvPr/>
        </p:nvPicPr>
        <p:blipFill>
          <a:blip r:embed="rId3"/>
          <a:srcRect l="26363" t="34514" r="22986" b="24879"/>
          <a:stretch>
            <a:fillRect/>
          </a:stretch>
        </p:blipFill>
        <p:spPr bwMode="auto">
          <a:xfrm>
            <a:off x="171710" y="3958411"/>
            <a:ext cx="3362666" cy="2364280"/>
          </a:xfrm>
          <a:prstGeom prst="rect">
            <a:avLst/>
          </a:prstGeom>
          <a:noFill/>
          <a:ln w="9525">
            <a:noFill/>
            <a:miter lim="800000"/>
            <a:headEnd/>
            <a:tailEnd/>
          </a:ln>
        </p:spPr>
      </p:pic>
      <p:sp>
        <p:nvSpPr>
          <p:cNvPr id="19" name="Rounded Rectangle 18"/>
          <p:cNvSpPr/>
          <p:nvPr/>
        </p:nvSpPr>
        <p:spPr>
          <a:xfrm>
            <a:off x="389508" y="1129626"/>
            <a:ext cx="3072180" cy="2612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smtClean="0"/>
              <a:t>Feasibility Study On-going</a:t>
            </a:r>
            <a:endParaRPr lang="en-GB" sz="1600" b="1" dirty="0"/>
          </a:p>
        </p:txBody>
      </p:sp>
      <p:pic>
        <p:nvPicPr>
          <p:cNvPr id="12" name="Picture 11" descr="250px-Coat_of_arms_of_Rwand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412" y="1598255"/>
            <a:ext cx="3435350"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78689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a:off x="2130110" y="3009963"/>
            <a:ext cx="4886208"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719617" y="3043825"/>
            <a:ext cx="5800299" cy="523220"/>
          </a:xfrm>
          <a:prstGeom prst="rect">
            <a:avLst/>
          </a:prstGeom>
          <a:noFill/>
        </p:spPr>
        <p:txBody>
          <a:bodyPr wrap="square" rtlCol="0">
            <a:spAutoFit/>
          </a:bodyPr>
          <a:lstStyle/>
          <a:p>
            <a:pPr algn="ctr"/>
            <a:r>
              <a:rPr lang="en-US" sz="2800" b="1" dirty="0" smtClean="0">
                <a:latin typeface="+mj-lt"/>
                <a:cs typeface="Calisto MT"/>
              </a:rPr>
              <a:t>THANK YOU</a:t>
            </a:r>
            <a:endParaRPr lang="en-US" sz="2800" b="1" dirty="0">
              <a:latin typeface="+mj-lt"/>
              <a:cs typeface="Calisto MT"/>
            </a:endParaRPr>
          </a:p>
        </p:txBody>
      </p:sp>
      <p:cxnSp>
        <p:nvCxnSpPr>
          <p:cNvPr id="15" name="Straight Connector 14"/>
          <p:cNvCxnSpPr/>
          <p:nvPr/>
        </p:nvCxnSpPr>
        <p:spPr>
          <a:xfrm>
            <a:off x="2130110" y="3567045"/>
            <a:ext cx="4886208"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250px-Coat_of_arms_of_Rwand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17" y="8678"/>
            <a:ext cx="941812" cy="1028460"/>
          </a:xfrm>
          <a:prstGeom prst="rect">
            <a:avLst/>
          </a:prstGeom>
        </p:spPr>
      </p:pic>
    </p:spTree>
    <p:extLst>
      <p:ext uri="{BB962C8B-B14F-4D97-AF65-F5344CB8AC3E}">
        <p14:creationId xmlns:p14="http://schemas.microsoft.com/office/powerpoint/2010/main" val="1441568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2120</TotalTime>
  <Words>2265</Words>
  <Application>Microsoft Office PowerPoint</Application>
  <PresentationFormat>On-screen Show (4:3)</PresentationFormat>
  <Paragraphs>394</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Calisto MT</vt:lpstr>
      <vt:lpstr>Times New Roman</vt:lpstr>
      <vt:lpstr>Office Theme</vt:lpstr>
      <vt:lpstr>Infrastructure Investment Outlook </vt:lpstr>
      <vt:lpstr> Risk Mitigation | Bilateral Investment Treaty with the United States  Rwanda Development Board | Open 24 Hours  S &amp; P Country Credit Rating | B with a Stable Outlook   Fitch Competitiveness Rating | B with a Stable Outlook  Best Global Reformer Since 2005 | World Bank Doing Business 2014  2nd Most Competitive Place to Do Business in Africa | World Bank Doing Business 2014  Positioned 32nd out of 185 Countries | World Bank Doing Business 2014  Guiding Planning Documents| EDPRS II, 7 years Government Program, Millennium Targets  Cabinet Performance Contracts | Imihigo</vt:lpstr>
      <vt:lpstr>PowerPoint Presentation</vt:lpstr>
      <vt:lpstr>Progress and key statistics and Targets Roads: The National Paved Road Network is  currently of 1210 Km. The target is to pave around 500 Km more in the coming years (up to 2018) It is has started with Kivu Belt project (158 Km of new tarmac road).  Also a great care is provided for the maintenance of the paved national road network with currently 86% of roads in good condition  with a target of 95% in 2017-18.  Air Transport: The Kigali International Airport  terminal has recently been upgraded. Kamembe Airport (Rusizi) Runway will be resurfaced this fiscal year. Project of New Bugesera International Airport is progressing with expropriation completed this year.  Rwandair is growing and expanding with more aircrafts with a target of 20% more passenger in the coming year and opening of new destinations.  Regional Projects: Railway Line Projects of Dar-Es-Salaam Isaka Kigali and Mombasa-Nairobi-Kampala-Kigali.  Investment Facilitation Develop more PPP projects like NBIA and potential roads (like Ring Road) </vt:lpstr>
      <vt:lpstr>Value of Project USD 700 million   Incentives Site available.    Activities Feasibility study Underway – Lufthansa      Requirements  Partner with investor  to build the airport.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Northeastern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Emmanuel Dennis Matanda</dc:creator>
  <cp:lastModifiedBy>USER</cp:lastModifiedBy>
  <cp:revision>108</cp:revision>
  <cp:lastPrinted>2014-02-25T07:09:15Z</cp:lastPrinted>
  <dcterms:created xsi:type="dcterms:W3CDTF">2013-11-19T00:23:13Z</dcterms:created>
  <dcterms:modified xsi:type="dcterms:W3CDTF">2015-11-16T11:49:11Z</dcterms:modified>
</cp:coreProperties>
</file>