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462" r:id="rId3"/>
    <p:sldId id="457" r:id="rId4"/>
    <p:sldId id="458" r:id="rId5"/>
    <p:sldId id="460" r:id="rId6"/>
    <p:sldId id="461" r:id="rId7"/>
    <p:sldId id="459" r:id="rId8"/>
    <p:sldId id="469" r:id="rId9"/>
    <p:sldId id="466" r:id="rId10"/>
    <p:sldId id="465" r:id="rId11"/>
    <p:sldId id="470" r:id="rId12"/>
    <p:sldId id="472" r:id="rId13"/>
    <p:sldId id="471" r:id="rId14"/>
  </p:sldIdLst>
  <p:sldSz cx="9144000" cy="6858000" type="screen4x3"/>
  <p:notesSz cx="6864350" cy="99964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clrMru>
    <a:srgbClr val="FFFF00"/>
    <a:srgbClr val="000066"/>
    <a:srgbClr val="000099"/>
    <a:srgbClr val="0099FF"/>
    <a:srgbClr val="1C1C1C"/>
    <a:srgbClr val="3C70E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4719" autoAdjust="0"/>
  </p:normalViewPr>
  <p:slideViewPr>
    <p:cSldViewPr>
      <p:cViewPr varScale="1">
        <p:scale>
          <a:sx n="75" d="100"/>
          <a:sy n="75" d="100"/>
        </p:scale>
        <p:origin x="103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821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508FAEBA-9090-7A40-AF74-5B348AE6144A}" type="datetimeFigureOut">
              <a:rPr lang="en-US" smtClean="0"/>
              <a:pPr/>
              <a:t>11/16/2015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821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D1DFFA5D-3632-0B4E-9DAC-11227922F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409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4552" cy="49982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341" tIns="48171" rIns="96341" bIns="4817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8210" y="0"/>
            <a:ext cx="2974552" cy="49982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341" tIns="48171" rIns="96341" bIns="4817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3450" y="749300"/>
            <a:ext cx="4997450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435" y="4748332"/>
            <a:ext cx="5491480" cy="44984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341" tIns="48171" rIns="96341" bIns="481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94929"/>
            <a:ext cx="2974552" cy="49982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341" tIns="48171" rIns="96341" bIns="4817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8210" y="9494929"/>
            <a:ext cx="2974552" cy="49982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341" tIns="48171" rIns="96341" bIns="4817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10494998-A843-4979-A3C3-7D61613174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31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82772" indent="-301066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204265" indent="-240853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85971" indent="-240853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167677" indent="-240853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649383" indent="-2408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131088" indent="-2408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612794" indent="-2408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4094500" indent="-2408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DC69E10-000E-4CF6-80A6-78AD8F857C1E}" type="slidenum">
              <a:rPr lang="en-US" smtClean="0">
                <a:latin typeface="Arial" charset="0"/>
              </a:rPr>
              <a:pPr eaLnBrk="1" hangingPunct="1"/>
              <a:t>1</a:t>
            </a:fld>
            <a:endParaRPr lang="en-US" smtClean="0">
              <a:latin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01984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80ABC-1893-4F9B-8E04-CD908BA3E9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16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EA33B-40F4-4DBA-99C8-3BB0C9EB9F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44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E9C1D-25AE-4BDC-8E1F-34017E40B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24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B0784-C14F-443F-AE6C-13064F6554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982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3FFD2-FEEF-4BEC-871D-7881E5DBD8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20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F78A4-7FEC-4DF3-831E-DEBD5ED345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43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DA842-8DDA-4D6E-BEA3-679A957B98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13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E3D63-607B-4C56-9674-EB4CBC7506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321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A5442-C153-46C3-9771-68459DF838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962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BAD5C-7BCF-43C2-AC48-581C791EE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104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3676F-C37C-4253-A55C-CFEDA96731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664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83F5E-534D-4B54-AF74-49EA533341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22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06591-31BE-4DC3-92B9-86B14521D0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907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1F35F"/>
            </a:gs>
            <a:gs pos="100000">
              <a:schemeClr val="bg1"/>
            </a:gs>
          </a:gsLst>
          <a:path path="rect">
            <a:fillToRect t="100000" r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6B946D74-4E18-4647-8675-61A206ADFE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0"/>
          <p:cNvSpPr txBox="1">
            <a:spLocks noChangeArrowheads="1"/>
          </p:cNvSpPr>
          <p:nvPr/>
        </p:nvSpPr>
        <p:spPr bwMode="auto">
          <a:xfrm>
            <a:off x="0" y="762000"/>
            <a:ext cx="89154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en-US" sz="3200" b="1" dirty="0" smtClean="0"/>
              <a:t>ADDRESSING INDUSTRIALIZATION IN PUBLIC-PRIVATE PARTNERSHIP SETTINGS</a:t>
            </a:r>
          </a:p>
          <a:p>
            <a:pPr algn="ctr" eaLnBrk="1" hangingPunct="1"/>
            <a:r>
              <a:rPr lang="en-US" sz="3200" b="1" dirty="0" smtClean="0"/>
              <a:t>THE CASE OF RWANDA</a:t>
            </a:r>
          </a:p>
          <a:p>
            <a:pPr algn="ctr" eaLnBrk="1" hangingPunct="1"/>
            <a:r>
              <a:rPr lang="en-US" sz="2400" b="1" dirty="0" smtClean="0"/>
              <a:t>Dr. Joseph Mungarulire</a:t>
            </a:r>
          </a:p>
          <a:p>
            <a:pPr algn="ctr" eaLnBrk="1" hangingPunct="1"/>
            <a:r>
              <a:rPr lang="en-US" sz="2400" b="1" dirty="0" smtClean="0"/>
              <a:t> Director General</a:t>
            </a:r>
          </a:p>
          <a:p>
            <a:pPr algn="ctr" eaLnBrk="1" hangingPunct="1"/>
            <a:r>
              <a:rPr lang="en-US" sz="2400" b="1" dirty="0" smtClean="0"/>
              <a:t>National Industrial Research and Development Agency</a:t>
            </a:r>
          </a:p>
          <a:p>
            <a:pPr algn="ctr" eaLnBrk="1" hangingPunct="1"/>
            <a:r>
              <a:rPr lang="en-US" sz="2400" b="1" dirty="0" smtClean="0"/>
              <a:t>NIRDA</a:t>
            </a:r>
          </a:p>
          <a:p>
            <a:pPr algn="ctr" eaLnBrk="1" hangingPunct="1"/>
            <a:r>
              <a:rPr lang="en-US" sz="2400" b="1" dirty="0" smtClean="0"/>
              <a:t>Kigali, Rwanda  </a:t>
            </a:r>
          </a:p>
          <a:p>
            <a:pPr algn="ctr" eaLnBrk="1" hangingPunct="1"/>
            <a:endParaRPr lang="en-US" sz="1600" b="1" dirty="0" smtClean="0"/>
          </a:p>
          <a:p>
            <a:pPr algn="ctr" eaLnBrk="1" hangingPunct="1"/>
            <a:endParaRPr lang="en-US" sz="1600" b="1" dirty="0" smtClean="0"/>
          </a:p>
          <a:p>
            <a:pPr algn="ctr" eaLnBrk="1" hangingPunct="1"/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3200" b="1" dirty="0" smtClean="0"/>
              <a:t>National Industrial Research and Development Agency (NIRDA)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Times New Roman"/>
              <a:cs typeface="Times New Roman"/>
            </a:endParaRPr>
          </a:p>
          <a:p>
            <a:r>
              <a:rPr lang="en-US" sz="2400" b="1" i="1" dirty="0" smtClean="0"/>
              <a:t>“Established in 2013 to implement Rwanda’s industrial policy”</a:t>
            </a:r>
          </a:p>
          <a:p>
            <a:endParaRPr lang="en-US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 NIRDA has legal administrative and financial autonomy and is managed in accordance with laws governing Rwandan Public Institutions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Tutorial Ministry: Ministry of Trade and Industry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/>
                <a:cs typeface="Times New Roman"/>
              </a:rPr>
              <a:t>Mandate of NIRDA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5257800"/>
          </a:xfrm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Implement the national industrial development policy, patent inventions and traditional knowledge in relation to industrial development and trade of research products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Carry out industrial and technology development research through the establishment of technology incubation </a:t>
            </a:r>
            <a:r>
              <a:rPr lang="en-US" dirty="0" err="1" smtClean="0">
                <a:latin typeface="Times New Roman"/>
                <a:cs typeface="Times New Roman"/>
              </a:rPr>
              <a:t>centres</a:t>
            </a:r>
            <a:r>
              <a:rPr lang="en-US" dirty="0" smtClean="0">
                <a:latin typeface="Times New Roman"/>
                <a:cs typeface="Times New Roman"/>
              </a:rPr>
              <a:t> and pilot plants and rural industrialization</a:t>
            </a:r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/>
                <a:cs typeface="Times New Roman"/>
              </a:rPr>
              <a:t>Mandate of NIRDA…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Contribute to establishment of trade companies based on research products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Train business entrepreneurs who wish to invest in new or improved industrial research products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Establish and develop industrial research and development partnership with national, regional and international institutions, whether private or public</a:t>
            </a:r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/>
                <a:cs typeface="Times New Roman"/>
              </a:rPr>
              <a:t>Mandate of NIRDA….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Facilitate the vertical growth of small and medium enterprises for them to enter new markets and increase new or improved products</a:t>
            </a:r>
          </a:p>
          <a:p>
            <a:pPr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Advise the Government on the National Industrial Research and Development Policy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Times New Roman"/>
                <a:cs typeface="Times New Roman"/>
              </a:rPr>
              <a:t>Mandate of NIRDA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Build the capacity of small and medium enterprises by providing prototype development, reverse engineering, manufacturing facilities and business incubation</a:t>
            </a:r>
          </a:p>
          <a:p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latin typeface="Times New Roman"/>
                <a:cs typeface="Times New Roman"/>
              </a:rPr>
              <a:t>Needs / Challenges: Industry Contribution to GDP Relatively Low at about 15%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For Rwanda to reach the Vision 2020 target, industrial output needs to reach 28% of GDP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For that, industrial sector must grow at least  by 15% annually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Industry is expected to generate 1.4 million off-farm jobs; currently it employs just 4% of the workforce or 170,000 people</a:t>
            </a:r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r>
              <a:rPr lang="en-US" sz="3200" b="1" dirty="0" smtClean="0">
                <a:latin typeface="Times New Roman"/>
                <a:cs typeface="Times New Roman"/>
              </a:rPr>
              <a:t>NIRDA IN PUBLIC-PRIVATE PARTNERSHIP 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305800" cy="4800600"/>
          </a:xfrm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Agency can enter into or facilitate partnerships with local, regional and international business entities in order to set up industrial productions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Allowed to establish subsidiary companies and </a:t>
            </a:r>
            <a:r>
              <a:rPr lang="en-US" dirty="0" err="1" smtClean="0">
                <a:latin typeface="Times New Roman"/>
                <a:cs typeface="Times New Roman"/>
              </a:rPr>
              <a:t>centres</a:t>
            </a:r>
            <a:endParaRPr lang="en-US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NIRDA and the State in general to eventually exit any established business and to pass it on to private entities</a:t>
            </a:r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latin typeface="Times New Roman"/>
                <a:cs typeface="Times New Roman"/>
              </a:rPr>
              <a:t>FACILITATING THE USE OF EXISTING TECHNOLOGIES IN ORDER TO ADVANCE THE INDUSTRIAL DEVELOPMENT AGENDA</a:t>
            </a:r>
            <a:endParaRPr lang="en-US" sz="28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Potato processing (chips, </a:t>
            </a:r>
            <a:r>
              <a:rPr lang="en-US" dirty="0" err="1" smtClean="0">
                <a:latin typeface="Times New Roman"/>
                <a:cs typeface="Times New Roman"/>
              </a:rPr>
              <a:t>french</a:t>
            </a:r>
            <a:r>
              <a:rPr lang="en-US" dirty="0" smtClean="0">
                <a:latin typeface="Times New Roman"/>
                <a:cs typeface="Times New Roman"/>
              </a:rPr>
              <a:t> fries, whole washed potatoes) and Dairy Processing Plants in Nyabihu and Burera Districts respectively. Established in Northern </a:t>
            </a:r>
            <a:r>
              <a:rPr lang="en-US" dirty="0" err="1" smtClean="0">
                <a:latin typeface="Times New Roman"/>
                <a:cs typeface="Times New Roman"/>
              </a:rPr>
              <a:t>Province;Leather</a:t>
            </a:r>
            <a:r>
              <a:rPr lang="en-US" dirty="0" smtClean="0">
                <a:latin typeface="Times New Roman"/>
                <a:cs typeface="Times New Roman"/>
              </a:rPr>
              <a:t> Processing / Shoe manufacturing established in </a:t>
            </a:r>
            <a:r>
              <a:rPr lang="en-US" dirty="0" err="1" smtClean="0">
                <a:latin typeface="Times New Roman"/>
                <a:cs typeface="Times New Roman"/>
              </a:rPr>
              <a:t>Gatsibo</a:t>
            </a:r>
            <a:r>
              <a:rPr lang="en-US" dirty="0" smtClean="0">
                <a:latin typeface="Times New Roman"/>
                <a:cs typeface="Times New Roman"/>
              </a:rPr>
              <a:t>, Eastern Province. Establishing Honey processing Plant in </a:t>
            </a:r>
            <a:r>
              <a:rPr lang="en-US" dirty="0" err="1" smtClean="0">
                <a:latin typeface="Times New Roman"/>
                <a:cs typeface="Times New Roman"/>
              </a:rPr>
              <a:t>Rutsiro</a:t>
            </a:r>
            <a:r>
              <a:rPr lang="en-US" dirty="0" smtClean="0">
                <a:latin typeface="Times New Roman"/>
                <a:cs typeface="Times New Roman"/>
              </a:rPr>
              <a:t>, Western Pr., a Ceramics plant in Southern Pr., Banana wine plant in </a:t>
            </a:r>
            <a:r>
              <a:rPr lang="en-US" smtClean="0">
                <a:latin typeface="Times New Roman"/>
                <a:cs typeface="Times New Roman"/>
              </a:rPr>
              <a:t>Eastern Province &amp; </a:t>
            </a:r>
            <a:r>
              <a:rPr lang="en-US" dirty="0" smtClean="0">
                <a:latin typeface="Times New Roman"/>
                <a:cs typeface="Times New Roman"/>
              </a:rPr>
              <a:t>a </a:t>
            </a:r>
            <a:r>
              <a:rPr lang="en-ZA" dirty="0" smtClean="0">
                <a:latin typeface="Times New Roman" pitchFamily="18" charset="0"/>
                <a:cs typeface="Times New Roman" pitchFamily="18" charset="0"/>
              </a:rPr>
              <a:t>Wood processing in Kigali.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/>
                <a:cs typeface="Times New Roman"/>
              </a:rPr>
              <a:t>Some other Manufacturing  Opportunities 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Manufacture of breakfast cereals, e.g. corn flakes, extruded products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Manufacture of Ethanol from sugarcane molasses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Manufacture of </a:t>
            </a:r>
            <a:r>
              <a:rPr lang="en-US" dirty="0" err="1" smtClean="0">
                <a:latin typeface="Times New Roman"/>
                <a:cs typeface="Times New Roman"/>
              </a:rPr>
              <a:t>phytomedicines</a:t>
            </a:r>
            <a:endParaRPr lang="en-US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Manufacture of Hard Candies (sweets), some containing Rwandan herbs and aromatic plants</a:t>
            </a:r>
          </a:p>
          <a:p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/>
                <a:cs typeface="Times New Roman"/>
              </a:rPr>
              <a:t>Investment Opportunities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Precious and Semi-Precious Stones beneficiation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Banana Juice and Wine Processing, 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Meat-Processing Plants and Leather finished product from local hides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/>
                <a:cs typeface="Times New Roman"/>
              </a:rPr>
              <a:t>Investment Opportunities  at NIRDA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>
                <a:latin typeface="Times New Roman" pitchFamily="18" charset="0"/>
                <a:cs typeface="Times New Roman" pitchFamily="18" charset="0"/>
              </a:rPr>
              <a:t>Mosquito nets manufacturing</a:t>
            </a:r>
          </a:p>
          <a:p>
            <a:r>
              <a:rPr lang="en-ZA" dirty="0" smtClean="0">
                <a:latin typeface="Times New Roman" pitchFamily="18" charset="0"/>
                <a:cs typeface="Times New Roman" pitchFamily="18" charset="0"/>
              </a:rPr>
              <a:t>Mosquito repellent candles</a:t>
            </a:r>
          </a:p>
          <a:p>
            <a:r>
              <a:rPr lang="en-ZA" dirty="0" smtClean="0">
                <a:latin typeface="Times New Roman" pitchFamily="18" charset="0"/>
                <a:cs typeface="Times New Roman" pitchFamily="18" charset="0"/>
              </a:rPr>
              <a:t>Organic fertilizers and Bio-fertilizers manufacturing </a:t>
            </a:r>
          </a:p>
          <a:p>
            <a:r>
              <a:rPr lang="en-ZA" dirty="0" smtClean="0">
                <a:latin typeface="Times New Roman" pitchFamily="18" charset="0"/>
                <a:cs typeface="Times New Roman" pitchFamily="18" charset="0"/>
              </a:rPr>
              <a:t>Pharmaceuticals </a:t>
            </a:r>
          </a:p>
          <a:p>
            <a:r>
              <a:rPr lang="en-ZA" dirty="0" smtClean="0">
                <a:latin typeface="Times New Roman" pitchFamily="18" charset="0"/>
                <a:cs typeface="Times New Roman" pitchFamily="18" charset="0"/>
              </a:rPr>
              <a:t>Packaging industry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A Weak Private Sector – to support</a:t>
            </a:r>
          </a:p>
          <a:p>
            <a:r>
              <a:rPr lang="en-ZA" dirty="0" smtClean="0"/>
              <a:t> Low budget for R&amp;D – to increase</a:t>
            </a:r>
          </a:p>
          <a:p>
            <a:r>
              <a:rPr lang="en-ZA" dirty="0" smtClean="0"/>
              <a:t>Cost of electricity is high – to increase power generation, especially by focusing on solar power systems which costs are more and more decreasing</a:t>
            </a:r>
            <a:r>
              <a:rPr lang="en-ZA" smtClean="0"/>
              <a:t>. </a:t>
            </a:r>
            <a:endParaRPr lang="en-ZA" sz="5400" dirty="0" smtClean="0">
              <a:latin typeface="Algerian" pitchFamily="82" charset="0"/>
            </a:endParaRPr>
          </a:p>
          <a:p>
            <a:pPr algn="ctr">
              <a:buNone/>
            </a:pPr>
            <a:r>
              <a:rPr lang="en-ZA" sz="5400" dirty="0" smtClean="0">
                <a:latin typeface="Algerian" pitchFamily="82" charset="0"/>
              </a:rPr>
              <a:t>Thank You!!!</a:t>
            </a:r>
            <a:endParaRPr lang="en-ZA" sz="5400" dirty="0">
              <a:latin typeface="Algerian" pitchFamily="8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3200" dirty="0" smtClean="0"/>
              <a:t>Many Challenges to Overcome</a:t>
            </a:r>
            <a:endParaRPr lang="en-Z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16331</TotalTime>
  <Words>547</Words>
  <Application>Microsoft Office PowerPoint</Application>
  <PresentationFormat>On-screen Show (4:3)</PresentationFormat>
  <Paragraphs>58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Algerian</vt:lpstr>
      <vt:lpstr>Arial</vt:lpstr>
      <vt:lpstr>Times New Roman</vt:lpstr>
      <vt:lpstr>Default Design</vt:lpstr>
      <vt:lpstr>PowerPoint Presentation</vt:lpstr>
      <vt:lpstr> National Industrial Research and Development Agency (NIRDA) </vt:lpstr>
      <vt:lpstr>Mandate of NIRDA</vt:lpstr>
      <vt:lpstr>Mandate of NIRDA…</vt:lpstr>
      <vt:lpstr>Mandate of NIRDA….</vt:lpstr>
      <vt:lpstr>Mandate of NIRDA</vt:lpstr>
      <vt:lpstr>Needs / Challenges: Industry Contribution to GDP Relatively Low at about 15%</vt:lpstr>
      <vt:lpstr>NIRDA IN PUBLIC-PRIVATE PARTNERSHIP </vt:lpstr>
      <vt:lpstr>FACILITATING THE USE OF EXISTING TECHNOLOGIES IN ORDER TO ADVANCE THE INDUSTRIAL DEVELOPMENT AGENDA</vt:lpstr>
      <vt:lpstr>Some other Manufacturing  Opportunities </vt:lpstr>
      <vt:lpstr>Investment Opportunities  </vt:lpstr>
      <vt:lpstr>Investment Opportunities  at NIRDA</vt:lpstr>
      <vt:lpstr>Many Challenges to Overcome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Extrusion of Washed Wheat Bran: Physicochemical and Functional Properties</dc:title>
  <dc:creator>nyombair</dc:creator>
  <cp:lastModifiedBy>USER</cp:lastModifiedBy>
  <cp:revision>253</cp:revision>
  <cp:lastPrinted>2015-04-21T14:22:34Z</cp:lastPrinted>
  <dcterms:created xsi:type="dcterms:W3CDTF">2015-04-21T07:00:07Z</dcterms:created>
  <dcterms:modified xsi:type="dcterms:W3CDTF">2015-11-16T13:16:37Z</dcterms:modified>
</cp:coreProperties>
</file>