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96" r:id="rId1"/>
  </p:sldMasterIdLst>
  <p:notesMasterIdLst>
    <p:notesMasterId r:id="rId19"/>
  </p:notesMasterIdLst>
  <p:sldIdLst>
    <p:sldId id="259" r:id="rId2"/>
    <p:sldId id="277" r:id="rId3"/>
    <p:sldId id="278" r:id="rId4"/>
    <p:sldId id="282" r:id="rId5"/>
    <p:sldId id="273" r:id="rId6"/>
    <p:sldId id="284" r:id="rId7"/>
    <p:sldId id="268" r:id="rId8"/>
    <p:sldId id="270" r:id="rId9"/>
    <p:sldId id="279" r:id="rId10"/>
    <p:sldId id="283" r:id="rId11"/>
    <p:sldId id="287" r:id="rId12"/>
    <p:sldId id="281" r:id="rId13"/>
    <p:sldId id="289" r:id="rId14"/>
    <p:sldId id="271" r:id="rId15"/>
    <p:sldId id="258" r:id="rId16"/>
    <p:sldId id="280" r:id="rId17"/>
    <p:sldId id="288" r:id="rId18"/>
  </p:sldIdLst>
  <p:sldSz cx="9906000" cy="6858000" type="A4"/>
  <p:notesSz cx="6797675" cy="992822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233" autoAdjust="0"/>
    <p:restoredTop sz="97967" autoAdjust="0"/>
  </p:normalViewPr>
  <p:slideViewPr>
    <p:cSldViewPr>
      <p:cViewPr>
        <p:scale>
          <a:sx n="55" d="100"/>
          <a:sy n="55" d="100"/>
        </p:scale>
        <p:origin x="-642" y="-42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49" d="100"/>
          <a:sy n="49" d="100"/>
        </p:scale>
        <p:origin x="-1740" y="-108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C6941E-B0A6-40B7-AE3C-DD61EE182FFD}" type="datetimeFigureOut">
              <a:rPr lang="nl-BE" smtClean="0"/>
              <a:pPr/>
              <a:t>22/09/2016</a:t>
            </a:fld>
            <a:endParaRPr lang="nl-B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4538"/>
            <a:ext cx="53752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9E0324-9E12-45F6-AAA6-AE5AD900BCF7}" type="slidenum">
              <a:rPr lang="nl-BE" smtClean="0"/>
              <a:pPr/>
              <a:t>‹N°›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6711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D21631-02CB-4636-BC9F-21B666EB68C8}" type="slidenum">
              <a:rPr lang="nl-BE" smtClean="0"/>
              <a:pPr/>
              <a:t>1</a:t>
            </a:fld>
            <a:endParaRPr lang="nl-B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buFont typeface="Arial" pitchFamily="34" charset="0"/>
              <a:buNone/>
              <a:defRPr/>
            </a:pPr>
            <a:endParaRPr lang="en-US" dirty="0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84381AD-844B-487F-BFF1-DAFD31C82A05}" type="slidenum">
              <a:rPr lang="en-US" smtClean="0"/>
              <a:pPr/>
              <a:t>2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3481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FE5108A9-56CD-254C-B74C-2A6603FE6771}" type="slidenum">
              <a:rPr lang="en-US" sz="1200">
                <a:solidFill>
                  <a:prstClr val="black"/>
                </a:solidFill>
              </a:rPr>
              <a:pPr eaLnBrk="1" hangingPunct="1"/>
              <a:t>3</a:t>
            </a:fld>
            <a:endParaRPr lang="en-US" sz="1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62513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9E0324-9E12-45F6-AAA6-AE5AD900BCF7}" type="slidenum">
              <a:rPr lang="nl-BE" smtClean="0"/>
              <a:pPr/>
              <a:t>4</a:t>
            </a:fld>
            <a:endParaRPr lang="nl-B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9E0324-9E12-45F6-AAA6-AE5AD900BCF7}" type="slidenum">
              <a:rPr lang="nl-BE" smtClean="0"/>
              <a:pPr/>
              <a:t>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682914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D21631-02CB-4636-BC9F-21B666EB68C8}" type="slidenum">
              <a:rPr lang="nl-BE" smtClean="0"/>
              <a:pPr/>
              <a:t>6</a:t>
            </a:fld>
            <a:endParaRPr lang="nl-BE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D21631-02CB-4636-BC9F-21B666EB68C8}" type="slidenum">
              <a:rPr lang="nl-BE" smtClean="0"/>
              <a:pPr/>
              <a:t>7</a:t>
            </a:fld>
            <a:endParaRPr lang="nl-BE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9E0324-9E12-45F6-AAA6-AE5AD900BCF7}" type="slidenum">
              <a:rPr lang="nl-BE" smtClean="0"/>
              <a:pPr/>
              <a:t>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495069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1818D4-2199-497A-A8BB-C87E17829495}" type="slidenum">
              <a:rPr lang="it-IT"/>
              <a:pPr/>
              <a:t>9</a:t>
            </a:fld>
            <a:endParaRPr lang="it-IT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11200" y="741363"/>
            <a:ext cx="5378450" cy="3724275"/>
          </a:xfrm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142" y="4715475"/>
            <a:ext cx="4985392" cy="533354"/>
          </a:xfrm>
        </p:spPr>
        <p:txBody>
          <a:bodyPr/>
          <a:lstStyle/>
          <a:p>
            <a:endParaRPr lang="fr-FR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D21631-02CB-4636-BC9F-21B666EB68C8}" type="slidenum">
              <a:rPr lang="nl-BE" smtClean="0"/>
              <a:pPr/>
              <a:t>11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261667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9E0324-9E12-45F6-AAA6-AE5AD900BCF7}" type="slidenum">
              <a:rPr lang="nl-BE" smtClean="0"/>
              <a:pPr/>
              <a:t>12</a:t>
            </a:fld>
            <a:endParaRPr lang="nl-BE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9E0324-9E12-45F6-AAA6-AE5AD900BCF7}" type="slidenum">
              <a:rPr lang="nl-BE" smtClean="0"/>
              <a:pPr/>
              <a:t>13</a:t>
            </a:fld>
            <a:endParaRPr lang="nl-BE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D21631-02CB-4636-BC9F-21B666EB68C8}" type="slidenum">
              <a:rPr lang="nl-BE" smtClean="0"/>
              <a:pPr/>
              <a:t>14</a:t>
            </a:fld>
            <a:endParaRPr lang="nl-BE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9E0324-9E12-45F6-AAA6-AE5AD900BCF7}" type="slidenum">
              <a:rPr lang="nl-BE" smtClean="0"/>
              <a:pPr/>
              <a:t>15</a:t>
            </a:fld>
            <a:endParaRPr lang="nl-BE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9E0324-9E12-45F6-AAA6-AE5AD900BCF7}" type="slidenum">
              <a:rPr lang="nl-BE" smtClean="0"/>
              <a:pPr/>
              <a:t>16</a:t>
            </a:fld>
            <a:endParaRPr lang="nl-BE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9FCD98B-2D8C-407A-BAB1-7087B0B8E8AA}" type="slidenum">
              <a:rPr lang="en-GB"/>
              <a:pPr/>
              <a:t>17</a:t>
            </a:fld>
            <a:endParaRPr lang="en-GB"/>
          </a:p>
        </p:txBody>
      </p:sp>
      <p:sp>
        <p:nvSpPr>
          <p:cNvPr id="236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6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2504" y="4713867"/>
            <a:ext cx="5432668" cy="4469010"/>
          </a:xfrm>
        </p:spPr>
        <p:txBody>
          <a:bodyPr/>
          <a:lstStyle/>
          <a:p>
            <a:pPr marL="0" lvl="3" defTabSz="912846" fontAlgn="base">
              <a:spcBef>
                <a:spcPct val="30000"/>
              </a:spcBef>
              <a:spcAft>
                <a:spcPct val="0"/>
              </a:spcAft>
              <a:defRPr/>
            </a:pPr>
            <a:endParaRPr lang="en-US" b="1" dirty="0" smtClean="0">
              <a:sym typeface="Monotype Sorts" pitchFamily="2" charset="2"/>
            </a:endParaRPr>
          </a:p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09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907588" cy="6859588"/>
          </a:xfrm>
          <a:prstGeom prst="rect">
            <a:avLst/>
          </a:prstGeom>
          <a:noFill/>
        </p:spPr>
      </p:pic>
      <p:sp>
        <p:nvSpPr>
          <p:cNvPr id="55091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981200" y="2438400"/>
            <a:ext cx="7099300" cy="114300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55091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733800"/>
            <a:ext cx="70866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1800"/>
            </a:lvl1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all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57400" y="1676400"/>
            <a:ext cx="3505200" cy="46482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15000" y="1676400"/>
            <a:ext cx="3505200" cy="46482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</p:spTree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2057400" y="381000"/>
            <a:ext cx="7162800" cy="5943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</p:spTree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9890" name="Picture 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0"/>
            <a:ext cx="9907588" cy="6859588"/>
          </a:xfrm>
          <a:prstGeom prst="rect">
            <a:avLst/>
          </a:prstGeom>
          <a:noFill/>
        </p:spPr>
      </p:pic>
      <p:sp>
        <p:nvSpPr>
          <p:cNvPr id="54989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057400" y="381000"/>
            <a:ext cx="71628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et modifiez le titre</a:t>
            </a:r>
          </a:p>
        </p:txBody>
      </p:sp>
      <p:sp>
        <p:nvSpPr>
          <p:cNvPr id="549892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057400" y="1676400"/>
            <a:ext cx="71628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err="1" smtClean="0"/>
              <a:t>Cliquez</a:t>
            </a:r>
            <a:r>
              <a:rPr lang="en-GB" dirty="0" smtClean="0"/>
              <a:t> pour modifier les styles du </a:t>
            </a:r>
            <a:r>
              <a:rPr lang="en-GB" dirty="0" err="1" smtClean="0"/>
              <a:t>texte</a:t>
            </a:r>
            <a:r>
              <a:rPr lang="en-GB" dirty="0" smtClean="0"/>
              <a:t> du masque</a:t>
            </a:r>
          </a:p>
          <a:p>
            <a:pPr lvl="1"/>
            <a:r>
              <a:rPr lang="en-GB" dirty="0" err="1" smtClean="0"/>
              <a:t>Deuxième</a:t>
            </a:r>
            <a:r>
              <a:rPr lang="en-GB" dirty="0" smtClean="0"/>
              <a:t> </a:t>
            </a:r>
            <a:r>
              <a:rPr lang="en-GB" dirty="0" err="1" smtClean="0"/>
              <a:t>niveau</a:t>
            </a:r>
            <a:endParaRPr lang="en-GB" dirty="0" smtClean="0"/>
          </a:p>
          <a:p>
            <a:pPr lvl="2"/>
            <a:r>
              <a:rPr lang="en-GB" dirty="0" err="1" smtClean="0"/>
              <a:t>Troisième</a:t>
            </a:r>
            <a:r>
              <a:rPr lang="en-GB" dirty="0" smtClean="0"/>
              <a:t> </a:t>
            </a:r>
            <a:r>
              <a:rPr lang="en-GB" dirty="0" err="1" smtClean="0"/>
              <a:t>niveau</a:t>
            </a:r>
            <a:endParaRPr lang="en-GB" dirty="0" smtClean="0"/>
          </a:p>
          <a:p>
            <a:pPr lvl="3"/>
            <a:r>
              <a:rPr lang="en-GB" dirty="0" err="1" smtClean="0"/>
              <a:t>Quatrième</a:t>
            </a:r>
            <a:r>
              <a:rPr lang="en-GB" dirty="0" smtClean="0"/>
              <a:t> </a:t>
            </a:r>
            <a:r>
              <a:rPr lang="en-GB" dirty="0" err="1" smtClean="0"/>
              <a:t>niveau</a:t>
            </a:r>
            <a:endParaRPr lang="en-GB" dirty="0" smtClean="0"/>
          </a:p>
          <a:p>
            <a:pPr lvl="4"/>
            <a:r>
              <a:rPr lang="en-GB" dirty="0" err="1" smtClean="0"/>
              <a:t>Cinquième</a:t>
            </a:r>
            <a:r>
              <a:rPr lang="en-GB" dirty="0" smtClean="0"/>
              <a:t> </a:t>
            </a:r>
            <a:r>
              <a:rPr lang="en-GB" dirty="0" err="1" smtClean="0"/>
              <a:t>niveau</a:t>
            </a:r>
            <a:endParaRPr lang="en-GB" dirty="0" smtClean="0"/>
          </a:p>
        </p:txBody>
      </p:sp>
      <p:sp>
        <p:nvSpPr>
          <p:cNvPr id="549893" name="Text Box 5"/>
          <p:cNvSpPr txBox="1">
            <a:spLocks noChangeArrowheads="1"/>
          </p:cNvSpPr>
          <p:nvPr/>
        </p:nvSpPr>
        <p:spPr bwMode="auto">
          <a:xfrm>
            <a:off x="9369425" y="6477000"/>
            <a:ext cx="307975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fld id="{E8B1ABED-CB97-46AA-87F2-0A7A4F37B42E}" type="slidenum">
              <a:rPr lang="en-GB" sz="800">
                <a:latin typeface="Arial" charset="0"/>
              </a:rPr>
              <a:pPr/>
              <a:t>‹N°›</a:t>
            </a:fld>
            <a:endParaRPr lang="en-GB" sz="1400"/>
          </a:p>
        </p:txBody>
      </p:sp>
      <p:sp>
        <p:nvSpPr>
          <p:cNvPr id="549894" name="Line 6"/>
          <p:cNvSpPr>
            <a:spLocks noChangeShapeType="1"/>
          </p:cNvSpPr>
          <p:nvPr/>
        </p:nvSpPr>
        <p:spPr bwMode="auto">
          <a:xfrm>
            <a:off x="152400" y="6477000"/>
            <a:ext cx="9505950" cy="0"/>
          </a:xfrm>
          <a:prstGeom prst="line">
            <a:avLst/>
          </a:prstGeom>
          <a:noFill/>
          <a:ln w="12700">
            <a:solidFill>
              <a:srgbClr val="8B8B8B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49895" name="Line 7"/>
          <p:cNvSpPr>
            <a:spLocks noChangeShapeType="1"/>
          </p:cNvSpPr>
          <p:nvPr/>
        </p:nvSpPr>
        <p:spPr bwMode="auto">
          <a:xfrm flipV="1">
            <a:off x="9372600" y="1676400"/>
            <a:ext cx="0" cy="5029200"/>
          </a:xfrm>
          <a:prstGeom prst="line">
            <a:avLst/>
          </a:prstGeom>
          <a:noFill/>
          <a:ln w="12700">
            <a:solidFill>
              <a:srgbClr val="8B8B8B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cap="all" baseline="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50000"/>
        </a:spcBef>
        <a:spcAft>
          <a:spcPct val="0"/>
        </a:spcAft>
        <a:buClr>
          <a:srgbClr val="FF3F00"/>
        </a:buClr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FF3F00"/>
        </a:buClr>
        <a:buSzPct val="10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Tx/>
        <a:buFont typeface="Arial" pitchFamily="34" charset="0"/>
        <a:buChar char="•"/>
        <a:defRPr sz="1600">
          <a:solidFill>
            <a:schemeClr val="tx1"/>
          </a:solidFill>
          <a:latin typeface="+mn-lt"/>
        </a:defRPr>
      </a:lvl3pPr>
      <a:lvl4pPr marL="1562100" indent="-228600" algn="l" rtl="0" eaLnBrk="1" fontAlgn="base" hangingPunct="1">
        <a:spcBef>
          <a:spcPct val="20000"/>
        </a:spcBef>
        <a:spcAft>
          <a:spcPct val="0"/>
        </a:spcAft>
        <a:buClrTx/>
        <a:buFont typeface="Wingdings" pitchFamily="2" charset="2"/>
        <a:buChar char="§"/>
        <a:defRPr sz="1400">
          <a:solidFill>
            <a:schemeClr val="tx1"/>
          </a:solidFill>
          <a:latin typeface="+mn-lt"/>
        </a:defRPr>
      </a:lvl4pPr>
      <a:lvl5pPr marL="1981200" indent="-228600" algn="l" rtl="0" eaLnBrk="1" fontAlgn="base" hangingPunct="1">
        <a:spcBef>
          <a:spcPct val="20000"/>
        </a:spcBef>
        <a:spcAft>
          <a:spcPct val="0"/>
        </a:spcAft>
        <a:buClrTx/>
        <a:buFont typeface="Arial" pitchFamily="34" charset="0"/>
        <a:buChar char="-"/>
        <a:defRPr sz="1400">
          <a:solidFill>
            <a:schemeClr val="tx1"/>
          </a:solidFill>
          <a:latin typeface="+mn-lt"/>
        </a:defRPr>
      </a:lvl5pPr>
      <a:lvl6pPr marL="2438400" indent="-228600" algn="l" rtl="0" eaLnBrk="1" fontAlgn="base" hangingPunct="1">
        <a:spcBef>
          <a:spcPct val="20000"/>
        </a:spcBef>
        <a:spcAft>
          <a:spcPct val="0"/>
        </a:spcAft>
        <a:buClr>
          <a:srgbClr val="FF3F00"/>
        </a:buClr>
        <a:defRPr sz="1400">
          <a:solidFill>
            <a:schemeClr val="tx1"/>
          </a:solidFill>
          <a:latin typeface="+mn-lt"/>
        </a:defRPr>
      </a:lvl6pPr>
      <a:lvl7pPr marL="2895600" indent="-228600" algn="l" rtl="0" eaLnBrk="1" fontAlgn="base" hangingPunct="1">
        <a:spcBef>
          <a:spcPct val="20000"/>
        </a:spcBef>
        <a:spcAft>
          <a:spcPct val="0"/>
        </a:spcAft>
        <a:buClr>
          <a:srgbClr val="FF3F00"/>
        </a:buClr>
        <a:defRPr sz="1400">
          <a:solidFill>
            <a:schemeClr val="tx1"/>
          </a:solidFill>
          <a:latin typeface="+mn-lt"/>
        </a:defRPr>
      </a:lvl7pPr>
      <a:lvl8pPr marL="3352800" indent="-228600" algn="l" rtl="0" eaLnBrk="1" fontAlgn="base" hangingPunct="1">
        <a:spcBef>
          <a:spcPct val="20000"/>
        </a:spcBef>
        <a:spcAft>
          <a:spcPct val="0"/>
        </a:spcAft>
        <a:buClr>
          <a:srgbClr val="FF3F00"/>
        </a:buClr>
        <a:defRPr sz="1400">
          <a:solidFill>
            <a:schemeClr val="tx1"/>
          </a:solidFill>
          <a:latin typeface="+mn-lt"/>
        </a:defRPr>
      </a:lvl8pPr>
      <a:lvl9pPr marL="3810000" indent="-228600" algn="l" rtl="0" eaLnBrk="1" fontAlgn="base" hangingPunct="1">
        <a:spcBef>
          <a:spcPct val="20000"/>
        </a:spcBef>
        <a:spcAft>
          <a:spcPct val="0"/>
        </a:spcAft>
        <a:buClr>
          <a:srgbClr val="FF3F00"/>
        </a:buClr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13" Type="http://schemas.openxmlformats.org/officeDocument/2006/relationships/image" Target="../media/image18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12" Type="http://schemas.openxmlformats.org/officeDocument/2006/relationships/image" Target="../media/image17.jpeg"/><Relationship Id="rId17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2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jpeg"/><Relationship Id="rId11" Type="http://schemas.openxmlformats.org/officeDocument/2006/relationships/image" Target="../media/image16.jpeg"/><Relationship Id="rId5" Type="http://schemas.openxmlformats.org/officeDocument/2006/relationships/image" Target="../media/image10.jpeg"/><Relationship Id="rId15" Type="http://schemas.openxmlformats.org/officeDocument/2006/relationships/image" Target="../media/image20.jpeg"/><Relationship Id="rId10" Type="http://schemas.openxmlformats.org/officeDocument/2006/relationships/image" Target="../media/image15.jpeg"/><Relationship Id="rId4" Type="http://schemas.openxmlformats.org/officeDocument/2006/relationships/image" Target="../media/image9.jpeg"/><Relationship Id="rId9" Type="http://schemas.openxmlformats.org/officeDocument/2006/relationships/image" Target="../media/image14.jpeg"/><Relationship Id="rId14" Type="http://schemas.openxmlformats.org/officeDocument/2006/relationships/image" Target="../media/image1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be/url?sa=i&amp;rct=j&amp;q=&amp;esrc=s&amp;source=images&amp;cd=&amp;cad=rja&amp;uact=8&amp;ved=0ahUKEwify-_lmZ3PAhVKExoKHXcOA1EQjRwIBw&amp;url=http://www.africaguide.com/country/tanzania/&amp;psig=AFQjCNGExO1Rkb32ZE9UHmRphTs7LgBWaQ&amp;ust=1474435336739556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hyperlink" Target="http://www.google.be/url?sa=i&amp;rct=j&amp;q=&amp;esrc=s&amp;source=images&amp;cd=&amp;cad=rja&amp;uact=8&amp;ved=0ahUKEwi34trTmp3PAhXF1hoKHVrRB0MQjRwIBw&amp;url=http://www.infoplease.com/atlas/country/mozambique.html&amp;psig=AFQjCNFMt9XyAXRUSezaF70Hb0VunWYWNg&amp;ust=1474435559548192" TargetMode="Externa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tradenet.mcnet.co.mz/mtn/jsf/login/MOZTNLoginPage.jsf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gs.com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9.png"/><Relationship Id="rId4" Type="http://schemas.openxmlformats.org/officeDocument/2006/relationships/hyperlink" Target="mailto:Peter.vanblanckenberg@sgs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nl-BE" dirty="0" smtClean="0"/>
              <a:t>PRODUCT </a:t>
            </a:r>
            <a:r>
              <a:rPr lang="nl-BE" dirty="0" err="1" smtClean="0"/>
              <a:t>Conformity</a:t>
            </a:r>
            <a:r>
              <a:rPr lang="nl-BE" dirty="0" smtClean="0"/>
              <a:t> </a:t>
            </a:r>
            <a:r>
              <a:rPr lang="nl-BE" dirty="0" err="1" smtClean="0"/>
              <a:t>assessment</a:t>
            </a:r>
            <a:r>
              <a:rPr lang="nl-BE" dirty="0" smtClean="0"/>
              <a:t> in  Tanzania</a:t>
            </a:r>
            <a:br>
              <a:rPr lang="nl-BE" dirty="0" smtClean="0"/>
            </a:br>
            <a:r>
              <a:rPr lang="nl-BE" dirty="0" smtClean="0"/>
              <a:t/>
            </a:r>
            <a:br>
              <a:rPr lang="nl-BE" dirty="0" smtClean="0"/>
            </a:br>
            <a:r>
              <a:rPr lang="nl-BE" dirty="0" smtClean="0"/>
              <a:t>Single </a:t>
            </a:r>
            <a:r>
              <a:rPr lang="nl-BE" dirty="0" err="1" smtClean="0"/>
              <a:t>window</a:t>
            </a:r>
            <a:r>
              <a:rPr lang="nl-BE" dirty="0" smtClean="0"/>
              <a:t> in Mozambique</a:t>
            </a:r>
            <a:br>
              <a:rPr lang="nl-BE" dirty="0" smtClean="0"/>
            </a:br>
            <a:r>
              <a:rPr lang="nl-BE" dirty="0" smtClean="0"/>
              <a:t/>
            </a:r>
            <a:br>
              <a:rPr lang="nl-BE" dirty="0" smtClean="0"/>
            </a:br>
            <a:endParaRPr lang="nl-B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BE" sz="3200" dirty="0" smtClean="0"/>
              <a:t> </a:t>
            </a:r>
          </a:p>
          <a:p>
            <a:r>
              <a:rPr lang="nl-BE" sz="1400" dirty="0" smtClean="0"/>
              <a:t>20 September 20.09.2016   </a:t>
            </a:r>
            <a:r>
              <a:rPr lang="nl-BE" sz="1400" dirty="0" err="1" smtClean="0"/>
              <a:t>Awex</a:t>
            </a:r>
            <a:r>
              <a:rPr lang="nl-BE" sz="1400" dirty="0" smtClean="0"/>
              <a:t>  Brussels</a:t>
            </a:r>
          </a:p>
          <a:p>
            <a:r>
              <a:rPr lang="nl-BE" sz="1400" dirty="0" smtClean="0"/>
              <a:t>By Peter van Blanckenberg, Sales </a:t>
            </a:r>
            <a:r>
              <a:rPr lang="nl-BE" sz="1400" dirty="0" err="1" smtClean="0"/>
              <a:t>Executive</a:t>
            </a:r>
            <a:r>
              <a:rPr lang="nl-BE" sz="1400" dirty="0" smtClean="0"/>
              <a:t> PCA    </a:t>
            </a:r>
          </a:p>
          <a:p>
            <a:r>
              <a:rPr lang="nl-BE" sz="1400" dirty="0" smtClean="0"/>
              <a:t>GIS   SGS Belgium NV</a:t>
            </a:r>
          </a:p>
          <a:p>
            <a:endParaRPr lang="nl-BE" sz="3200" dirty="0"/>
          </a:p>
        </p:txBody>
      </p:sp>
      <p:sp>
        <p:nvSpPr>
          <p:cNvPr id="18434" name="AutoShape 2" descr="data:image/jpeg;base64,/9j/4AAQSkZJRgABAQAAAQABAAD/2wCEAAkGBwgHBhIIBxAUEAkQGBYXFxgWERUfFRwXIB0iGh8dGh8kHjQkGyYmGx8fLTEiJzUuOi4uIyIzRD44QzQ5LjcBCgoKDg0NGxAQGy8lHyQ0LC83NSs0Nyw3NDcyNzc0NDY1MTQwNDQ3LzQ3NDU2Nyw0NCw3LzQsNCwsNCwvLTcsLP/AABEIAMIBAwMBEQACEQEDEQH/xAAcAAEAAgMBAQEAAAAAAAAAAAAABgcBBAgFAwL/xAA5EAACAQMBBAgFAwIGAwAAAAAAAQIDBBEFEiExcwYHEzU2QbGyIjJRYXEUgZEjYiRCUnKh4QgVFv/EABsBAQADAQEBAQAAAAAAAAAAAAABBQYEAwIH/8QALxEBAAECBQIEBQQDAQAAAAAAAAECEQMhMTNxBAUSQVFhE4GRwfAiobHRIzLxFP/aAAwDAQACEQMRAD8AiJnWUAAAAAAAAAADD4EkOldL7so8uHtRoWqjRtBIAAAAAAAAApLrY8YS5dP0KrrtyOFJ3LdjhDjiV4AAAAAAAAAAAAAAAAAAAAAAAw+BJDpXS+7KPLh7UaFqo0bQSAAAAAAAAAKS62PGEuXT9Cq67cjhSdy3Y4Q44leAAAAAAAAAAAAAAAAAAAAAAAMPgSQ6V0vuyjy4e1GhaqNG0EgAAAAAAAACkutjxhLl0/Qquu3I4Unct2OEOOJXgAAAAAAAAAAAAAAAAAAAAAADD4EkOldL7so8uHtRoWqjRtBIAAAAAAAAApLrY8YS5dP0KrrtyOFJ3LdjhDjiV4AAAAAAAAAAAAAAAAAAAAAAAw+BJDpXS+7KPLh7UaFqo0bQSAAAAAAAAAKS62PGEuXT9Cq67cjhSdy3Y4Q44leAAAAAAAAAAAAAAAAAAAAAAAMPgSQ6V0vuyjy4e1GhaqNG0EgAAAAAAAACkutjxhLl0/Qquu3I4Unct2OEOOJXgAAAAAAAAAAAAAAAAAAAAAADD4EkOldL7so8uHtRoWqjRtBIAAAAAAAAApLrY8YS5dP0KrrtyOFJ3LdjhDjiV4AAAAAAAAAAAAAAAAAAAAAAAw+BJDpXS+7KPLh7UaFqo0bQSAAAAAAAAAKS62PGEuXT9Cq67cjhSdy3Y4Q44leAAAAAAAAAAAAAAAAAAAAAAAMPgSQ6V0vuyjy4e1GhaqNG0EgADzb7XtLsL6NjdVoq7msxhvcn9MJebxuXmz5mumJtfN604OJVRNcU5R5vLsunWg3NpO5q1HQhTmqclVjiSk84WFl/5ZfwyIxKfV6T0eNExERe8Xy/Py6R0K1O4oxrUWpUppSi1wae9NflH3E3c8xMTaX7CAABSXWx4wly6foVXXbkcKTuW7HCHHErwAAAAAAAAAAAAAAAAAAAAAABh8CSHSul92UeXD2o0LVRo2gl5N30gsre5/S09qpcZS2Yxb+re/huS/nCOXH6zBwYma5tZ9RRM6N+zuqd5bqtRzsv6rDT81+z3bj2w8SnEpiqnSUTFtVIdIqmr1OsqvV0yMpahCp8EcRaSjBRT3vEVs4eXjB5VX+Jlqt8KKY6X9c5fn58kdtVeXmmVbe1XaW8XGvNYTklFbO3hvaaW1vxnGU39Tzi8w666qKJzyvlpl5T9suF0dVFxUr9C6SqvPZyqQTbWdlSbX8J4X2SOnCm9MKbrafDjz75/V7uoa3b2VV05xm3BJzai9mKyt7f4ed30Z443W4OFiRh1z+qdIc8UTMXhs2Go2uoRcrWWccU4tP+Gs4+/wCT2w8ajEi9E3RMTGraPRCkutjxhLl0/Qquu3I4Unct2OEOOJXgAAAAAAAAAAAAAAAAAAAAAADD4EkOldL7so8uHtRoWqjR9Lztf0k3QeKuy9ndnfjdu8z5rv4ZsmEI0Pt6llWdtKP6mMko7e047KisLGcxTe1w/O8/PO4TTTjURiRPhmLzbKbzf94y1dtGmT3ujcMNzg3Sik1Ki4xWJbt+5tYSW5x3NM1vaacOIqnCxZqpnynWP+ufEv5w89R0XQL641O7qRnf303FOLy9nOIQj5LdjL83u34SLPDqoqvNMxPCMTEmYppnSNFdaVpttpd7aalpt7GGysTqVoOMFUW5xeM4jKOViWODed6x8/BmJvTLtnuNGJTMYtN739rf8W5o+nadpttVo6TJU41JSqNKacYyaw3FPgty3cNx9UVUTeKJi8a2cVddddvF6WeJK2lV1FKj8VODjKpUa+eS3pRecyw8Nt/D9E3nGL7niYGFTP8AlnErqv6Wi/149eIe+HEz5Whjo7Kr/wC/qUreT7GM8NPaa2MPhv3JSTWOHD7J2XaKq4xMO+tVMzNva2vvnGflp5y+MTSU0NO51JdbHjCXLp+hVdduRwpO5bscIccSvAAAAAAAAAAAAAAAAAAAAAAAGHwJIdK6X3ZR5cPajQtVGhfX1tZw/wAQ85zuSy8Yb3ryW7i92cI8cfqMPAp8WJNo0fUUzOiOfpqf6yN9pUY0rOrmNSOzsy20mt0cYWML/kzXe8LAxOk/9NOmVub/ANX+j3wpmKvCxe9q60bb54TjJ5Xzpxw8/Rr+GUfa+nqxpmrCj9VOsXyqidY9p+r2xJtq8CtYWfTu0q2lpN6b0msZKEnSrT2VwbklCcduM02lJpSXB4xh77pasKvCjEwotFUX0s46rxNpR/o51b9KL7UX/wDW3VaGm0ZpuMrupPtorOdlqfwRax8Tw8N8DoQlVHWLG9nWnoVBPTtP24bSks1ZwS2vq9mEUsSlvk2sbt7o+54EY1UYGFFqpiZmqMrU/e+j1w5tF5e3cQuZWb7KaVeSwnjEE3uzwbWOPmYvpaMLE6unCmLRM2zz49P4dNV4pu+mmVbLR6nYXUcXmylJwptxSSSUU8Z+Vxz/ADwRusCrp+jq+FXV+qfOff8AiPzVy1eKrOEjjKM4qUHmL4NcC3eSk+tjxhLl0/Qquu3I4Unct2OEOOJXgAAAAAAAAAAAAAAAAAAAAAADD4EkOldL7so8uHtRoWqjR5ev6Zd31aVSOy6MYYjHMtqU9rPxLcnFLPw5eXjgV/V9J8WZrnOYpmI5n81elNVmnY29zbwgq8ezpbL2Yt5ltbW1NyefvFJeST+xlu+4eNR0uFTVFoiZjXWba/PPjmZdGFMTVJTjO41GXZvYylDaktzh80ms7mm9lZ+qwT2bpuopqjCzpiumZq40jPWJ1tzcxao19HNbr31rrLuK1WVHUoVZOdVNqUam01OWV/dnODa00xREU06Rk5tVu/8AkDVrLSrKlG4zb1JT2qeV/UaUWqjxxUf4zJH1KIeP1JUrtwvqtOezaw7HKeNmTe1t4+/Z+q+2OHrsGuaPi4OVdMTb3vGn1tMe8PumYvadFoadJq07OssbDnHfn5FJxi9/FbKW/f57z866zBrw8WMS1oriKonmIvb5uyiYmLPitHvbu9grmL+Kn8dXL+ZRlFPGcqTzHK81E3sdHiYmLE40RlFr639PnT5T88ruTxREZJLpdGtb2EKNzs9pFY+FtxwuGNy8sFlgUVUYVNFU3mIiHnM3lTnWx4wly6foV/XbkcKPuW7HCHHErwAAAAAAAAAAAAAAAAAAAAAABh8CSHSul92UeXD2o0LVRo2glF9X17S9M1GctTllxwoRUW23sp8PLG7j/qT+jK2nCjE66uuuP9IpiL6Xm8zMe+kX9phNVcU0RHrf9kL6QdNo6hWVS0t+zqJJbU6tRvCeViMZKPFvjk6cfAwMSf8ALTE+WaMP41cT8OJm2c2vM/wq3pZY1KtarqFGO6ptSmorcpPi0vo3v/J6YVEUURRF8ss0394m+eX39J9lh9eyoXtTTYWCjUqzhWcZQktns/6eMf2t8JfZnpKLxDxei95Po/Zq3jCE4ye1PLnFyf8Aui01hbl/2zlxenwK6vHi038s/t/b7poxqqvDh2mdcpvbn8yWRpfTrRbqkrW/pTt0vlk5OaWXx2vmX5aPuvpcHFwvgVUx4dLf08/iTEePy9Yv/UJbodXtbBYeUm8NcMcd34zj9jw7bMz00RM3tNUXnztMxH7Q9K/9noHe+FJdbHjCXLp+hVdduRwpO5bscIccSvAAAAAAAAAAAAAAAAAAAAAAAGHwJIdK6X3ZR5cPajQtVGjaCUZr9EtIuLh17u2nOpKTlLFaSg5fXG2svHm1vPnwxfxWz0RbO6PvoLQrXcqt1KUpNpbFCjGlRhHOML4ZSm/Paby/tuSTS9PF6xEzeJvMX0+3tNy56I2lvmFPTripLd8SrQx997uFnO/yX5+rwxEEVzVXbKIn2tH0jj0lrUOhtjHa7PTLijOe08xlSccvOzlfqfJv9/3IiM9HpjVTVh51ROflFp+toy+bbr9BbDsZVJUrimt7ioSUpY+jj8WXj7rPljgT4YefjvFpiJzvnEX+c6/u2NE6G2U7aUNQh+oop4pyVB0K6abUlUaqLtPLEsL9ybQ+Jzjw+Xp5eqV6LptDS6MqNrBwpye18U3KTk+Lby85+uftwSFNMUxERFogeiSKS62PGEuXT9Cq67cjhSdy3Y4Q44leAAAAAAAAAAAAAAAAAAAAAAAMPgSQ6V0vuyjy4e1GhaqNG0EgAAAAAAAACkutjxhLl0/Qquu3I4Unct2OEOOJXgAAAAAAAAAAAAAAAAAAAAAADD4EkOldL7so8uHtRoWqjRtBIAAAAAAAAApLrY8YS5dP0KrrtyOFJ3LdjhDjiV4AAAAAAAAAAAAAAAAAAAAAAAw+BJDpXS+7KPLh7UaFqo0bQSAAAAAAAAAKS62PGEuXT9Cq67cjhSdy3Y4Q44leAAAAAAAAAAAAAAAAAAAAAAAMPgSQ6V0vuyjy4e1GhaqNG0EgAAAAAAAACkutjxhLl0/Qquu3I4Unct2OEOOJXgAAAAAAAAAAAAAAAAAAAAAADD4EkOldL7so8uHtRoWqjRtBIAAAAAAAAApLrY8YS5dP0KrrtyOFJ3LdjhDjiV4AAAAAAAAAAAAAAAAAAAAAAAw+BJDpXS+7KPLh7UaFqo0bQSAAAAAAAAAKS62PGEuXT9Cq67cjhSdy3Y4Q44leAAAAAAAAAAAAAAAAAAAAAAAMPgSQ6V0vuyjy4e1GhaqNG0EgAAAAAAAACkutjxhLl0/Qquu3I4Unct2OEOOJXgAAAAAAAAAAAAAAAAAAAAAADD4EkOldL7so8uHtRoWqjRtBIAAAAAAAAApLrY8YS5dP0KrrtyOFJ3LdjhDjiV4AAAAAAAAAAAAAAAAAAAAAAAw+BJDpXS+7KPLh7UaFqo0bQSAAAAAAAAAKS62PGEuXT9Cq67cjhSdy3Y4Q44leAAAAAAAAAAAAAAAAAAAAAAAMPgSQ6V0vuyjy4e1GhaqNG0EgAAAAAAAACkutjxhLl0/Qquu3I4Uncd2OEOOJXgAAAAAAAAAAA//Z"/>
          <p:cNvSpPr>
            <a:spLocks noChangeAspect="1" noChangeArrowheads="1"/>
          </p:cNvSpPr>
          <p:nvPr/>
        </p:nvSpPr>
        <p:spPr bwMode="auto">
          <a:xfrm>
            <a:off x="0" y="-895350"/>
            <a:ext cx="2466975" cy="18478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BE"/>
          </a:p>
        </p:txBody>
      </p:sp>
      <p:sp>
        <p:nvSpPr>
          <p:cNvPr id="18436" name="AutoShape 4" descr="data:image/jpeg;base64,/9j/4AAQSkZJRgABAQAAAQABAAD/2wCEAAkGBwgHBhIIBxAUEAkQGBYXFxgWERUfFRwXIB0iGh8dGh8kHjQkGyYmGx8fLTEiJzUuOi4uIyIzRD44QzQ5LjcBCgoKDg0NGxAQGy8lHyQ0LC83NSs0Nyw3NDcyNzc0NDY1MTQwNDQ3LzQ3NDU2Nyw0NCw3LzQsNCwsNCwvLTcsLP/AABEIAMIBAwMBEQACEQEDEQH/xAAcAAEAAgMBAQEAAAAAAAAAAAAABgcBBAgFAwL/xAA5EAACAQMBBAgFAwIGAwAAAAAAAQIDBBEFEiExcwYHEzU2QbGyIjJRYXEUgZEjYiRCUnKh4QgVFv/EABsBAQADAQEBAQAAAAAAAAAAAAABBQYEAwIH/8QALxEBAAECBQIEBQQDAQAAAAAAAAECEQMhMTNxBAUSQVFhE4GRwfAiobHRIzLxFP/aAAwDAQACEQMRAD8AiJnWUAAAAAAAAAADD4EkOldL7so8uHtRoWqjRtBIAAAAAAAAApLrY8YS5dP0KrrtyOFJ3LdjhDjiV4AAAAAAAAAAAAAAAAAAAAAAAw+BJDpXS+7KPLh7UaFqo0bQSAAAAAAAAAKS62PGEuXT9Cq67cjhSdy3Y4Q44leAAAAAAAAAAAAAAAAAAAAAAAMPgSQ6V0vuyjy4e1GhaqNG0EgAAAAAAAACkutjxhLl0/Qquu3I4Unct2OEOOJXgAAAAAAAAAAAAAAAAAAAAAADD4EkOldL7so8uHtRoWqjRtBIAAAAAAAAApLrY8YS5dP0KrrtyOFJ3LdjhDjiV4AAAAAAAAAAAAAAAAAAAAAAAw+BJDpXS+7KPLh7UaFqo0bQSAAAAAAAAAKS62PGEuXT9Cq67cjhSdy3Y4Q44leAAAAAAAAAAAAAAAAAAAAAAAMPgSQ6V0vuyjy4e1GhaqNG0EgAAAAAAAACkutjxhLl0/Qquu3I4Unct2OEOOJXgAAAAAAAAAAAAAAAAAAAAAADD4EkOldL7so8uHtRoWqjRtBIAAAAAAAAApLrY8YS5dP0KrrtyOFJ3LdjhDjiV4AAAAAAAAAAAAAAAAAAAAAAAw+BJDpXS+7KPLh7UaFqo0bQSAAAAAAAAAKS62PGEuXT9Cq67cjhSdy3Y4Q44leAAAAAAAAAAAAAAAAAAAAAAAMPgSQ6V0vuyjy4e1GhaqNG0EgADzb7XtLsL6NjdVoq7msxhvcn9MJebxuXmz5mumJtfN604OJVRNcU5R5vLsunWg3NpO5q1HQhTmqclVjiSk84WFl/5ZfwyIxKfV6T0eNExERe8Xy/Py6R0K1O4oxrUWpUppSi1wae9NflH3E3c8xMTaX7CAABSXWx4wly6foVXXbkcKTuW7HCHHErwAAAAAAAAAAAAAAAAAAAAAABh8CSHSul92UeXD2o0LVRo2gl5N30gsre5/S09qpcZS2Yxb+re/huS/nCOXH6zBwYma5tZ9RRM6N+zuqd5bqtRzsv6rDT81+z3bj2w8SnEpiqnSUTFtVIdIqmr1OsqvV0yMpahCp8EcRaSjBRT3vEVs4eXjB5VX+Jlqt8KKY6X9c5fn58kdtVeXmmVbe1XaW8XGvNYTklFbO3hvaaW1vxnGU39Tzi8w666qKJzyvlpl5T9suF0dVFxUr9C6SqvPZyqQTbWdlSbX8J4X2SOnCm9MKbrafDjz75/V7uoa3b2VV05xm3BJzai9mKyt7f4ed30Z443W4OFiRh1z+qdIc8UTMXhs2Go2uoRcrWWccU4tP+Gs4+/wCT2w8ajEi9E3RMTGraPRCkutjxhLl0/Qquu3I4Unct2OEOOJXgAAAAAAAAAAAAAAAAAAAAAADD4EkOldL7so8uHtRoWqjR9Lztf0k3QeKuy9ndnfjdu8z5rv4ZsmEI0Pt6llWdtKP6mMko7e047KisLGcxTe1w/O8/PO4TTTjURiRPhmLzbKbzf94y1dtGmT3ujcMNzg3Sik1Ki4xWJbt+5tYSW5x3NM1vaacOIqnCxZqpnynWP+ufEv5w89R0XQL641O7qRnf303FOLy9nOIQj5LdjL83u34SLPDqoqvNMxPCMTEmYppnSNFdaVpttpd7aalpt7GGysTqVoOMFUW5xeM4jKOViWODed6x8/BmJvTLtnuNGJTMYtN739rf8W5o+nadpttVo6TJU41JSqNKacYyaw3FPgty3cNx9UVUTeKJi8a2cVddddvF6WeJK2lV1FKj8VODjKpUa+eS3pRecyw8Nt/D9E3nGL7niYGFTP8AlnErqv6Wi/149eIe+HEz5Whjo7Kr/wC/qUreT7GM8NPaa2MPhv3JSTWOHD7J2XaKq4xMO+tVMzNva2vvnGflp5y+MTSU0NO51JdbHjCXLp+hVdduRwpO5bscIccSvAAAAAAAAAAAAAAAAAAAAAAAGHwJIdK6X3ZR5cPajQtVGhfX1tZw/wAQ85zuSy8Yb3ryW7i92cI8cfqMPAp8WJNo0fUUzOiOfpqf6yN9pUY0rOrmNSOzsy20mt0cYWML/kzXe8LAxOk/9NOmVub/ANX+j3wpmKvCxe9q60bb54TjJ5Xzpxw8/Rr+GUfa+nqxpmrCj9VOsXyqidY9p+r2xJtq8CtYWfTu0q2lpN6b0msZKEnSrT2VwbklCcduM02lJpSXB4xh77pasKvCjEwotFUX0s46rxNpR/o51b9KL7UX/wDW3VaGm0ZpuMrupPtorOdlqfwRax8Tw8N8DoQlVHWLG9nWnoVBPTtP24bSks1ZwS2vq9mEUsSlvk2sbt7o+54EY1UYGFFqpiZmqMrU/e+j1w5tF5e3cQuZWb7KaVeSwnjEE3uzwbWOPmYvpaMLE6unCmLRM2zz49P4dNV4pu+mmVbLR6nYXUcXmylJwptxSSSUU8Z+Vxz/ADwRusCrp+jq+FXV+qfOff8AiPzVy1eKrOEjjKM4qUHmL4NcC3eSk+tjxhLl0/Qquu3I4Unct2OEOOJXgAAAAAAAAAAAAAAAAAAAAAADD4EkOldL7so8uHtRoWqjR5ev6Zd31aVSOy6MYYjHMtqU9rPxLcnFLPw5eXjgV/V9J8WZrnOYpmI5n81elNVmnY29zbwgq8ezpbL2Yt5ltbW1NyefvFJeST+xlu+4eNR0uFTVFoiZjXWba/PPjmZdGFMTVJTjO41GXZvYylDaktzh80ms7mm9lZ+qwT2bpuopqjCzpiumZq40jPWJ1tzcxao19HNbr31rrLuK1WVHUoVZOdVNqUam01OWV/dnODa00xREU06Rk5tVu/8AkDVrLSrKlG4zb1JT2qeV/UaUWqjxxUf4zJH1KIeP1JUrtwvqtOezaw7HKeNmTe1t4+/Z+q+2OHrsGuaPi4OVdMTb3vGn1tMe8PumYvadFoadJq07OssbDnHfn5FJxi9/FbKW/f57z866zBrw8WMS1oriKonmIvb5uyiYmLPitHvbu9grmL+Kn8dXL+ZRlFPGcqTzHK81E3sdHiYmLE40RlFr639PnT5T88ruTxREZJLpdGtb2EKNzs9pFY+FtxwuGNy8sFlgUVUYVNFU3mIiHnM3lTnWx4wly6foV/XbkcKPuW7HCHHErwAAAAAAAAAAAAAAAAAAAAAABh8CSHSul92UeXD2o0LVRo2glF9X17S9M1GctTllxwoRUW23sp8PLG7j/qT+jK2nCjE66uuuP9IpiL6Xm8zMe+kX9phNVcU0RHrf9kL6QdNo6hWVS0t+zqJJbU6tRvCeViMZKPFvjk6cfAwMSf8ALTE+WaMP41cT8OJm2c2vM/wq3pZY1KtarqFGO6ptSmorcpPi0vo3v/J6YVEUURRF8ss0394m+eX39J9lh9eyoXtTTYWCjUqzhWcZQktns/6eMf2t8JfZnpKLxDxei95Po/Zq3jCE4ye1PLnFyf8Aui01hbl/2zlxenwK6vHi038s/t/b7poxqqvDh2mdcpvbn8yWRpfTrRbqkrW/pTt0vlk5OaWXx2vmX5aPuvpcHFwvgVUx4dLf08/iTEePy9Yv/UJbodXtbBYeUm8NcMcd34zj9jw7bMz00RM3tNUXnztMxH7Q9K/9noHe+FJdbHjCXLp+hVdduRwpO5bscIccSvAAAAAAAAAAAAAAAAAAAAAAAGHwJIdK6X3ZR5cPajQtVGjaCUZr9EtIuLh17u2nOpKTlLFaSg5fXG2svHm1vPnwxfxWz0RbO6PvoLQrXcqt1KUpNpbFCjGlRhHOML4ZSm/Paby/tuSTS9PF6xEzeJvMX0+3tNy56I2lvmFPTripLd8SrQx997uFnO/yX5+rwxEEVzVXbKIn2tH0jj0lrUOhtjHa7PTLijOe08xlSccvOzlfqfJv9/3IiM9HpjVTVh51ROflFp+toy+bbr9BbDsZVJUrimt7ioSUpY+jj8WXj7rPljgT4YefjvFpiJzvnEX+c6/u2NE6G2U7aUNQh+oop4pyVB0K6abUlUaqLtPLEsL9ybQ+Jzjw+Xp5eqV6LptDS6MqNrBwpye18U3KTk+Lby85+uftwSFNMUxERFogeiSKS62PGEuXT9Cq67cjhSdy3Y4Q44leAAAAAAAAAAAAAAAAAAAAAAAMPgSQ6V0vuyjy4e1GhaqNG0EgAAAAAAAACkutjxhLl0/Qquu3I4Unct2OEOOJXgAAAAAAAAAAAAAAAAAAAAAADD4EkOldL7so8uHtRoWqjRtBIAAAAAAAAApLrY8YS5dP0KrrtyOFJ3LdjhDjiV4AAAAAAAAAAAAAAAAAAAAAAAw+BJDpXS+7KPLh7UaFqo0bQSAAAAAAAAAKS62PGEuXT9Cq67cjhSdy3Y4Q44leAAAAAAAAAAAAAAAAAAAAAAAMPgSQ6V0vuyjy4e1GhaqNG0EgAAAAAAAACkutjxhLl0/Qquu3I4Unct2OEOOJXgAAAAAAAAAAAAAAAAAAAAAADD4EkOldL7so8uHtRoWqjRtBIAAAAAAAAApLrY8YS5dP0KrrtyOFJ3LdjhDjiV4AAAAAAAAAAAAAAAAAAAAAAAw+BJDpXS+7KPLh7UaFqo0bQSAAAAAAAAAKS62PGEuXT9Cq67cjhSdy3Y4Q44leAAAAAAAAAAAAAAAAAAAAAAAMPgSQ6V0vuyjy4e1GhaqNG0EgAAAAAAAACkutjxhLl0/Qquu3I4Unct2OEOOJXgAAAAAAAAAAAAAAAAAAAAAADD4EkOldL7so8uHtRoWqjRtBIAAAAAAAAApLrY8YS5dP0KrrtyOFJ3LdjhDjiV4AAAAAAAAAAAAAAAAAAAAAAAw+BJDpXS+7KPLh7UaFqo0bQSAAAAAAAAAKS62PGEuXT9Cq67cjhSdy3Y4Q44leAAAAAAAAAAAAAAAAAAAAAAAMPgSQ6V0vuyjy4e1GhaqNG0EgAAAAAAAACkutjxhLl0/Qquu3I4Uncd2OEOOJXgAAAAAAAAAAA//Z"/>
          <p:cNvSpPr>
            <a:spLocks noChangeAspect="1" noChangeArrowheads="1"/>
          </p:cNvSpPr>
          <p:nvPr/>
        </p:nvSpPr>
        <p:spPr bwMode="auto">
          <a:xfrm>
            <a:off x="0" y="-895350"/>
            <a:ext cx="2466975" cy="18478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BE"/>
          </a:p>
        </p:txBody>
      </p:sp>
      <p:sp>
        <p:nvSpPr>
          <p:cNvPr id="25602" name="AutoShape 2" descr="Afbeeldingsresultaat voor tanzania"/>
          <p:cNvSpPr>
            <a:spLocks noChangeAspect="1" noChangeArrowheads="1"/>
          </p:cNvSpPr>
          <p:nvPr/>
        </p:nvSpPr>
        <p:spPr bwMode="auto">
          <a:xfrm>
            <a:off x="0" y="-136525"/>
            <a:ext cx="2162175" cy="14382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BE"/>
          </a:p>
        </p:txBody>
      </p:sp>
      <p:sp>
        <p:nvSpPr>
          <p:cNvPr id="25604" name="AutoShape 4" descr="Afbeeldingsresultaat voor tanzania"/>
          <p:cNvSpPr>
            <a:spLocks noChangeAspect="1" noChangeArrowheads="1"/>
          </p:cNvSpPr>
          <p:nvPr/>
        </p:nvSpPr>
        <p:spPr bwMode="auto">
          <a:xfrm>
            <a:off x="0" y="-136525"/>
            <a:ext cx="2162175" cy="14382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B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1" descr="At-a-Glance_01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2763" y="2479675"/>
            <a:ext cx="1554162" cy="179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2825" y="2479675"/>
            <a:ext cx="1552575" cy="179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6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2763" y="4491038"/>
            <a:ext cx="1554162" cy="179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Picture 7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2825" y="4491038"/>
            <a:ext cx="1552575" cy="179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6" name="Picture 8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051300" y="4491038"/>
            <a:ext cx="1554163" cy="179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16"/>
          <p:cNvSpPr txBox="1"/>
          <p:nvPr/>
        </p:nvSpPr>
        <p:spPr bwMode="auto">
          <a:xfrm>
            <a:off x="4048125" y="2479675"/>
            <a:ext cx="1554163" cy="1793875"/>
          </a:xfrm>
          <a:prstGeom prst="rect">
            <a:avLst/>
          </a:prstGeom>
          <a:noFill/>
          <a:ln w="19050">
            <a:solidFill>
              <a:schemeClr val="accent4"/>
            </a:solidFill>
          </a:ln>
        </p:spPr>
        <p:txBody>
          <a:bodyPr lIns="72000" tIns="72000" rIns="72000" bIns="72000"/>
          <a:lstStyle/>
          <a:p>
            <a:pPr>
              <a:lnSpc>
                <a:spcPct val="80000"/>
              </a:lnSpc>
              <a:defRPr/>
            </a:pPr>
            <a:r>
              <a:rPr lang="en-US" sz="3200" b="1" dirty="0">
                <a:solidFill>
                  <a:srgbClr val="FF6600"/>
                </a:solidFill>
                <a:latin typeface="Arial Narrow" pitchFamily="34" charset="0"/>
              </a:rPr>
              <a:t>Nº1</a:t>
            </a:r>
            <a:r>
              <a:rPr lang="en-US" sz="1600" b="1" dirty="0">
                <a:solidFill>
                  <a:schemeClr val="accent1"/>
                </a:solidFill>
                <a:latin typeface="Arial Narrow" pitchFamily="34" charset="0"/>
              </a:rPr>
              <a:t> </a:t>
            </a:r>
          </a:p>
          <a:p>
            <a:pPr>
              <a:lnSpc>
                <a:spcPct val="80000"/>
              </a:lnSpc>
              <a:defRPr/>
            </a:pPr>
            <a:r>
              <a:rPr lang="en-US" sz="1600" b="1" dirty="0">
                <a:solidFill>
                  <a:schemeClr val="accent1"/>
                </a:solidFill>
                <a:latin typeface="Arial Narrow" pitchFamily="34" charset="0"/>
              </a:rPr>
              <a:t>WORLD LEADER</a:t>
            </a:r>
          </a:p>
        </p:txBody>
      </p:sp>
      <p:sp>
        <p:nvSpPr>
          <p:cNvPr id="18" name="TextBox 17"/>
          <p:cNvSpPr txBox="1"/>
          <p:nvPr/>
        </p:nvSpPr>
        <p:spPr bwMode="auto">
          <a:xfrm>
            <a:off x="5819775" y="2479675"/>
            <a:ext cx="1554163" cy="1793875"/>
          </a:xfrm>
          <a:prstGeom prst="rect">
            <a:avLst/>
          </a:prstGeom>
          <a:noFill/>
          <a:ln w="19050">
            <a:solidFill>
              <a:schemeClr val="accent4"/>
            </a:solidFill>
          </a:ln>
        </p:spPr>
        <p:txBody>
          <a:bodyPr lIns="72000" tIns="72000" rIns="72000" bIns="72000"/>
          <a:lstStyle/>
          <a:p>
            <a:pPr>
              <a:lnSpc>
                <a:spcPct val="80000"/>
              </a:lnSpc>
              <a:defRPr/>
            </a:pPr>
            <a:r>
              <a:rPr lang="en-US" sz="3200" b="1" dirty="0" smtClean="0">
                <a:solidFill>
                  <a:schemeClr val="accent3"/>
                </a:solidFill>
                <a:latin typeface="Arial Narrow" pitchFamily="34" charset="0"/>
                <a:ea typeface="ＭＳ Ｐゴシック" charset="0"/>
                <a:cs typeface="Arial Narrow Bold"/>
              </a:rPr>
              <a:t>85,000</a:t>
            </a:r>
            <a:r>
              <a:rPr lang="en-US" sz="1600" b="1" dirty="0" smtClean="0">
                <a:solidFill>
                  <a:schemeClr val="accent1"/>
                </a:solidFill>
                <a:latin typeface="Arial Narrow" pitchFamily="34" charset="0"/>
                <a:ea typeface="ＭＳ Ｐゴシック" charset="0"/>
                <a:cs typeface="Arial Narrow Bold"/>
              </a:rPr>
              <a:t> </a:t>
            </a:r>
            <a:endParaRPr lang="en-US" sz="1600" b="1" dirty="0">
              <a:solidFill>
                <a:schemeClr val="accent1"/>
              </a:solidFill>
              <a:latin typeface="Arial Narrow" pitchFamily="34" charset="0"/>
              <a:ea typeface="ＭＳ Ｐゴシック" charset="0"/>
              <a:cs typeface="Arial Narrow Bold"/>
            </a:endParaRPr>
          </a:p>
          <a:p>
            <a:pPr>
              <a:lnSpc>
                <a:spcPct val="80000"/>
              </a:lnSpc>
              <a:defRPr/>
            </a:pPr>
            <a:r>
              <a:rPr lang="en-US" sz="1600" b="1" dirty="0">
                <a:solidFill>
                  <a:schemeClr val="accent1"/>
                </a:solidFill>
                <a:latin typeface="Arial Narrow" pitchFamily="34" charset="0"/>
                <a:ea typeface="ＭＳ Ｐゴシック" charset="0"/>
                <a:cs typeface="Arial Narrow Bold"/>
              </a:rPr>
              <a:t>EMPLOYEES</a:t>
            </a:r>
          </a:p>
        </p:txBody>
      </p:sp>
      <p:sp>
        <p:nvSpPr>
          <p:cNvPr id="19" name="TextBox 18"/>
          <p:cNvSpPr txBox="1"/>
          <p:nvPr/>
        </p:nvSpPr>
        <p:spPr bwMode="auto">
          <a:xfrm>
            <a:off x="7589838" y="2479675"/>
            <a:ext cx="1554162" cy="1793875"/>
          </a:xfrm>
          <a:prstGeom prst="rect">
            <a:avLst/>
          </a:prstGeom>
          <a:noFill/>
          <a:ln w="19050">
            <a:solidFill>
              <a:schemeClr val="accent4"/>
            </a:solidFill>
          </a:ln>
        </p:spPr>
        <p:txBody>
          <a:bodyPr lIns="72000" tIns="72000" rIns="72000" bIns="72000"/>
          <a:lstStyle/>
          <a:p>
            <a:pPr>
              <a:lnSpc>
                <a:spcPct val="80000"/>
              </a:lnSpc>
              <a:defRPr/>
            </a:pPr>
            <a:r>
              <a:rPr lang="en-US" sz="3200" b="1" dirty="0" smtClean="0">
                <a:solidFill>
                  <a:schemeClr val="accent3"/>
                </a:solidFill>
                <a:latin typeface="Arial Narrow" pitchFamily="34" charset="0"/>
                <a:ea typeface="ＭＳ Ｐゴシック" charset="0"/>
                <a:cs typeface="Arial Narrow Bold"/>
              </a:rPr>
              <a:t>1,650</a:t>
            </a:r>
            <a:r>
              <a:rPr lang="en-US" sz="1600" b="1" dirty="0" smtClean="0">
                <a:solidFill>
                  <a:schemeClr val="accent1"/>
                </a:solidFill>
                <a:latin typeface="Arial Narrow" pitchFamily="34" charset="0"/>
                <a:ea typeface="ＭＳ Ｐゴシック" charset="0"/>
                <a:cs typeface="Arial Narrow Bold"/>
              </a:rPr>
              <a:t> </a:t>
            </a:r>
            <a:endParaRPr lang="en-US" sz="1600" b="1" dirty="0">
              <a:solidFill>
                <a:schemeClr val="accent1"/>
              </a:solidFill>
              <a:latin typeface="Arial Narrow" pitchFamily="34" charset="0"/>
              <a:ea typeface="ＭＳ Ｐゴシック" charset="0"/>
              <a:cs typeface="Arial Narrow Bold"/>
            </a:endParaRPr>
          </a:p>
          <a:p>
            <a:pPr>
              <a:lnSpc>
                <a:spcPct val="80000"/>
              </a:lnSpc>
              <a:defRPr/>
            </a:pPr>
            <a:r>
              <a:rPr lang="en-US" sz="1600" b="1" dirty="0">
                <a:solidFill>
                  <a:schemeClr val="accent1"/>
                </a:solidFill>
                <a:latin typeface="Arial Narrow" pitchFamily="34" charset="0"/>
                <a:ea typeface="ＭＳ Ｐゴシック" charset="0"/>
                <a:cs typeface="Arial Narrow Bold"/>
              </a:rPr>
              <a:t>OFFICES AND LABORATORIES</a:t>
            </a:r>
          </a:p>
        </p:txBody>
      </p:sp>
      <p:sp>
        <p:nvSpPr>
          <p:cNvPr id="20" name="TextBox 19"/>
          <p:cNvSpPr txBox="1"/>
          <p:nvPr/>
        </p:nvSpPr>
        <p:spPr bwMode="auto">
          <a:xfrm>
            <a:off x="5819775" y="4491038"/>
            <a:ext cx="1554163" cy="1793875"/>
          </a:xfrm>
          <a:prstGeom prst="rect">
            <a:avLst/>
          </a:prstGeom>
          <a:noFill/>
          <a:ln w="19050">
            <a:solidFill>
              <a:schemeClr val="accent4"/>
            </a:solidFill>
          </a:ln>
        </p:spPr>
        <p:txBody>
          <a:bodyPr lIns="72000" tIns="72000" rIns="72000" bIns="72000"/>
          <a:lstStyle/>
          <a:p>
            <a:pPr>
              <a:lnSpc>
                <a:spcPct val="80000"/>
              </a:lnSpc>
              <a:defRPr/>
            </a:pPr>
            <a:r>
              <a:rPr lang="en-US" sz="3200" b="1" dirty="0" smtClean="0">
                <a:solidFill>
                  <a:schemeClr val="accent3"/>
                </a:solidFill>
                <a:latin typeface="Arial Narrow" pitchFamily="34" charset="0"/>
                <a:ea typeface="ＭＳ Ｐゴシック" charset="0"/>
                <a:cs typeface="Arial Narrow Bold"/>
              </a:rPr>
              <a:t>14</a:t>
            </a:r>
            <a:r>
              <a:rPr lang="en-US" sz="1600" b="1" dirty="0" smtClean="0">
                <a:solidFill>
                  <a:schemeClr val="accent1"/>
                </a:solidFill>
                <a:latin typeface="Arial Narrow" pitchFamily="34" charset="0"/>
                <a:ea typeface="ＭＳ Ｐゴシック" charset="0"/>
                <a:cs typeface="Arial Narrow Bold"/>
              </a:rPr>
              <a:t> </a:t>
            </a:r>
            <a:endParaRPr lang="en-US" sz="1600" b="1" dirty="0">
              <a:solidFill>
                <a:schemeClr val="accent1"/>
              </a:solidFill>
              <a:latin typeface="Arial Narrow" pitchFamily="34" charset="0"/>
              <a:ea typeface="ＭＳ Ｐゴシック" charset="0"/>
              <a:cs typeface="Arial Narrow Bold"/>
            </a:endParaRPr>
          </a:p>
          <a:p>
            <a:pPr>
              <a:lnSpc>
                <a:spcPct val="80000"/>
              </a:lnSpc>
              <a:defRPr/>
            </a:pPr>
            <a:r>
              <a:rPr lang="en-US" sz="1600" b="1" dirty="0">
                <a:solidFill>
                  <a:schemeClr val="accent1"/>
                </a:solidFill>
                <a:latin typeface="Arial Narrow" pitchFamily="34" charset="0"/>
                <a:ea typeface="ＭＳ Ｐゴシック" charset="0"/>
                <a:cs typeface="Arial Narrow Bold"/>
              </a:rPr>
              <a:t>GLOBAL INDUSTRIES</a:t>
            </a:r>
          </a:p>
        </p:txBody>
      </p:sp>
      <p:sp>
        <p:nvSpPr>
          <p:cNvPr id="21" name="TextBox 20"/>
          <p:cNvSpPr txBox="1"/>
          <p:nvPr/>
        </p:nvSpPr>
        <p:spPr bwMode="auto">
          <a:xfrm>
            <a:off x="7589838" y="4491038"/>
            <a:ext cx="1554162" cy="1793875"/>
          </a:xfrm>
          <a:prstGeom prst="rect">
            <a:avLst/>
          </a:prstGeom>
          <a:noFill/>
          <a:ln w="19050">
            <a:solidFill>
              <a:schemeClr val="accent4"/>
            </a:solidFill>
          </a:ln>
        </p:spPr>
        <p:txBody>
          <a:bodyPr lIns="72000" tIns="72000" rIns="72000" bIns="72000"/>
          <a:lstStyle/>
          <a:p>
            <a:pPr>
              <a:lnSpc>
                <a:spcPct val="80000"/>
              </a:lnSpc>
              <a:defRPr/>
            </a:pPr>
            <a:r>
              <a:rPr lang="en-US" sz="1600" b="1" dirty="0">
                <a:solidFill>
                  <a:srgbClr val="FF6600"/>
                </a:solidFill>
                <a:latin typeface="Arial Narrow" pitchFamily="34" charset="0"/>
                <a:ea typeface="ＭＳ Ｐゴシック" charset="0"/>
                <a:cs typeface="Arial Narrow Bold"/>
              </a:rPr>
              <a:t>GLOBAL </a:t>
            </a:r>
          </a:p>
          <a:p>
            <a:pPr>
              <a:lnSpc>
                <a:spcPct val="80000"/>
              </a:lnSpc>
              <a:defRPr/>
            </a:pPr>
            <a:r>
              <a:rPr lang="en-US" sz="1600" b="1" dirty="0">
                <a:solidFill>
                  <a:srgbClr val="FF6600"/>
                </a:solidFill>
                <a:latin typeface="Arial Narrow" pitchFamily="34" charset="0"/>
                <a:ea typeface="ＭＳ Ｐゴシック" charset="0"/>
                <a:cs typeface="Arial Narrow Bold"/>
              </a:rPr>
              <a:t>SERVICE</a:t>
            </a:r>
          </a:p>
          <a:p>
            <a:pPr>
              <a:lnSpc>
                <a:spcPct val="80000"/>
              </a:lnSpc>
              <a:defRPr/>
            </a:pPr>
            <a:r>
              <a:rPr lang="en-US" sz="1600" b="1" dirty="0">
                <a:solidFill>
                  <a:schemeClr val="accent1"/>
                </a:solidFill>
                <a:latin typeface="Arial Narrow" pitchFamily="34" charset="0"/>
                <a:ea typeface="ＭＳ Ｐゴシック" charset="0"/>
                <a:cs typeface="Arial Narrow Bold"/>
              </a:rPr>
              <a:t>LOCAL </a:t>
            </a:r>
          </a:p>
          <a:p>
            <a:pPr>
              <a:lnSpc>
                <a:spcPct val="80000"/>
              </a:lnSpc>
              <a:defRPr/>
            </a:pPr>
            <a:r>
              <a:rPr lang="en-US" sz="1600" b="1" dirty="0">
                <a:solidFill>
                  <a:schemeClr val="accent1"/>
                </a:solidFill>
                <a:latin typeface="Arial Narrow" pitchFamily="34" charset="0"/>
                <a:ea typeface="ＭＳ Ｐゴシック" charset="0"/>
                <a:cs typeface="Arial Narrow Bold"/>
              </a:rPr>
              <a:t>EXPERTISE</a:t>
            </a:r>
          </a:p>
        </p:txBody>
      </p:sp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ea typeface="ＭＳ Ｐゴシック" charset="0"/>
              </a:rPr>
              <a:t>AT A GLANCE</a:t>
            </a:r>
          </a:p>
        </p:txBody>
      </p:sp>
    </p:spTree>
  </p:cSld>
  <p:clrMapOvr>
    <a:masterClrMapping/>
  </p:clrMapOvr>
  <p:transition advTm="753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4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7200" y="467999"/>
            <a:ext cx="1555200" cy="179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3" name="Picture 6"/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0" y="4492800"/>
            <a:ext cx="1555200" cy="179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4" name="Picture 7"/>
          <p:cNvPicPr>
            <a:picLocks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037"/>
          <a:stretch/>
        </p:blipFill>
        <p:spPr bwMode="auto">
          <a:xfrm>
            <a:off x="2289599" y="4492800"/>
            <a:ext cx="1555200" cy="179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5" name="Picture 8"/>
          <p:cNvPicPr>
            <a:picLocks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037"/>
          <a:stretch/>
        </p:blipFill>
        <p:spPr bwMode="auto">
          <a:xfrm>
            <a:off x="4057200" y="4492800"/>
            <a:ext cx="1555200" cy="179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6" name="Picture 9"/>
          <p:cNvPicPr>
            <a:picLocks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4800" y="4492800"/>
            <a:ext cx="1555200" cy="179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7" name="Picture 10"/>
          <p:cNvPicPr>
            <a:picLocks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037"/>
          <a:stretch/>
        </p:blipFill>
        <p:spPr bwMode="auto">
          <a:xfrm>
            <a:off x="7588800" y="4492800"/>
            <a:ext cx="1555200" cy="1792800"/>
          </a:xfrm>
          <a:prstGeom prst="rect">
            <a:avLst/>
          </a:prstGeom>
          <a:noFill/>
          <a:ln cmpd="sng">
            <a:solidFill>
              <a:schemeClr val="accent6"/>
            </a:solidFill>
          </a:ln>
          <a:effectLst>
            <a:outerShdw blurRad="50800" dist="50800" dir="5400000" algn="ctr" rotWithShape="0">
              <a:schemeClr val="accent3"/>
            </a:outerShdw>
          </a:effectLst>
          <a:scene3d>
            <a:camera prst="orthographicFront"/>
            <a:lightRig rig="threePt" dir="t"/>
          </a:scene3d>
          <a:sp3d extrusionH="76200" contourW="12700">
            <a:extrusionClr>
              <a:schemeClr val="accent3"/>
            </a:extrusionClr>
            <a:contourClr>
              <a:schemeClr val="accent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798" name="Picture 13"/>
          <p:cNvPicPr>
            <a:picLocks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94"/>
          <a:stretch/>
        </p:blipFill>
        <p:spPr bwMode="auto">
          <a:xfrm>
            <a:off x="5824800" y="468000"/>
            <a:ext cx="1555200" cy="179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9" name="Picture 14"/>
          <p:cNvPicPr>
            <a:picLocks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495"/>
          <a:stretch/>
        </p:blipFill>
        <p:spPr bwMode="auto">
          <a:xfrm>
            <a:off x="7588800" y="468000"/>
            <a:ext cx="1555200" cy="179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0" name="Picture 15"/>
          <p:cNvPicPr>
            <a:picLocks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649"/>
          <a:stretch/>
        </p:blipFill>
        <p:spPr bwMode="auto">
          <a:xfrm>
            <a:off x="522000" y="2480400"/>
            <a:ext cx="1555200" cy="179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Box 19"/>
          <p:cNvSpPr txBox="1">
            <a:spLocks/>
          </p:cNvSpPr>
          <p:nvPr/>
        </p:nvSpPr>
        <p:spPr>
          <a:xfrm>
            <a:off x="5824800" y="2061860"/>
            <a:ext cx="1551600" cy="198000"/>
          </a:xfrm>
          <a:prstGeom prst="rect">
            <a:avLst/>
          </a:prstGeom>
          <a:solidFill>
            <a:schemeClr val="bg1"/>
          </a:solidFill>
          <a:ln w="9525" cmpd="sng">
            <a:solidFill>
              <a:schemeClr val="accent4"/>
            </a:solidFill>
          </a:ln>
        </p:spPr>
        <p:txBody>
          <a:bodyPr lIns="36000" tIns="36000" rIns="36000" bIns="36000" anchor="ctr"/>
          <a:lstStyle/>
          <a:p>
            <a:pPr algn="ctr">
              <a:defRPr/>
            </a:pPr>
            <a:r>
              <a:rPr lang="en-US" sz="850" b="1" dirty="0">
                <a:solidFill>
                  <a:srgbClr val="363636"/>
                </a:solidFill>
                <a:latin typeface="Arial Narrow Bold"/>
                <a:ea typeface="MS PGothic" pitchFamily="34" charset="-128"/>
                <a:cs typeface="Arial Narrow Bold"/>
              </a:rPr>
              <a:t>CHEMICAL</a:t>
            </a:r>
          </a:p>
        </p:txBody>
      </p:sp>
      <p:sp>
        <p:nvSpPr>
          <p:cNvPr id="22" name="TextBox 21"/>
          <p:cNvSpPr txBox="1">
            <a:spLocks/>
          </p:cNvSpPr>
          <p:nvPr/>
        </p:nvSpPr>
        <p:spPr>
          <a:xfrm>
            <a:off x="526819" y="4075200"/>
            <a:ext cx="1551600" cy="196413"/>
          </a:xfrm>
          <a:prstGeom prst="rect">
            <a:avLst/>
          </a:prstGeom>
          <a:solidFill>
            <a:schemeClr val="bg1"/>
          </a:solidFill>
          <a:ln w="9525" cmpd="sng">
            <a:solidFill>
              <a:schemeClr val="accent4"/>
            </a:solidFill>
          </a:ln>
        </p:spPr>
        <p:txBody>
          <a:bodyPr lIns="36000" tIns="36000" rIns="36000" bIns="36000" anchor="ctr"/>
          <a:lstStyle/>
          <a:p>
            <a:pPr algn="ctr">
              <a:defRPr/>
            </a:pPr>
            <a:r>
              <a:rPr lang="en-US" sz="850" b="1" dirty="0">
                <a:solidFill>
                  <a:srgbClr val="363636"/>
                </a:solidFill>
                <a:latin typeface="Arial Narrow Bold"/>
                <a:ea typeface="MS PGothic" pitchFamily="34" charset="-128"/>
                <a:cs typeface="Arial Narrow Bold"/>
              </a:rPr>
              <a:t>CONSUMER GOODS AND RETAIL</a:t>
            </a:r>
          </a:p>
        </p:txBody>
      </p:sp>
      <p:sp>
        <p:nvSpPr>
          <p:cNvPr id="23" name="TextBox 22"/>
          <p:cNvSpPr txBox="1">
            <a:spLocks/>
          </p:cNvSpPr>
          <p:nvPr/>
        </p:nvSpPr>
        <p:spPr>
          <a:xfrm>
            <a:off x="4059581" y="6081109"/>
            <a:ext cx="1551600" cy="198000"/>
          </a:xfrm>
          <a:prstGeom prst="rect">
            <a:avLst/>
          </a:prstGeom>
          <a:solidFill>
            <a:schemeClr val="bg1"/>
          </a:solidFill>
          <a:ln w="9525" cmpd="sng">
            <a:solidFill>
              <a:schemeClr val="accent4"/>
            </a:solidFill>
          </a:ln>
        </p:spPr>
        <p:txBody>
          <a:bodyPr lIns="36000" tIns="36000" rIns="36000" bIns="36000" anchor="ctr"/>
          <a:lstStyle/>
          <a:p>
            <a:pPr algn="ctr">
              <a:defRPr/>
            </a:pPr>
            <a:r>
              <a:rPr lang="en-US" sz="850" b="1" dirty="0">
                <a:solidFill>
                  <a:srgbClr val="363636"/>
                </a:solidFill>
                <a:latin typeface="Arial Narrow Bold"/>
                <a:ea typeface="MS PGothic" pitchFamily="34" charset="-128"/>
                <a:cs typeface="Arial Narrow Bold"/>
              </a:rPr>
              <a:t>MINING</a:t>
            </a:r>
          </a:p>
        </p:txBody>
      </p:sp>
      <p:sp>
        <p:nvSpPr>
          <p:cNvPr id="24" name="TextBox 23"/>
          <p:cNvSpPr txBox="1">
            <a:spLocks/>
          </p:cNvSpPr>
          <p:nvPr/>
        </p:nvSpPr>
        <p:spPr>
          <a:xfrm>
            <a:off x="5824800" y="6081109"/>
            <a:ext cx="1551600" cy="198000"/>
          </a:xfrm>
          <a:prstGeom prst="rect">
            <a:avLst/>
          </a:prstGeom>
          <a:solidFill>
            <a:schemeClr val="bg1"/>
          </a:solidFill>
          <a:ln w="9525" cmpd="sng">
            <a:solidFill>
              <a:schemeClr val="accent4"/>
            </a:solidFill>
          </a:ln>
        </p:spPr>
        <p:txBody>
          <a:bodyPr lIns="36000" tIns="36000" rIns="36000" bIns="36000" anchor="ctr"/>
          <a:lstStyle/>
          <a:p>
            <a:pPr algn="ctr">
              <a:defRPr/>
            </a:pPr>
            <a:r>
              <a:rPr lang="en-US" sz="850" b="1" dirty="0">
                <a:solidFill>
                  <a:srgbClr val="363636"/>
                </a:solidFill>
                <a:latin typeface="Arial Narrow Bold"/>
                <a:ea typeface="MS PGothic" pitchFamily="34" charset="-128"/>
                <a:cs typeface="Arial Narrow Bold"/>
              </a:rPr>
              <a:t>OIL AND GAS</a:t>
            </a:r>
          </a:p>
        </p:txBody>
      </p:sp>
      <p:sp>
        <p:nvSpPr>
          <p:cNvPr id="25" name="TextBox 24"/>
          <p:cNvSpPr txBox="1">
            <a:spLocks/>
          </p:cNvSpPr>
          <p:nvPr/>
        </p:nvSpPr>
        <p:spPr>
          <a:xfrm>
            <a:off x="7591181" y="6081109"/>
            <a:ext cx="1551600" cy="198000"/>
          </a:xfrm>
          <a:prstGeom prst="rect">
            <a:avLst/>
          </a:prstGeom>
          <a:solidFill>
            <a:schemeClr val="bg1"/>
          </a:solidFill>
          <a:ln w="9525" cmpd="sng">
            <a:solidFill>
              <a:schemeClr val="accent4"/>
            </a:solidFill>
          </a:ln>
        </p:spPr>
        <p:txBody>
          <a:bodyPr lIns="36000" tIns="36000" rIns="36000" bIns="36000" anchor="ctr"/>
          <a:lstStyle/>
          <a:p>
            <a:pPr algn="ctr">
              <a:defRPr/>
            </a:pPr>
            <a:r>
              <a:rPr lang="en-US" sz="1050" b="1" dirty="0">
                <a:solidFill>
                  <a:srgbClr val="363636"/>
                </a:solidFill>
                <a:latin typeface="Arial Narrow Bold"/>
                <a:ea typeface="MS PGothic" pitchFamily="34" charset="-128"/>
                <a:cs typeface="Arial Narrow Bold"/>
              </a:rPr>
              <a:t>PUBLIC SECTOR</a:t>
            </a:r>
          </a:p>
        </p:txBody>
      </p:sp>
      <p:sp>
        <p:nvSpPr>
          <p:cNvPr id="26" name="TextBox 25"/>
          <p:cNvSpPr txBox="1">
            <a:spLocks/>
          </p:cNvSpPr>
          <p:nvPr/>
        </p:nvSpPr>
        <p:spPr>
          <a:xfrm>
            <a:off x="524438" y="6081109"/>
            <a:ext cx="1551600" cy="198000"/>
          </a:xfrm>
          <a:prstGeom prst="rect">
            <a:avLst/>
          </a:prstGeom>
          <a:solidFill>
            <a:schemeClr val="bg1"/>
          </a:solidFill>
          <a:ln w="9525" cmpd="sng">
            <a:solidFill>
              <a:schemeClr val="accent4"/>
            </a:solidFill>
          </a:ln>
        </p:spPr>
        <p:txBody>
          <a:bodyPr lIns="36000" tIns="36000" rIns="36000" bIns="36000" anchor="ctr"/>
          <a:lstStyle/>
          <a:p>
            <a:pPr algn="ctr">
              <a:defRPr/>
            </a:pPr>
            <a:r>
              <a:rPr lang="en-US" sz="850" b="1" dirty="0">
                <a:solidFill>
                  <a:srgbClr val="363636"/>
                </a:solidFill>
                <a:latin typeface="Arial Narrow Bold"/>
                <a:ea typeface="MS PGothic" pitchFamily="34" charset="-128"/>
                <a:cs typeface="Arial Narrow Bold"/>
              </a:rPr>
              <a:t>LIFE SCIENCES</a:t>
            </a:r>
          </a:p>
        </p:txBody>
      </p:sp>
      <p:sp>
        <p:nvSpPr>
          <p:cNvPr id="27" name="TextBox 26"/>
          <p:cNvSpPr txBox="1">
            <a:spLocks/>
          </p:cNvSpPr>
          <p:nvPr/>
        </p:nvSpPr>
        <p:spPr>
          <a:xfrm>
            <a:off x="2291981" y="6083005"/>
            <a:ext cx="1551600" cy="198000"/>
          </a:xfrm>
          <a:prstGeom prst="rect">
            <a:avLst/>
          </a:prstGeom>
          <a:solidFill>
            <a:schemeClr val="bg1"/>
          </a:solidFill>
          <a:ln w="9525" cmpd="sng">
            <a:solidFill>
              <a:schemeClr val="accent4"/>
            </a:solidFill>
          </a:ln>
        </p:spPr>
        <p:txBody>
          <a:bodyPr lIns="36000" tIns="36000" rIns="36000" bIns="36000" anchor="ctr"/>
          <a:lstStyle/>
          <a:p>
            <a:pPr algn="ctr">
              <a:defRPr/>
            </a:pPr>
            <a:r>
              <a:rPr lang="en-US" sz="850" b="1" dirty="0">
                <a:solidFill>
                  <a:srgbClr val="363636"/>
                </a:solidFill>
                <a:latin typeface="Arial Narrow Bold"/>
                <a:ea typeface="MS PGothic" pitchFamily="34" charset="-128"/>
                <a:cs typeface="Arial Narrow Bold"/>
              </a:rPr>
              <a:t>LOGISTICS</a:t>
            </a:r>
          </a:p>
        </p:txBody>
      </p:sp>
      <p:pic>
        <p:nvPicPr>
          <p:cNvPr id="33809" name="Picture 27"/>
          <p:cNvPicPr>
            <a:picLocks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175"/>
          <a:stretch/>
        </p:blipFill>
        <p:spPr bwMode="auto">
          <a:xfrm>
            <a:off x="2289600" y="468000"/>
            <a:ext cx="1555200" cy="179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TextBox 28"/>
          <p:cNvSpPr txBox="1">
            <a:spLocks/>
          </p:cNvSpPr>
          <p:nvPr/>
        </p:nvSpPr>
        <p:spPr>
          <a:xfrm>
            <a:off x="2291981" y="2059972"/>
            <a:ext cx="1551600" cy="198000"/>
          </a:xfrm>
          <a:prstGeom prst="rect">
            <a:avLst/>
          </a:prstGeom>
          <a:solidFill>
            <a:schemeClr val="bg1"/>
          </a:solidFill>
          <a:ln w="9525" cmpd="sng">
            <a:solidFill>
              <a:schemeClr val="accent4"/>
            </a:solidFill>
          </a:ln>
        </p:spPr>
        <p:txBody>
          <a:bodyPr lIns="36000" tIns="36000" rIns="36000" bIns="36000" anchor="ctr"/>
          <a:lstStyle/>
          <a:p>
            <a:pPr algn="ctr">
              <a:defRPr/>
            </a:pPr>
            <a:r>
              <a:rPr lang="en-US" sz="850" b="1" dirty="0">
                <a:solidFill>
                  <a:srgbClr val="363636"/>
                </a:solidFill>
                <a:latin typeface="Arial Narrow Bold"/>
                <a:ea typeface="MS PGothic" pitchFamily="34" charset="-128"/>
                <a:cs typeface="Arial Narrow Bold"/>
              </a:rPr>
              <a:t>AUTOMOTIVE</a:t>
            </a:r>
          </a:p>
        </p:txBody>
      </p:sp>
      <p:pic>
        <p:nvPicPr>
          <p:cNvPr id="33811" name="Picture 29"/>
          <p:cNvPicPr>
            <a:picLocks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0" y="468000"/>
            <a:ext cx="1555200" cy="179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TextBox 30"/>
          <p:cNvSpPr txBox="1">
            <a:spLocks/>
          </p:cNvSpPr>
          <p:nvPr/>
        </p:nvSpPr>
        <p:spPr>
          <a:xfrm>
            <a:off x="526819" y="2062800"/>
            <a:ext cx="1551600" cy="198000"/>
          </a:xfrm>
          <a:prstGeom prst="rect">
            <a:avLst/>
          </a:prstGeom>
          <a:solidFill>
            <a:schemeClr val="bg1"/>
          </a:solidFill>
          <a:ln w="9525" cmpd="sng">
            <a:solidFill>
              <a:schemeClr val="accent4"/>
            </a:solidFill>
          </a:ln>
        </p:spPr>
        <p:txBody>
          <a:bodyPr lIns="36000" tIns="36000" rIns="36000" bIns="36000" anchor="ctr"/>
          <a:lstStyle/>
          <a:p>
            <a:pPr algn="ctr">
              <a:defRPr/>
            </a:pPr>
            <a:r>
              <a:rPr lang="en-US" sz="850" b="1" dirty="0">
                <a:solidFill>
                  <a:srgbClr val="363636"/>
                </a:solidFill>
                <a:latin typeface="Arial Narrow Bold"/>
                <a:ea typeface="MS PGothic" pitchFamily="34" charset="-128"/>
                <a:cs typeface="Arial Narrow Bold"/>
              </a:rPr>
              <a:t>AGRICULTURE AND FOOD</a:t>
            </a:r>
          </a:p>
        </p:txBody>
      </p:sp>
      <p:pic>
        <p:nvPicPr>
          <p:cNvPr id="33813" name="Picture 31"/>
          <p:cNvPicPr>
            <a:picLocks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802"/>
          <a:stretch/>
        </p:blipFill>
        <p:spPr bwMode="auto">
          <a:xfrm>
            <a:off x="2289600" y="2480400"/>
            <a:ext cx="1555200" cy="179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TextBox 32"/>
          <p:cNvSpPr txBox="1">
            <a:spLocks/>
          </p:cNvSpPr>
          <p:nvPr/>
        </p:nvSpPr>
        <p:spPr>
          <a:xfrm>
            <a:off x="2291981" y="4075200"/>
            <a:ext cx="1551600" cy="198000"/>
          </a:xfrm>
          <a:prstGeom prst="rect">
            <a:avLst/>
          </a:prstGeom>
          <a:solidFill>
            <a:schemeClr val="bg1"/>
          </a:solidFill>
          <a:ln w="9525" cmpd="sng">
            <a:solidFill>
              <a:schemeClr val="accent4"/>
            </a:solidFill>
          </a:ln>
        </p:spPr>
        <p:txBody>
          <a:bodyPr lIns="36000" tIns="36000" rIns="36000" bIns="36000" anchor="ctr"/>
          <a:lstStyle/>
          <a:p>
            <a:pPr algn="ctr">
              <a:defRPr/>
            </a:pPr>
            <a:r>
              <a:rPr lang="en-US" sz="850" b="1" dirty="0">
                <a:solidFill>
                  <a:srgbClr val="363636"/>
                </a:solidFill>
                <a:latin typeface="Arial Narrow Bold"/>
                <a:ea typeface="MS PGothic" pitchFamily="34" charset="-128"/>
                <a:cs typeface="Arial Narrow Bold"/>
              </a:rPr>
              <a:t>ENERGY</a:t>
            </a:r>
          </a:p>
        </p:txBody>
      </p:sp>
      <p:pic>
        <p:nvPicPr>
          <p:cNvPr id="33815" name="Picture 33"/>
          <p:cNvPicPr>
            <a:picLocks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4800" y="2480400"/>
            <a:ext cx="1555200" cy="179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TextBox 34"/>
          <p:cNvSpPr txBox="1">
            <a:spLocks/>
          </p:cNvSpPr>
          <p:nvPr/>
        </p:nvSpPr>
        <p:spPr>
          <a:xfrm>
            <a:off x="5827181" y="4075200"/>
            <a:ext cx="1551600" cy="198000"/>
          </a:xfrm>
          <a:prstGeom prst="rect">
            <a:avLst/>
          </a:prstGeom>
          <a:solidFill>
            <a:schemeClr val="bg1"/>
          </a:solidFill>
          <a:ln w="9525" cmpd="sng">
            <a:solidFill>
              <a:schemeClr val="accent4"/>
            </a:solidFill>
          </a:ln>
        </p:spPr>
        <p:txBody>
          <a:bodyPr lIns="36000" tIns="36000" rIns="36000" bIns="36000" anchor="ctr"/>
          <a:lstStyle/>
          <a:p>
            <a:pPr algn="ctr">
              <a:defRPr/>
            </a:pPr>
            <a:r>
              <a:rPr lang="en-US" sz="850" b="1" dirty="0">
                <a:solidFill>
                  <a:srgbClr val="363636"/>
                </a:solidFill>
                <a:latin typeface="Arial Narrow Bold"/>
                <a:ea typeface="MS PGothic" pitchFamily="34" charset="-128"/>
                <a:cs typeface="Arial Narrow Bold"/>
              </a:rPr>
              <a:t>FINANCE</a:t>
            </a:r>
          </a:p>
        </p:txBody>
      </p:sp>
      <p:pic>
        <p:nvPicPr>
          <p:cNvPr id="33817" name="Picture 35"/>
          <p:cNvPicPr>
            <a:picLocks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322"/>
          <a:stretch/>
        </p:blipFill>
        <p:spPr bwMode="auto">
          <a:xfrm>
            <a:off x="7588800" y="2480400"/>
            <a:ext cx="1555200" cy="179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TextBox 36"/>
          <p:cNvSpPr txBox="1">
            <a:spLocks/>
          </p:cNvSpPr>
          <p:nvPr/>
        </p:nvSpPr>
        <p:spPr>
          <a:xfrm>
            <a:off x="7591181" y="4075200"/>
            <a:ext cx="1551600" cy="198000"/>
          </a:xfrm>
          <a:prstGeom prst="rect">
            <a:avLst/>
          </a:prstGeom>
          <a:solidFill>
            <a:schemeClr val="bg1"/>
          </a:solidFill>
          <a:ln w="9525" cmpd="sng">
            <a:solidFill>
              <a:schemeClr val="accent4"/>
            </a:solidFill>
          </a:ln>
        </p:spPr>
        <p:txBody>
          <a:bodyPr lIns="36000" tIns="36000" rIns="36000" bIns="36000" anchor="ctr"/>
          <a:lstStyle/>
          <a:p>
            <a:pPr algn="ctr">
              <a:defRPr/>
            </a:pPr>
            <a:r>
              <a:rPr lang="en-US" sz="850" b="1" dirty="0">
                <a:solidFill>
                  <a:srgbClr val="363636"/>
                </a:solidFill>
                <a:latin typeface="Arial Narrow Bold"/>
                <a:ea typeface="MS PGothic" pitchFamily="34" charset="-128"/>
                <a:cs typeface="Arial Narrow Bold"/>
              </a:rPr>
              <a:t>INDUSTRIAL MANUFACTURING</a:t>
            </a:r>
          </a:p>
        </p:txBody>
      </p:sp>
      <p:pic>
        <p:nvPicPr>
          <p:cNvPr id="33819" name="Picture 1" descr="Global_Industries.png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9930" y="3018289"/>
            <a:ext cx="1581150" cy="701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TextBox 33"/>
          <p:cNvSpPr txBox="1">
            <a:spLocks/>
          </p:cNvSpPr>
          <p:nvPr/>
        </p:nvSpPr>
        <p:spPr>
          <a:xfrm>
            <a:off x="4059581" y="2061860"/>
            <a:ext cx="1551600" cy="198000"/>
          </a:xfrm>
          <a:prstGeom prst="rect">
            <a:avLst/>
          </a:prstGeom>
          <a:solidFill>
            <a:schemeClr val="bg1"/>
          </a:solidFill>
          <a:ln w="9525" cmpd="sng">
            <a:solidFill>
              <a:schemeClr val="accent4"/>
            </a:solidFill>
          </a:ln>
        </p:spPr>
        <p:txBody>
          <a:bodyPr lIns="36000" tIns="36000" rIns="36000" bIns="36000" anchor="ctr"/>
          <a:lstStyle/>
          <a:p>
            <a:pPr algn="ctr">
              <a:defRPr/>
            </a:pPr>
            <a:r>
              <a:rPr lang="en-US" sz="850" b="1" dirty="0" smtClean="0">
                <a:solidFill>
                  <a:srgbClr val="363636"/>
                </a:solidFill>
                <a:latin typeface="Arial Narrow Bold"/>
                <a:ea typeface="MS PGothic" pitchFamily="34" charset="-128"/>
                <a:cs typeface="Arial Narrow Bold"/>
              </a:rPr>
              <a:t>AVIATION</a:t>
            </a:r>
            <a:endParaRPr lang="en-US" sz="850" b="1" dirty="0">
              <a:solidFill>
                <a:srgbClr val="363636"/>
              </a:solidFill>
              <a:latin typeface="Arial Narrow Bold"/>
              <a:ea typeface="MS PGothic" pitchFamily="34" charset="-128"/>
              <a:cs typeface="Arial Narrow Bold"/>
            </a:endParaRPr>
          </a:p>
        </p:txBody>
      </p:sp>
      <p:sp>
        <p:nvSpPr>
          <p:cNvPr id="32" name="TextBox 31"/>
          <p:cNvSpPr txBox="1">
            <a:spLocks/>
          </p:cNvSpPr>
          <p:nvPr/>
        </p:nvSpPr>
        <p:spPr>
          <a:xfrm>
            <a:off x="7591181" y="2065957"/>
            <a:ext cx="1551600" cy="198000"/>
          </a:xfrm>
          <a:prstGeom prst="rect">
            <a:avLst/>
          </a:prstGeom>
          <a:solidFill>
            <a:schemeClr val="bg1"/>
          </a:solidFill>
          <a:ln w="9525" cmpd="sng">
            <a:solidFill>
              <a:schemeClr val="accent4"/>
            </a:solidFill>
          </a:ln>
        </p:spPr>
        <p:txBody>
          <a:bodyPr lIns="36000" tIns="36000" rIns="36000" bIns="36000" anchor="ctr"/>
          <a:lstStyle/>
          <a:p>
            <a:pPr algn="ctr">
              <a:defRPr/>
            </a:pPr>
            <a:r>
              <a:rPr lang="en-US" sz="850" b="1" dirty="0" smtClean="0">
                <a:solidFill>
                  <a:srgbClr val="363636"/>
                </a:solidFill>
                <a:latin typeface="Arial Narrow Bold"/>
                <a:ea typeface="MS PGothic" pitchFamily="34" charset="-128"/>
                <a:cs typeface="Arial Narrow Bold"/>
              </a:rPr>
              <a:t>CONSTRUCTION</a:t>
            </a:r>
            <a:endParaRPr lang="en-US" sz="850" b="1" dirty="0">
              <a:solidFill>
                <a:srgbClr val="363636"/>
              </a:solidFill>
              <a:latin typeface="Arial Narrow Bold"/>
              <a:ea typeface="MS PGothic" pitchFamily="34" charset="-128"/>
              <a:cs typeface="Arial Narrow Bold"/>
            </a:endParaRPr>
          </a:p>
        </p:txBody>
      </p:sp>
    </p:spTree>
    <p:extLst>
      <p:ext uri="{BB962C8B-B14F-4D97-AF65-F5344CB8AC3E}">
        <p14:creationId xmlns:p14="http://schemas.microsoft.com/office/powerpoint/2010/main" val="195728591"/>
      </p:ext>
    </p:extLst>
  </p:cSld>
  <p:clrMapOvr>
    <a:masterClrMapping/>
  </p:clrMapOvr>
  <p:transition advTm="1137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build="allAtOnce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Afbeeldingsresultaat voor tanzania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64768" y="1844824"/>
            <a:ext cx="4838700" cy="4419600"/>
          </a:xfrm>
          <a:prstGeom prst="rect">
            <a:avLst/>
          </a:prstGeom>
          <a:noFill/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2057400" y="381000"/>
            <a:ext cx="7162800" cy="9144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all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Tanzania</a:t>
            </a:r>
            <a:r>
              <a:rPr kumimoji="0" lang="en-US" sz="2800" b="0" i="0" u="none" strike="noStrike" kern="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2800" b="0" i="0" u="none" strike="noStrike" kern="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en-GB" sz="2800" b="1" i="0" u="none" strike="noStrike" kern="0" cap="all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PCA: Product </a:t>
            </a:r>
            <a:r>
              <a:rPr lang="nl-BE" dirty="0" err="1" smtClean="0"/>
              <a:t>Conformity</a:t>
            </a:r>
            <a:r>
              <a:rPr lang="nl-BE" dirty="0" smtClean="0"/>
              <a:t> </a:t>
            </a:r>
            <a:r>
              <a:rPr lang="nl-BE" dirty="0" err="1" smtClean="0"/>
              <a:t>assessment</a:t>
            </a:r>
            <a:endParaRPr lang="nl-BE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 sz="5400" dirty="0" smtClean="0"/>
          </a:p>
          <a:p>
            <a:r>
              <a:rPr lang="nl-BE" sz="5400" dirty="0" err="1" smtClean="0"/>
              <a:t>What</a:t>
            </a:r>
            <a:r>
              <a:rPr lang="nl-BE" sz="5400" dirty="0" smtClean="0"/>
              <a:t> is </a:t>
            </a:r>
            <a:r>
              <a:rPr lang="nl-BE" sz="5400" dirty="0" err="1" smtClean="0"/>
              <a:t>it</a:t>
            </a:r>
            <a:r>
              <a:rPr lang="nl-BE" sz="5400" dirty="0" smtClean="0"/>
              <a:t> </a:t>
            </a:r>
            <a:r>
              <a:rPr lang="nl-BE" sz="5400" dirty="0" err="1" smtClean="0"/>
              <a:t>about</a:t>
            </a:r>
            <a:r>
              <a:rPr lang="nl-BE" sz="5400" dirty="0" smtClean="0"/>
              <a:t> ?</a:t>
            </a:r>
            <a:endParaRPr lang="nl-BE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3074" name="Picture 2" descr="C:\Users\p_vanblanckenberg\PrintHood\Desktop\AFRICA EXPORT DAY\e_article_full[1].pn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00672" y="1340768"/>
            <a:ext cx="7334960" cy="50405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PCA </a:t>
            </a:r>
            <a:r>
              <a:rPr lang="nl-BE" dirty="0" err="1" smtClean="0"/>
              <a:t>or</a:t>
            </a:r>
            <a:r>
              <a:rPr lang="nl-BE" dirty="0" smtClean="0"/>
              <a:t> PVOC ?</a:t>
            </a:r>
            <a:endParaRPr lang="nl-BE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000672" y="1700808"/>
            <a:ext cx="7162800" cy="4648200"/>
          </a:xfrm>
        </p:spPr>
        <p:txBody>
          <a:bodyPr/>
          <a:lstStyle/>
          <a:p>
            <a:pPr algn="ctr">
              <a:buNone/>
            </a:pPr>
            <a:endParaRPr lang="en-US" sz="2800" dirty="0" smtClean="0"/>
          </a:p>
          <a:p>
            <a:pPr algn="ctr">
              <a:buNone/>
            </a:pPr>
            <a:r>
              <a:rPr lang="en-US" sz="2800" dirty="0" smtClean="0"/>
              <a:t>Pre shipment verification of Conformity</a:t>
            </a:r>
          </a:p>
          <a:p>
            <a:pPr algn="ctr">
              <a:buNone/>
            </a:pPr>
            <a:r>
              <a:rPr lang="en-US" sz="2800" dirty="0" smtClean="0"/>
              <a:t>Controlled by the</a:t>
            </a:r>
          </a:p>
          <a:p>
            <a:pPr algn="ctr">
              <a:buNone/>
            </a:pPr>
            <a:r>
              <a:rPr lang="en-US" sz="2800" dirty="0" smtClean="0"/>
              <a:t>Tanzania Bureau of Standards (TBS)</a:t>
            </a:r>
          </a:p>
          <a:p>
            <a:pPr algn="ctr">
              <a:buNone/>
            </a:pPr>
            <a:r>
              <a:rPr lang="nl-BE" sz="1800" dirty="0" err="1" smtClean="0"/>
              <a:t>January</a:t>
            </a:r>
            <a:r>
              <a:rPr lang="nl-BE" sz="1800" dirty="0" smtClean="0"/>
              <a:t> 1, 2012</a:t>
            </a:r>
          </a:p>
          <a:p>
            <a:pPr algn="ctr">
              <a:buNone/>
            </a:pPr>
            <a:endParaRPr lang="nl-BE" sz="1800" dirty="0" smtClean="0"/>
          </a:p>
          <a:p>
            <a:pPr algn="ctr">
              <a:buNone/>
            </a:pPr>
            <a:endParaRPr lang="nl-BE" sz="1800" dirty="0" smtClean="0"/>
          </a:p>
          <a:p>
            <a:pPr algn="ctr">
              <a:buNone/>
            </a:pPr>
            <a:r>
              <a:rPr lang="nl-BE" sz="1800" dirty="0" smtClean="0"/>
              <a:t>Fine of 15% of the CIF </a:t>
            </a:r>
            <a:r>
              <a:rPr lang="nl-BE" sz="1800" dirty="0" err="1" smtClean="0"/>
              <a:t>value</a:t>
            </a:r>
            <a:r>
              <a:rPr lang="nl-BE" sz="1800" dirty="0" smtClean="0"/>
              <a:t> , </a:t>
            </a:r>
            <a:r>
              <a:rPr lang="nl-BE" sz="1800" dirty="0" err="1" smtClean="0"/>
              <a:t>when</a:t>
            </a:r>
            <a:r>
              <a:rPr lang="nl-BE" sz="1800" dirty="0" smtClean="0"/>
              <a:t> </a:t>
            </a:r>
            <a:r>
              <a:rPr lang="nl-BE" sz="1800" dirty="0" err="1" smtClean="0"/>
              <a:t>not</a:t>
            </a:r>
            <a:r>
              <a:rPr lang="nl-BE" sz="1800" dirty="0" smtClean="0"/>
              <a:t> </a:t>
            </a:r>
            <a:r>
              <a:rPr lang="nl-BE" sz="1800" dirty="0" err="1" smtClean="0"/>
              <a:t>adhering</a:t>
            </a:r>
            <a:r>
              <a:rPr lang="nl-BE" sz="1800" dirty="0" smtClean="0"/>
              <a:t> !</a:t>
            </a:r>
            <a:endParaRPr lang="en-US" sz="1800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 smtClean="0"/>
              <a:t>What</a:t>
            </a:r>
            <a:r>
              <a:rPr lang="nl-BE" dirty="0" smtClean="0"/>
              <a:t> is </a:t>
            </a:r>
            <a:r>
              <a:rPr lang="nl-BE" dirty="0" err="1" smtClean="0"/>
              <a:t>your</a:t>
            </a:r>
            <a:r>
              <a:rPr lang="nl-BE" dirty="0" smtClean="0"/>
              <a:t> route ?</a:t>
            </a:r>
            <a:endParaRPr lang="nl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u="sng" dirty="0" smtClean="0"/>
          </a:p>
          <a:p>
            <a:r>
              <a:rPr lang="en-US" u="sng" dirty="0" smtClean="0"/>
              <a:t>Route A </a:t>
            </a:r>
            <a:r>
              <a:rPr lang="en-US" dirty="0" smtClean="0"/>
              <a:t>– for unregistered products,</a:t>
            </a:r>
          </a:p>
          <a:p>
            <a:r>
              <a:rPr lang="en-US" u="sng" dirty="0" smtClean="0"/>
              <a:t>Route B</a:t>
            </a:r>
            <a:r>
              <a:rPr lang="en-US" dirty="0" smtClean="0"/>
              <a:t> – for registered suppliers or manufacturers of goods. </a:t>
            </a:r>
          </a:p>
          <a:p>
            <a:pPr>
              <a:buNone/>
            </a:pPr>
            <a:r>
              <a:rPr lang="en-US" dirty="0" smtClean="0"/>
              <a:t>      fast track certification process. </a:t>
            </a:r>
          </a:p>
          <a:p>
            <a:pPr>
              <a:buNone/>
            </a:pPr>
            <a:r>
              <a:rPr lang="en-US" dirty="0" smtClean="0"/>
              <a:t>      frequent shipments of homogenous products</a:t>
            </a:r>
          </a:p>
          <a:p>
            <a:pPr>
              <a:buNone/>
            </a:pPr>
            <a:r>
              <a:rPr lang="en-US" dirty="0" smtClean="0"/>
              <a:t>	random inspection/less administration</a:t>
            </a:r>
          </a:p>
          <a:p>
            <a:r>
              <a:rPr lang="en-US" dirty="0" smtClean="0"/>
              <a:t> </a:t>
            </a:r>
            <a:r>
              <a:rPr lang="en-US" u="sng" dirty="0" smtClean="0"/>
              <a:t>Route C</a:t>
            </a:r>
            <a:r>
              <a:rPr lang="en-US" dirty="0" smtClean="0"/>
              <a:t> – licensed products for: manufacturers</a:t>
            </a:r>
          </a:p>
          <a:p>
            <a:pPr>
              <a:buNone/>
            </a:pPr>
            <a:r>
              <a:rPr lang="en-US" dirty="0" smtClean="0"/>
              <a:t>      the existence of a quality management system in the manufacturing/production process. </a:t>
            </a:r>
          </a:p>
          <a:p>
            <a:pPr>
              <a:buNone/>
            </a:pPr>
            <a:r>
              <a:rPr lang="en-US" dirty="0" smtClean="0"/>
              <a:t>      the audit of the QMS and licensing of products </a:t>
            </a:r>
          </a:p>
          <a:p>
            <a:endParaRPr lang="nl-B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AutoShape 2"/>
          <p:cNvSpPr>
            <a:spLocks noChangeArrowheads="1"/>
          </p:cNvSpPr>
          <p:nvPr/>
        </p:nvSpPr>
        <p:spPr bwMode="auto">
          <a:xfrm>
            <a:off x="889000" y="1524000"/>
            <a:ext cx="1965325" cy="914400"/>
          </a:xfrm>
          <a:prstGeom prst="rightArrowCallout">
            <a:avLst>
              <a:gd name="adj1" fmla="val 25000"/>
              <a:gd name="adj2" fmla="val 25000"/>
              <a:gd name="adj3" fmla="val 35822"/>
              <a:gd name="adj4" fmla="val 66667"/>
            </a:avLst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400">
                <a:latin typeface="Arial" charset="0"/>
              </a:rPr>
              <a:t>Applicant</a:t>
            </a:r>
          </a:p>
        </p:txBody>
      </p:sp>
      <p:sp>
        <p:nvSpPr>
          <p:cNvPr id="33795" name="AutoShape 3"/>
          <p:cNvSpPr>
            <a:spLocks noChangeArrowheads="1"/>
          </p:cNvSpPr>
          <p:nvPr/>
        </p:nvSpPr>
        <p:spPr bwMode="auto">
          <a:xfrm>
            <a:off x="889000" y="2784475"/>
            <a:ext cx="1965325" cy="914400"/>
          </a:xfrm>
          <a:prstGeom prst="rightArrowCallout">
            <a:avLst>
              <a:gd name="adj1" fmla="val 25000"/>
              <a:gd name="adj2" fmla="val 25000"/>
              <a:gd name="adj3" fmla="val 35822"/>
              <a:gd name="adj4" fmla="val 66667"/>
            </a:avLst>
          </a:prstGeom>
          <a:solidFill>
            <a:srgbClr val="FFFF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1400">
                <a:latin typeface="Arial" charset="0"/>
              </a:rPr>
              <a:t>Accredited </a:t>
            </a:r>
          </a:p>
          <a:p>
            <a:pPr algn="ctr"/>
            <a:r>
              <a:rPr lang="en-US" sz="1400">
                <a:latin typeface="Arial" charset="0"/>
              </a:rPr>
              <a:t>Laboratory</a:t>
            </a:r>
          </a:p>
        </p:txBody>
      </p:sp>
      <p:sp>
        <p:nvSpPr>
          <p:cNvPr id="33796" name="AutoShape 4"/>
          <p:cNvSpPr>
            <a:spLocks noChangeArrowheads="1"/>
          </p:cNvSpPr>
          <p:nvPr/>
        </p:nvSpPr>
        <p:spPr bwMode="auto">
          <a:xfrm>
            <a:off x="874713" y="4333875"/>
            <a:ext cx="2016125" cy="1219200"/>
          </a:xfrm>
          <a:prstGeom prst="rightArrowCallout">
            <a:avLst>
              <a:gd name="adj1" fmla="val 25000"/>
              <a:gd name="adj2" fmla="val 25000"/>
              <a:gd name="adj3" fmla="val 27561"/>
              <a:gd name="adj4" fmla="val 66667"/>
            </a:avLst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1400">
                <a:latin typeface="Arial" charset="0"/>
              </a:rPr>
              <a:t>Inspection &amp; Certification Body</a:t>
            </a:r>
            <a:endParaRPr lang="en-US" sz="1300">
              <a:latin typeface="Arial" charset="0"/>
            </a:endParaRPr>
          </a:p>
        </p:txBody>
      </p:sp>
      <p:sp>
        <p:nvSpPr>
          <p:cNvPr id="33797" name="AutoShape 5"/>
          <p:cNvSpPr>
            <a:spLocks noChangeArrowheads="1"/>
          </p:cNvSpPr>
          <p:nvPr/>
        </p:nvSpPr>
        <p:spPr bwMode="auto">
          <a:xfrm>
            <a:off x="2984500" y="1524000"/>
            <a:ext cx="2166938" cy="914400"/>
          </a:xfrm>
          <a:prstGeom prst="rightArrowCallout">
            <a:avLst>
              <a:gd name="adj1" fmla="val 25000"/>
              <a:gd name="adj2" fmla="val 25000"/>
              <a:gd name="adj3" fmla="val 39497"/>
              <a:gd name="adj4" fmla="val 66667"/>
            </a:avLst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1400">
                <a:solidFill>
                  <a:srgbClr val="FF3300"/>
                </a:solidFill>
                <a:latin typeface="Arial" charset="0"/>
              </a:rPr>
              <a:t>Product Information / Request for Certification</a:t>
            </a:r>
            <a:endParaRPr lang="es-ES" sz="1400">
              <a:solidFill>
                <a:srgbClr val="FF3300"/>
              </a:solidFill>
              <a:latin typeface="Arial" charset="0"/>
            </a:endParaRPr>
          </a:p>
        </p:txBody>
      </p:sp>
      <p:sp>
        <p:nvSpPr>
          <p:cNvPr id="33798" name="AutoShape 6"/>
          <p:cNvSpPr>
            <a:spLocks noChangeArrowheads="1"/>
          </p:cNvSpPr>
          <p:nvPr/>
        </p:nvSpPr>
        <p:spPr bwMode="auto">
          <a:xfrm>
            <a:off x="2984500" y="2773363"/>
            <a:ext cx="2166938" cy="914400"/>
          </a:xfrm>
          <a:prstGeom prst="rightArrowCallout">
            <a:avLst>
              <a:gd name="adj1" fmla="val 25000"/>
              <a:gd name="adj2" fmla="val 25000"/>
              <a:gd name="adj3" fmla="val 39497"/>
              <a:gd name="adj4" fmla="val 66667"/>
            </a:avLst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1400">
                <a:solidFill>
                  <a:srgbClr val="FF3300"/>
                </a:solidFill>
                <a:latin typeface="Arial" charset="0"/>
              </a:rPr>
              <a:t>Test</a:t>
            </a:r>
            <a:r>
              <a:rPr lang="es-ES" sz="1400">
                <a:solidFill>
                  <a:srgbClr val="FF3300"/>
                </a:solidFill>
                <a:latin typeface="Arial" charset="0"/>
              </a:rPr>
              <a:t> Report</a:t>
            </a:r>
          </a:p>
        </p:txBody>
      </p:sp>
      <p:sp>
        <p:nvSpPr>
          <p:cNvPr id="33799" name="AutoShape 7"/>
          <p:cNvSpPr>
            <a:spLocks noChangeArrowheads="1"/>
          </p:cNvSpPr>
          <p:nvPr/>
        </p:nvSpPr>
        <p:spPr bwMode="auto">
          <a:xfrm>
            <a:off x="2984500" y="3989388"/>
            <a:ext cx="2166938" cy="923925"/>
          </a:xfrm>
          <a:prstGeom prst="rightArrowCallout">
            <a:avLst>
              <a:gd name="adj1" fmla="val 25000"/>
              <a:gd name="adj2" fmla="val 25000"/>
              <a:gd name="adj3" fmla="val 39089"/>
              <a:gd name="adj4" fmla="val 66667"/>
            </a:avLst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1400">
                <a:solidFill>
                  <a:srgbClr val="FF3300"/>
                </a:solidFill>
                <a:latin typeface="Arial" charset="0"/>
              </a:rPr>
              <a:t>Audit Report</a:t>
            </a:r>
          </a:p>
        </p:txBody>
      </p:sp>
      <p:sp>
        <p:nvSpPr>
          <p:cNvPr id="33800" name="AutoShape 8"/>
          <p:cNvSpPr>
            <a:spLocks noChangeArrowheads="1"/>
          </p:cNvSpPr>
          <p:nvPr/>
        </p:nvSpPr>
        <p:spPr bwMode="auto">
          <a:xfrm>
            <a:off x="2984500" y="5183188"/>
            <a:ext cx="2166938" cy="914400"/>
          </a:xfrm>
          <a:prstGeom prst="rightArrowCallout">
            <a:avLst>
              <a:gd name="adj1" fmla="val 25000"/>
              <a:gd name="adj2" fmla="val 25000"/>
              <a:gd name="adj3" fmla="val 39497"/>
              <a:gd name="adj4" fmla="val 66667"/>
            </a:avLst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1400">
                <a:solidFill>
                  <a:srgbClr val="FF3300"/>
                </a:solidFill>
                <a:latin typeface="Arial" charset="0"/>
              </a:rPr>
              <a:t>Inspection Report</a:t>
            </a:r>
          </a:p>
        </p:txBody>
      </p:sp>
      <p:sp>
        <p:nvSpPr>
          <p:cNvPr id="33801" name="AutoShape 9"/>
          <p:cNvSpPr>
            <a:spLocks noChangeArrowheads="1"/>
          </p:cNvSpPr>
          <p:nvPr/>
        </p:nvSpPr>
        <p:spPr bwMode="auto">
          <a:xfrm>
            <a:off x="5313363" y="1557338"/>
            <a:ext cx="2278062" cy="4462462"/>
          </a:xfrm>
          <a:prstGeom prst="rightArrowCallout">
            <a:avLst>
              <a:gd name="adj1" fmla="val 12860"/>
              <a:gd name="adj2" fmla="val 12660"/>
              <a:gd name="adj3" fmla="val 22884"/>
              <a:gd name="adj4" fmla="val 66028"/>
            </a:avLst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1400" b="1" dirty="0">
                <a:solidFill>
                  <a:srgbClr val="FF3300"/>
                </a:solidFill>
                <a:latin typeface="Verdana" pitchFamily="34" charset="0"/>
              </a:rPr>
              <a:t>Certification Body </a:t>
            </a:r>
          </a:p>
          <a:p>
            <a:pPr algn="ctr"/>
            <a:r>
              <a:rPr lang="en-US" sz="1400" b="1" dirty="0">
                <a:solidFill>
                  <a:srgbClr val="FF3300"/>
                </a:solidFill>
                <a:latin typeface="Verdana" pitchFamily="34" charset="0"/>
              </a:rPr>
              <a:t>(SGS)</a:t>
            </a:r>
          </a:p>
          <a:p>
            <a:pPr algn="ctr"/>
            <a:endParaRPr lang="en-US" sz="1400" b="1" dirty="0">
              <a:solidFill>
                <a:srgbClr val="FF3300"/>
              </a:solidFill>
              <a:latin typeface="Verdana" pitchFamily="34" charset="0"/>
            </a:endParaRPr>
          </a:p>
          <a:p>
            <a:pPr algn="ctr"/>
            <a:endParaRPr lang="en-US" sz="1400" b="1" dirty="0">
              <a:latin typeface="Verdana" pitchFamily="34" charset="0"/>
            </a:endParaRPr>
          </a:p>
          <a:p>
            <a:pPr algn="ctr"/>
            <a:endParaRPr lang="en-US" sz="1400" b="1" dirty="0">
              <a:latin typeface="Verdana" pitchFamily="34" charset="0"/>
            </a:endParaRPr>
          </a:p>
          <a:p>
            <a:pPr algn="ctr"/>
            <a:r>
              <a:rPr lang="en-US" sz="1400" dirty="0">
                <a:latin typeface="Arial" charset="0"/>
              </a:rPr>
              <a:t>Product Experts (evaluation and analysis)</a:t>
            </a:r>
          </a:p>
          <a:p>
            <a:pPr algn="ctr"/>
            <a:endParaRPr lang="en-US" sz="1400" dirty="0">
              <a:latin typeface="Verdana" pitchFamily="34" charset="0"/>
            </a:endParaRPr>
          </a:p>
          <a:p>
            <a:pPr algn="ctr"/>
            <a:endParaRPr lang="en-US" sz="1400" dirty="0">
              <a:latin typeface="Verdana" pitchFamily="34" charset="0"/>
            </a:endParaRPr>
          </a:p>
          <a:p>
            <a:pPr algn="ctr"/>
            <a:r>
              <a:rPr lang="en-US" sz="1400" dirty="0">
                <a:latin typeface="Arial" charset="0"/>
              </a:rPr>
              <a:t>Certification Manager</a:t>
            </a:r>
          </a:p>
          <a:p>
            <a:pPr algn="ctr"/>
            <a:r>
              <a:rPr lang="en-US" sz="1400" dirty="0">
                <a:latin typeface="Arial" charset="0"/>
              </a:rPr>
              <a:t>(Decision to certify</a:t>
            </a:r>
            <a:r>
              <a:rPr lang="en-US" sz="1400" dirty="0">
                <a:latin typeface="Verdana" pitchFamily="34" charset="0"/>
              </a:rPr>
              <a:t>)</a:t>
            </a:r>
          </a:p>
          <a:p>
            <a:pPr algn="ctr"/>
            <a:endParaRPr lang="en-US" sz="1400" dirty="0">
              <a:latin typeface="Verdana" pitchFamily="34" charset="0"/>
            </a:endParaRPr>
          </a:p>
        </p:txBody>
      </p:sp>
      <p:pic>
        <p:nvPicPr>
          <p:cNvPr id="33802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56513" y="2789238"/>
            <a:ext cx="1612900" cy="223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3803" name="Rectangle 1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6600"/>
                </a:solidFill>
              </a:rPr>
              <a:t>PARTIES / </a:t>
            </a:r>
            <a:r>
              <a:rPr lang="en-US" b="1" dirty="0" err="1" smtClean="0">
                <a:solidFill>
                  <a:srgbClr val="FF6600"/>
                </a:solidFill>
              </a:rPr>
              <a:t>ACTIVITiES</a:t>
            </a:r>
            <a:endParaRPr lang="en-US" b="1" dirty="0">
              <a:solidFill>
                <a:srgbClr val="FF6600"/>
              </a:solidFill>
            </a:endParaRPr>
          </a:p>
        </p:txBody>
      </p:sp>
      <p:sp>
        <p:nvSpPr>
          <p:cNvPr id="33804" name="Line 12"/>
          <p:cNvSpPr>
            <a:spLocks noChangeShapeType="1"/>
          </p:cNvSpPr>
          <p:nvPr/>
        </p:nvSpPr>
        <p:spPr bwMode="auto">
          <a:xfrm>
            <a:off x="1568450" y="3716338"/>
            <a:ext cx="0" cy="649287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nl-BE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Mozambique</a:t>
            </a:r>
            <a:endParaRPr lang="nl-BE" dirty="0"/>
          </a:p>
        </p:txBody>
      </p:sp>
      <p:pic>
        <p:nvPicPr>
          <p:cNvPr id="37890" name="Picture 2" descr="Afbeeldingsresultaat voor mozambique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80792" y="1772816"/>
            <a:ext cx="3581400" cy="4419600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PSI : </a:t>
            </a:r>
            <a:r>
              <a:rPr lang="en-US" sz="2800" dirty="0" err="1" smtClean="0"/>
              <a:t>Preshipment</a:t>
            </a:r>
            <a:r>
              <a:rPr lang="en-US" sz="2800" dirty="0" smtClean="0"/>
              <a:t> inspection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2400" dirty="0" smtClean="0"/>
          </a:p>
          <a:p>
            <a:r>
              <a:rPr lang="en-US" sz="2400" dirty="0" smtClean="0"/>
              <a:t>Initiated by the importer</a:t>
            </a:r>
          </a:p>
          <a:p>
            <a:r>
              <a:rPr lang="en-US" sz="2400" dirty="0" smtClean="0"/>
              <a:t>Checking of the invoice amount and the declared cargo</a:t>
            </a:r>
          </a:p>
          <a:p>
            <a:r>
              <a:rPr lang="en-US" sz="2400" dirty="0" smtClean="0"/>
              <a:t>Checking Custom codes</a:t>
            </a:r>
          </a:p>
          <a:p>
            <a:r>
              <a:rPr lang="en-US" sz="2400" dirty="0" smtClean="0"/>
              <a:t>Inspection and sealing</a:t>
            </a:r>
          </a:p>
          <a:p>
            <a:pPr>
              <a:buNone/>
            </a:pPr>
            <a:endParaRPr lang="en-US" sz="2200" dirty="0"/>
          </a:p>
          <a:p>
            <a:pPr lvl="1"/>
            <a:endParaRPr lang="en-US" sz="2200" dirty="0"/>
          </a:p>
          <a:p>
            <a:pPr lvl="1"/>
            <a:endParaRPr lang="en-US" sz="22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11995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Single </a:t>
            </a:r>
            <a:r>
              <a:rPr lang="nl-BE" dirty="0" err="1" smtClean="0"/>
              <a:t>window</a:t>
            </a:r>
            <a:endParaRPr lang="nl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new generation of Single Window building on 15 years of SGS experience in this domain. </a:t>
            </a:r>
          </a:p>
          <a:p>
            <a:r>
              <a:rPr lang="en-US" dirty="0" smtClean="0"/>
              <a:t>Mozambique Community Network (</a:t>
            </a:r>
            <a:r>
              <a:rPr lang="en-US" dirty="0" err="1" smtClean="0">
                <a:solidFill>
                  <a:schemeClr val="accent3"/>
                </a:solidFill>
              </a:rPr>
              <a:t>MCNet</a:t>
            </a:r>
            <a:r>
              <a:rPr lang="en-US" dirty="0" smtClean="0">
                <a:solidFill>
                  <a:schemeClr val="accent3"/>
                </a:solidFill>
              </a:rPr>
              <a:t>) </a:t>
            </a:r>
            <a:r>
              <a:rPr lang="en-US" dirty="0" smtClean="0"/>
              <a:t>was created to implement the national Single Window and mandated SGS to ensure the successful roll out and operations of the project.</a:t>
            </a:r>
          </a:p>
          <a:p>
            <a:r>
              <a:rPr lang="en-US" dirty="0" smtClean="0"/>
              <a:t>This Single Window and Customs Management System package went live in 2012 and now provides a full supply chain management solution throughout the country</a:t>
            </a:r>
          </a:p>
          <a:p>
            <a:r>
              <a:rPr lang="nl-BE" dirty="0" smtClean="0"/>
              <a:t>Mozambique is </a:t>
            </a:r>
            <a:r>
              <a:rPr lang="nl-BE" dirty="0" err="1" smtClean="0"/>
              <a:t>now</a:t>
            </a:r>
            <a:r>
              <a:rPr lang="nl-BE" dirty="0" smtClean="0"/>
              <a:t> </a:t>
            </a:r>
            <a:r>
              <a:rPr lang="nl-BE" dirty="0" err="1" smtClean="0"/>
              <a:t>benefiting</a:t>
            </a:r>
            <a:r>
              <a:rPr lang="nl-BE" dirty="0" smtClean="0"/>
              <a:t> </a:t>
            </a:r>
            <a:r>
              <a:rPr lang="nl-BE" dirty="0" err="1" smtClean="0"/>
              <a:t>from</a:t>
            </a:r>
            <a:r>
              <a:rPr lang="nl-BE" dirty="0" smtClean="0"/>
              <a:t> the </a:t>
            </a:r>
            <a:r>
              <a:rPr lang="nl-BE" dirty="0" err="1" smtClean="0"/>
              <a:t>latest</a:t>
            </a:r>
            <a:r>
              <a:rPr lang="nl-BE" dirty="0" smtClean="0"/>
              <a:t> </a:t>
            </a:r>
            <a:r>
              <a:rPr lang="nl-BE" dirty="0" err="1" smtClean="0"/>
              <a:t>developments</a:t>
            </a:r>
            <a:r>
              <a:rPr lang="nl-BE" dirty="0" smtClean="0"/>
              <a:t> in transit management, international </a:t>
            </a:r>
            <a:r>
              <a:rPr lang="nl-BE" dirty="0" err="1" smtClean="0"/>
              <a:t>connectivity</a:t>
            </a:r>
            <a:r>
              <a:rPr lang="nl-BE" dirty="0" smtClean="0"/>
              <a:t> and Business </a:t>
            </a:r>
            <a:r>
              <a:rPr lang="nl-BE" dirty="0" err="1" smtClean="0"/>
              <a:t>Intelligence</a:t>
            </a:r>
            <a:r>
              <a:rPr lang="nl-BE" dirty="0" smtClean="0"/>
              <a:t> in </a:t>
            </a:r>
            <a:r>
              <a:rPr lang="nl-BE" dirty="0" err="1" smtClean="0"/>
              <a:t>addition</a:t>
            </a:r>
            <a:r>
              <a:rPr lang="nl-BE" dirty="0" smtClean="0"/>
              <a:t> to the </a:t>
            </a:r>
            <a:r>
              <a:rPr lang="nl-BE" dirty="0" err="1" smtClean="0"/>
              <a:t>customised</a:t>
            </a:r>
            <a:r>
              <a:rPr lang="nl-BE" dirty="0" smtClean="0"/>
              <a:t> </a:t>
            </a:r>
            <a:r>
              <a:rPr lang="nl-BE" dirty="0" err="1" smtClean="0"/>
              <a:t>Customs</a:t>
            </a:r>
            <a:r>
              <a:rPr lang="nl-BE" dirty="0" smtClean="0"/>
              <a:t> Management System and base Single </a:t>
            </a:r>
            <a:r>
              <a:rPr lang="nl-BE" dirty="0" err="1" smtClean="0"/>
              <a:t>Window</a:t>
            </a:r>
            <a:r>
              <a:rPr lang="nl-BE" dirty="0" smtClean="0"/>
              <a:t> </a:t>
            </a:r>
            <a:r>
              <a:rPr lang="nl-BE" dirty="0" err="1" smtClean="0"/>
              <a:t>functionalities</a:t>
            </a:r>
            <a:endParaRPr lang="nl-BE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		</a:t>
            </a:r>
            <a:r>
              <a:rPr lang="nl-BE" dirty="0" err="1" smtClean="0"/>
              <a:t>McNet</a:t>
            </a:r>
            <a:endParaRPr lang="nl-BE" dirty="0"/>
          </a:p>
        </p:txBody>
      </p:sp>
      <p:sp>
        <p:nvSpPr>
          <p:cNvPr id="3" name="Rectangle 2"/>
          <p:cNvSpPr/>
          <p:nvPr/>
        </p:nvSpPr>
        <p:spPr>
          <a:xfrm>
            <a:off x="2476500" y="3013502"/>
            <a:ext cx="4953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u="sng" dirty="0" smtClean="0">
                <a:hlinkClick r:id="rId3"/>
              </a:rPr>
              <a:t>https://tradenet.mcnet.co.mz/mtn/jsf/login/MOZTNLoginPage.jsf</a:t>
            </a:r>
            <a:endParaRPr lang="nl-BE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 dirty="0"/>
          </a:p>
        </p:txBody>
      </p:sp>
      <p:pic>
        <p:nvPicPr>
          <p:cNvPr id="14338" name="Picture 2" descr="C:\Users\p_vanblanckenberg\PrintHood\Desktop\CCBLASEMINAR2013\get[1]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72680" y="1412776"/>
            <a:ext cx="7272808" cy="49685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		</a:t>
            </a:r>
            <a:r>
              <a:rPr lang="nl-BE" dirty="0" err="1" smtClean="0"/>
              <a:t>Karibu</a:t>
            </a:r>
            <a:r>
              <a:rPr lang="nl-BE" dirty="0" smtClean="0"/>
              <a:t> !    </a:t>
            </a:r>
            <a:r>
              <a:rPr lang="nl-BE" dirty="0" err="1" smtClean="0"/>
              <a:t>Bem</a:t>
            </a:r>
            <a:r>
              <a:rPr lang="nl-BE" dirty="0" smtClean="0"/>
              <a:t> </a:t>
            </a:r>
            <a:r>
              <a:rPr lang="nl-BE" dirty="0" err="1" smtClean="0"/>
              <a:t>vindo</a:t>
            </a:r>
            <a:r>
              <a:rPr lang="nl-BE" dirty="0" smtClean="0"/>
              <a:t> !</a:t>
            </a:r>
            <a:endParaRPr lang="nl-BE" dirty="0"/>
          </a:p>
        </p:txBody>
      </p:sp>
      <p:pic>
        <p:nvPicPr>
          <p:cNvPr id="1027" name="Picture 3" descr="C:\Users\p_vanblanckenberg\PrintHood\Desktop\trips\Kenia&amp;Tanzania\P1010183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40832" y="1316765"/>
            <a:ext cx="4212468" cy="513657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nl-BE" dirty="0" smtClean="0"/>
          </a:p>
          <a:p>
            <a:pPr algn="ctr">
              <a:buNone/>
            </a:pPr>
            <a:endParaRPr lang="nl-BE" dirty="0" smtClean="0"/>
          </a:p>
          <a:p>
            <a:pPr algn="ctr">
              <a:buNone/>
            </a:pPr>
            <a:r>
              <a:rPr lang="nl-BE" dirty="0" smtClean="0"/>
              <a:t>Koen </a:t>
            </a:r>
            <a:r>
              <a:rPr lang="nl-BE" dirty="0" err="1" smtClean="0"/>
              <a:t>Vanheusden</a:t>
            </a:r>
            <a:endParaRPr lang="nl-BE" dirty="0" smtClean="0"/>
          </a:p>
          <a:p>
            <a:pPr algn="ctr">
              <a:buNone/>
            </a:pPr>
            <a:r>
              <a:rPr lang="nl-BE" dirty="0" smtClean="0"/>
              <a:t>°26.06.1962    +12.09.2016 </a:t>
            </a:r>
          </a:p>
          <a:p>
            <a:pPr algn="ctr">
              <a:buNone/>
            </a:pPr>
            <a:endParaRPr lang="nl-B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Text Box 2"/>
          <p:cNvSpPr txBox="1">
            <a:spLocks noChangeArrowheads="1"/>
          </p:cNvSpPr>
          <p:nvPr/>
        </p:nvSpPr>
        <p:spPr bwMode="auto">
          <a:xfrm>
            <a:off x="415925" y="3687763"/>
            <a:ext cx="8641531" cy="443198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tabLst>
                <a:tab pos="2332038" algn="l"/>
              </a:tabLst>
            </a:pPr>
            <a:endParaRPr lang="en-US" sz="2400" b="1" dirty="0">
              <a:solidFill>
                <a:srgbClr val="FF6600"/>
              </a:solidFill>
              <a:latin typeface="+mj-lt"/>
            </a:endParaRPr>
          </a:p>
          <a:p>
            <a:pPr lvl="3">
              <a:spcBef>
                <a:spcPct val="50000"/>
              </a:spcBef>
              <a:tabLst>
                <a:tab pos="2332038" algn="l"/>
              </a:tabLst>
            </a:pPr>
            <a:r>
              <a:rPr lang="en-US" sz="2000" b="1" dirty="0" smtClean="0">
                <a:latin typeface="+mj-lt"/>
                <a:sym typeface="Monotype Sorts" pitchFamily="2" charset="2"/>
              </a:rPr>
              <a:t/>
            </a:r>
            <a:br>
              <a:rPr lang="en-US" sz="2000" b="1" dirty="0" smtClean="0">
                <a:latin typeface="+mj-lt"/>
                <a:sym typeface="Monotype Sorts" pitchFamily="2" charset="2"/>
              </a:rPr>
            </a:br>
            <a:endParaRPr lang="en-US" sz="2000" b="1" dirty="0" smtClean="0">
              <a:latin typeface="+mj-lt"/>
              <a:sym typeface="Monotype Sorts" pitchFamily="2" charset="2"/>
            </a:endParaRPr>
          </a:p>
          <a:p>
            <a:pPr lvl="3">
              <a:spcBef>
                <a:spcPct val="50000"/>
              </a:spcBef>
              <a:tabLst>
                <a:tab pos="2332038" algn="l"/>
              </a:tabLst>
            </a:pPr>
            <a:r>
              <a:rPr lang="en-US" b="1" dirty="0" smtClean="0">
                <a:latin typeface="+mj-lt"/>
                <a:sym typeface="Monotype Sorts" pitchFamily="2" charset="2"/>
              </a:rPr>
              <a:t>SGS Belgium NV       </a:t>
            </a:r>
            <a:r>
              <a:rPr lang="en-US" b="1" dirty="0" smtClean="0">
                <a:latin typeface="+mj-lt"/>
                <a:sym typeface="Monotype Sorts" pitchFamily="2" charset="2"/>
                <a:hlinkClick r:id="rId3"/>
              </a:rPr>
              <a:t>www.sgs.com</a:t>
            </a:r>
            <a:endParaRPr lang="en-US" b="1" dirty="0" smtClean="0">
              <a:latin typeface="+mj-lt"/>
              <a:sym typeface="Monotype Sorts" pitchFamily="2" charset="2"/>
            </a:endParaRPr>
          </a:p>
          <a:p>
            <a:pPr lvl="3">
              <a:spcBef>
                <a:spcPct val="50000"/>
              </a:spcBef>
              <a:tabLst>
                <a:tab pos="2332038" algn="l"/>
              </a:tabLst>
            </a:pPr>
            <a:endParaRPr lang="en-US" b="1" dirty="0" smtClean="0">
              <a:latin typeface="+mj-lt"/>
              <a:sym typeface="Monotype Sorts" pitchFamily="2" charset="2"/>
            </a:endParaRPr>
          </a:p>
          <a:p>
            <a:pPr lvl="3">
              <a:spcBef>
                <a:spcPct val="50000"/>
              </a:spcBef>
              <a:tabLst>
                <a:tab pos="2332038" algn="l"/>
              </a:tabLst>
            </a:pPr>
            <a:r>
              <a:rPr lang="en-US" b="1" dirty="0" smtClean="0">
                <a:latin typeface="+mj-lt"/>
                <a:sym typeface="Monotype Sorts" pitchFamily="2" charset="2"/>
              </a:rPr>
              <a:t> </a:t>
            </a:r>
            <a:endParaRPr lang="en-US" b="1" dirty="0">
              <a:latin typeface="+mj-lt"/>
              <a:sym typeface="Monotype Sorts" pitchFamily="2" charset="2"/>
            </a:endParaRPr>
          </a:p>
          <a:p>
            <a:pPr lvl="3">
              <a:tabLst>
                <a:tab pos="2332038" algn="l"/>
              </a:tabLst>
            </a:pPr>
            <a:r>
              <a:rPr lang="en-US" b="1" dirty="0" smtClean="0">
                <a:latin typeface="+mj-lt"/>
                <a:sym typeface="Monotype Sorts" pitchFamily="2" charset="2"/>
              </a:rPr>
              <a:t>                 </a:t>
            </a:r>
            <a:endParaRPr lang="en-US" b="1" dirty="0" smtClean="0">
              <a:solidFill>
                <a:schemeClr val="accent2"/>
              </a:solidFill>
              <a:latin typeface="+mj-lt"/>
              <a:sym typeface="Monotype Sorts" pitchFamily="2" charset="2"/>
            </a:endParaRPr>
          </a:p>
          <a:p>
            <a:pPr lvl="3">
              <a:tabLst>
                <a:tab pos="2332038" algn="l"/>
              </a:tabLst>
            </a:pPr>
            <a:endParaRPr lang="en-US" b="1" dirty="0" smtClean="0">
              <a:solidFill>
                <a:srgbClr val="FF0000"/>
              </a:solidFill>
              <a:latin typeface="+mj-lt"/>
              <a:sym typeface="Monotype Sorts" pitchFamily="2" charset="2"/>
            </a:endParaRPr>
          </a:p>
          <a:p>
            <a:pPr lvl="3">
              <a:tabLst>
                <a:tab pos="2332038" algn="l"/>
              </a:tabLst>
            </a:pPr>
            <a:endParaRPr lang="en-US" b="1" dirty="0" smtClean="0">
              <a:latin typeface="+mj-lt"/>
              <a:sym typeface="Monotype Sorts" pitchFamily="2" charset="2"/>
            </a:endParaRPr>
          </a:p>
          <a:p>
            <a:pPr lvl="3">
              <a:tabLst>
                <a:tab pos="2332038" algn="l"/>
              </a:tabLst>
            </a:pPr>
            <a:endParaRPr lang="en-US" sz="1400" b="1" dirty="0">
              <a:latin typeface="+mj-lt"/>
              <a:sym typeface="Monotype Sorts" pitchFamily="2" charset="2"/>
            </a:endParaRPr>
          </a:p>
          <a:p>
            <a:pPr>
              <a:tabLst>
                <a:tab pos="2332038" algn="l"/>
              </a:tabLst>
            </a:pPr>
            <a:r>
              <a:rPr lang="en-US" sz="1400" dirty="0">
                <a:solidFill>
                  <a:srgbClr val="4D4D4D"/>
                </a:solidFill>
                <a:latin typeface="+mj-lt"/>
                <a:sym typeface="Monotype Sorts" pitchFamily="2" charset="2"/>
              </a:rPr>
              <a:t>	</a:t>
            </a:r>
          </a:p>
        </p:txBody>
      </p:sp>
      <p:sp>
        <p:nvSpPr>
          <p:cNvPr id="235525" name="Rectangle 5"/>
          <p:cNvSpPr>
            <a:spLocks noChangeArrowheads="1"/>
          </p:cNvSpPr>
          <p:nvPr/>
        </p:nvSpPr>
        <p:spPr bwMode="auto">
          <a:xfrm>
            <a:off x="1712640" y="1628800"/>
            <a:ext cx="7632848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rgbClr val="F49100"/>
                </a:solidFill>
                <a:latin typeface="+mj-lt"/>
              </a:rPr>
              <a:t>T</a:t>
            </a:r>
            <a:r>
              <a:rPr lang="en-US" sz="4000" b="1" dirty="0" smtClean="0">
                <a:solidFill>
                  <a:srgbClr val="F49100"/>
                </a:solidFill>
                <a:latin typeface="+mj-lt"/>
              </a:rPr>
              <a:t>hank you for your kind attention!</a:t>
            </a:r>
          </a:p>
          <a:p>
            <a:r>
              <a:rPr lang="en-US" sz="4000" b="1" dirty="0" smtClean="0">
                <a:solidFill>
                  <a:srgbClr val="F49100"/>
                </a:solidFill>
                <a:latin typeface="+mj-lt"/>
              </a:rPr>
              <a:t> </a:t>
            </a:r>
          </a:p>
          <a:p>
            <a:endParaRPr lang="en-US" sz="2000" b="1" dirty="0" smtClean="0">
              <a:solidFill>
                <a:srgbClr val="F49100"/>
              </a:solidFill>
              <a:latin typeface="+mj-lt"/>
            </a:endParaRPr>
          </a:p>
          <a:p>
            <a:r>
              <a:rPr lang="nl-BE" sz="2000" b="1" dirty="0">
                <a:latin typeface="+mn-lt"/>
              </a:rPr>
              <a:t>Peter van Blanckenberg, Sales Executive </a:t>
            </a:r>
            <a:r>
              <a:rPr lang="nl-BE" sz="2000" b="1" dirty="0" smtClean="0">
                <a:latin typeface="+mn-lt"/>
              </a:rPr>
              <a:t>GIS</a:t>
            </a:r>
          </a:p>
          <a:p>
            <a:pPr marL="0" lvl="3"/>
            <a:r>
              <a:rPr lang="en-US" sz="2000" b="1" dirty="0" smtClean="0">
                <a:latin typeface="+mn-lt"/>
                <a:sym typeface="Monotype Sorts" pitchFamily="2" charset="2"/>
                <a:hlinkClick r:id="rId4"/>
              </a:rPr>
              <a:t>peter.vanblanckenberg</a:t>
            </a:r>
            <a:r>
              <a:rPr lang="en-US" sz="2000" b="1" dirty="0">
                <a:latin typeface="+mn-lt"/>
                <a:sym typeface="Monotype Sorts" pitchFamily="2" charset="2"/>
                <a:hlinkClick r:id="rId4"/>
              </a:rPr>
              <a:t>@</a:t>
            </a:r>
            <a:r>
              <a:rPr lang="en-US" sz="2000" b="1" dirty="0" smtClean="0">
                <a:latin typeface="+mn-lt"/>
                <a:sym typeface="Monotype Sorts" pitchFamily="2" charset="2"/>
                <a:hlinkClick r:id="rId4"/>
              </a:rPr>
              <a:t>sgs.com</a:t>
            </a:r>
            <a:endParaRPr lang="nl-NL" sz="4000" b="1" dirty="0">
              <a:solidFill>
                <a:srgbClr val="F49100"/>
              </a:solidFill>
              <a:latin typeface="+mj-lt"/>
            </a:endParaRPr>
          </a:p>
        </p:txBody>
      </p:sp>
      <p:pic>
        <p:nvPicPr>
          <p:cNvPr id="3074" name="Picture 2" descr="C:\Users\p_vanblanckenberg\Desktop\Untitled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73280" y="4437112"/>
            <a:ext cx="1095528" cy="1514687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235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22" grpId="0"/>
    </p:bldLst>
  </p:timing>
</p:sld>
</file>

<file path=ppt/theme/theme1.xml><?xml version="1.0" encoding="utf-8"?>
<a:theme xmlns:a="http://schemas.openxmlformats.org/drawingml/2006/main" name="Default Theme">
  <a:themeElements>
    <a:clrScheme name="SGS">
      <a:dk1>
        <a:sysClr val="windowText" lastClr="000000"/>
      </a:dk1>
      <a:lt1>
        <a:sysClr val="window" lastClr="FFFFFF"/>
      </a:lt1>
      <a:dk2>
        <a:srgbClr val="000000"/>
      </a:dk2>
      <a:lt2>
        <a:srgbClr val="EEECE1"/>
      </a:lt2>
      <a:accent1>
        <a:srgbClr val="363636"/>
      </a:accent1>
      <a:accent2>
        <a:srgbClr val="848685"/>
      </a:accent2>
      <a:accent3>
        <a:srgbClr val="FF6600"/>
      </a:accent3>
      <a:accent4>
        <a:srgbClr val="BCBCBC"/>
      </a:accent4>
      <a:accent5>
        <a:srgbClr val="FF9900"/>
      </a:accent5>
      <a:accent6>
        <a:srgbClr val="FF0000"/>
      </a:accent6>
      <a:hlink>
        <a:srgbClr val="FF6600"/>
      </a:hlink>
      <a:folHlink>
        <a:srgbClr val="363636"/>
      </a:folHlink>
    </a:clrScheme>
    <a:fontScheme name="defaul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1511</TotalTime>
  <Words>356</Words>
  <Application>Microsoft Office PowerPoint</Application>
  <PresentationFormat>Format A4 (210 x 297 mm)</PresentationFormat>
  <Paragraphs>126</Paragraphs>
  <Slides>17</Slides>
  <Notes>16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18" baseType="lpstr">
      <vt:lpstr>Default Theme</vt:lpstr>
      <vt:lpstr>PRODUCT Conformity assessment in  Tanzania  Single window in Mozambique  </vt:lpstr>
      <vt:lpstr>AT A GLANCE</vt:lpstr>
      <vt:lpstr>Présentation PowerPoint</vt:lpstr>
      <vt:lpstr>Présentation PowerPoint</vt:lpstr>
      <vt:lpstr>PCA: Product Conformity assessment</vt:lpstr>
      <vt:lpstr>Présentation PowerPoint</vt:lpstr>
      <vt:lpstr>PCA or PVOC ?</vt:lpstr>
      <vt:lpstr>What is your route ?</vt:lpstr>
      <vt:lpstr>PARTIES / ACTIVITiES</vt:lpstr>
      <vt:lpstr>Mozambique</vt:lpstr>
      <vt:lpstr>PSI : Preshipment inspection</vt:lpstr>
      <vt:lpstr>Single window</vt:lpstr>
      <vt:lpstr>  McNet</vt:lpstr>
      <vt:lpstr>Présentation PowerPoint</vt:lpstr>
      <vt:lpstr>  Karibu !    Bem vindo !</vt:lpstr>
      <vt:lpstr>Présentation PowerPoint</vt:lpstr>
      <vt:lpstr>Présentation PowerPoint</vt:lpstr>
    </vt:vector>
  </TitlesOfParts>
  <Company>SGS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PRODUCT Conformity assessment in Kenya and Tanzania</dc:title>
  <dc:creator>p_vanblanckenberg</dc:creator>
  <cp:lastModifiedBy>LOW Katia</cp:lastModifiedBy>
  <cp:revision>89</cp:revision>
  <dcterms:created xsi:type="dcterms:W3CDTF">2014-09-10T20:22:19Z</dcterms:created>
  <dcterms:modified xsi:type="dcterms:W3CDTF">2016-09-22T11:00:18Z</dcterms:modified>
</cp:coreProperties>
</file>