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59" r:id="rId4"/>
    <p:sldId id="260" r:id="rId5"/>
    <p:sldId id="257"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p:scale>
          <a:sx n="80" d="100"/>
          <a:sy n="80" d="100"/>
        </p:scale>
        <p:origin x="-120" y="-7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498ADC0-8334-4695-AF87-1F64933DEEE0}" type="datetimeFigureOut">
              <a:rPr lang="en-GB" smtClean="0"/>
              <a:t>20/09/2016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1712930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98ADC0-8334-4695-AF87-1F64933DEEE0}" type="datetimeFigureOut">
              <a:rPr lang="en-GB" smtClean="0"/>
              <a:t>20/09/2016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2509041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98ADC0-8334-4695-AF87-1F64933DEEE0}" type="datetimeFigureOut">
              <a:rPr lang="en-GB" smtClean="0"/>
              <a:t>20/09/2016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1256678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498ADC0-8334-4695-AF87-1F64933DEEE0}" type="datetimeFigureOut">
              <a:rPr lang="en-GB" smtClean="0"/>
              <a:t>20/09/2016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4031664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498ADC0-8334-4695-AF87-1F64933DEEE0}" type="datetimeFigureOut">
              <a:rPr lang="en-GB" smtClean="0"/>
              <a:t>20/09/2016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4276973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498ADC0-8334-4695-AF87-1F64933DEEE0}" type="datetimeFigureOut">
              <a:rPr lang="en-GB" smtClean="0"/>
              <a:t>20/09/2016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3789425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98ADC0-8334-4695-AF87-1F64933DEEE0}" type="datetimeFigureOut">
              <a:rPr lang="en-GB" smtClean="0"/>
              <a:t>20/09/2016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3726969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98ADC0-8334-4695-AF87-1F64933DEEE0}" type="datetimeFigureOut">
              <a:rPr lang="en-GB" smtClean="0"/>
              <a:t>20/09/2016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4105212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98ADC0-8334-4695-AF87-1F64933DEEE0}" type="datetimeFigureOut">
              <a:rPr lang="en-GB" smtClean="0"/>
              <a:t>20/09/2016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1331030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98ADC0-8334-4695-AF87-1F64933DEEE0}" type="datetimeFigureOut">
              <a:rPr lang="en-GB" smtClean="0"/>
              <a:t>20/09/2016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168745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98ADC0-8334-4695-AF87-1F64933DEEE0}" type="datetimeFigureOut">
              <a:rPr lang="en-GB" smtClean="0"/>
              <a:t>20/09/2016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3722F-269C-49A8-BBE3-817C9A316B40}" type="slidenum">
              <a:rPr lang="en-GB" smtClean="0"/>
              <a:t>‹N°›</a:t>
            </a:fld>
            <a:endParaRPr lang="en-GB"/>
          </a:p>
        </p:txBody>
      </p:sp>
    </p:spTree>
    <p:extLst>
      <p:ext uri="{BB962C8B-B14F-4D97-AF65-F5344CB8AC3E}">
        <p14:creationId xmlns:p14="http://schemas.microsoft.com/office/powerpoint/2010/main" val="607305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98ADC0-8334-4695-AF87-1F64933DEEE0}" type="datetimeFigureOut">
              <a:rPr lang="en-GB" smtClean="0"/>
              <a:t>20/09/2016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63722F-269C-49A8-BBE3-817C9A316B40}" type="slidenum">
              <a:rPr lang="en-GB" smtClean="0"/>
              <a:t>‹N°›</a:t>
            </a:fld>
            <a:endParaRPr lang="en-GB"/>
          </a:p>
        </p:txBody>
      </p:sp>
    </p:spTree>
    <p:extLst>
      <p:ext uri="{BB962C8B-B14F-4D97-AF65-F5344CB8AC3E}">
        <p14:creationId xmlns:p14="http://schemas.microsoft.com/office/powerpoint/2010/main" val="36247218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11126"/>
            <a:ext cx="9144000" cy="1474381"/>
          </a:xfrm>
        </p:spPr>
        <p:txBody>
          <a:bodyPr>
            <a:normAutofit/>
          </a:bodyPr>
          <a:lstStyle/>
          <a:p>
            <a:r>
              <a:rPr lang="en-GB" sz="4800" b="1" dirty="0" smtClean="0"/>
              <a:t>Tanzania </a:t>
            </a:r>
            <a:br>
              <a:rPr lang="en-GB" sz="4800" b="1" dirty="0" smtClean="0"/>
            </a:br>
            <a:r>
              <a:rPr lang="en-GB" sz="4800" b="1" dirty="0" smtClean="0"/>
              <a:t>Business mission November 2016</a:t>
            </a:r>
            <a:endParaRPr lang="en-GB" sz="4800" b="1" dirty="0"/>
          </a:p>
        </p:txBody>
      </p:sp>
      <p:sp>
        <p:nvSpPr>
          <p:cNvPr id="3" name="Subtitle 2"/>
          <p:cNvSpPr>
            <a:spLocks noGrp="1"/>
          </p:cNvSpPr>
          <p:nvPr>
            <p:ph type="subTitle" idx="1"/>
          </p:nvPr>
        </p:nvSpPr>
        <p:spPr>
          <a:xfrm>
            <a:off x="1524000" y="2112335"/>
            <a:ext cx="9144000" cy="3728484"/>
          </a:xfrm>
        </p:spPr>
        <p:txBody>
          <a:bodyPr/>
          <a:lstStyle/>
          <a:p>
            <a:endParaRPr lang="en-GB" dirty="0"/>
          </a:p>
        </p:txBody>
      </p:sp>
      <p:pic>
        <p:nvPicPr>
          <p:cNvPr id="2050" name="Picture 2" descr="Image result for Tanzan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5445" y="2164648"/>
            <a:ext cx="4286250" cy="3514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2707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Belgium Tanzania 2015</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559641"/>
              </p:ext>
            </p:extLst>
          </p:nvPr>
        </p:nvGraphicFramePr>
        <p:xfrm>
          <a:off x="1538176" y="1488551"/>
          <a:ext cx="9987516" cy="4990220"/>
        </p:xfrm>
        <a:graphic>
          <a:graphicData uri="http://schemas.openxmlformats.org/drawingml/2006/table">
            <a:tbl>
              <a:tblPr>
                <a:tableStyleId>{5C22544A-7EE6-4342-B048-85BDC9FD1C3A}</a:tableStyleId>
              </a:tblPr>
              <a:tblGrid>
                <a:gridCol w="2298837"/>
                <a:gridCol w="2562893"/>
                <a:gridCol w="2843331"/>
                <a:gridCol w="2282455"/>
              </a:tblGrid>
              <a:tr h="247182">
                <a:tc gridSpan="4">
                  <a:txBody>
                    <a:bodyPr/>
                    <a:lstStyle/>
                    <a:p>
                      <a:pPr algn="ctr" fontAlgn="ctr"/>
                      <a:r>
                        <a:rPr lang="fr-FR" sz="1100" u="none" strike="noStrike" dirty="0">
                          <a:effectLst/>
                        </a:rPr>
                        <a:t>EUROSTAT -EU Trade TANZANIA  </a:t>
                      </a:r>
                      <a:r>
                        <a:rPr lang="fr-FR" sz="1100" u="none" strike="noStrike" dirty="0" err="1">
                          <a:effectLst/>
                        </a:rPr>
                        <a:t>Statistics</a:t>
                      </a:r>
                      <a:r>
                        <a:rPr lang="fr-FR" sz="1100" u="none" strike="noStrike" dirty="0">
                          <a:effectLst/>
                        </a:rPr>
                        <a:t> (Imports - Exports) </a:t>
                      </a:r>
                      <a:endParaRPr lang="fr-FR" sz="1100" b="1" i="0" u="none" strike="noStrike" dirty="0">
                        <a:solidFill>
                          <a:srgbClr val="000000"/>
                        </a:solidFill>
                        <a:effectLst/>
                        <a:latin typeface="Calibri" panose="020F0502020204030204" pitchFamily="34" charset="0"/>
                      </a:endParaRPr>
                    </a:p>
                  </a:txBody>
                  <a:tcPr marL="5443" marR="5443" marT="5443" marB="0" anchor="ctr"/>
                </a:tc>
                <a:tc hMerge="1">
                  <a:txBody>
                    <a:bodyPr/>
                    <a:lstStyle/>
                    <a:p>
                      <a:endParaRPr lang="en-GB"/>
                    </a:p>
                  </a:txBody>
                  <a:tcPr/>
                </a:tc>
                <a:tc hMerge="1">
                  <a:txBody>
                    <a:bodyPr/>
                    <a:lstStyle/>
                    <a:p>
                      <a:endParaRPr lang="en-GB"/>
                    </a:p>
                  </a:txBody>
                  <a:tcPr/>
                </a:tc>
                <a:tc hMerge="1">
                  <a:txBody>
                    <a:bodyPr/>
                    <a:lstStyle/>
                    <a:p>
                      <a:endParaRPr lang="en-GB"/>
                    </a:p>
                  </a:txBody>
                  <a:tcPr/>
                </a:tc>
              </a:tr>
              <a:tr h="247182">
                <a:tc gridSpan="4">
                  <a:txBody>
                    <a:bodyPr/>
                    <a:lstStyle/>
                    <a:p>
                      <a:pPr algn="ctr" fontAlgn="t"/>
                      <a:r>
                        <a:rPr lang="en-GB" sz="1100" u="none" strike="noStrike">
                          <a:effectLst/>
                        </a:rPr>
                        <a:t>Reporter(s) / Partner(s): EU28 / Tanzania, United Republic of</a:t>
                      </a:r>
                      <a:endParaRPr lang="en-GB" sz="1100" b="1" i="0" u="none" strike="noStrike">
                        <a:solidFill>
                          <a:srgbClr val="000000"/>
                        </a:solidFill>
                        <a:effectLst/>
                        <a:latin typeface="Calibri" panose="020F0502020204030204" pitchFamily="34" charset="0"/>
                      </a:endParaRPr>
                    </a:p>
                  </a:txBody>
                  <a:tcPr marL="5443" marR="5443" marT="5443" marB="0"/>
                </a:tc>
                <a:tc hMerge="1">
                  <a:txBody>
                    <a:bodyPr/>
                    <a:lstStyle/>
                    <a:p>
                      <a:endParaRPr lang="en-GB"/>
                    </a:p>
                  </a:txBody>
                  <a:tcPr/>
                </a:tc>
                <a:tc hMerge="1">
                  <a:txBody>
                    <a:bodyPr/>
                    <a:lstStyle/>
                    <a:p>
                      <a:endParaRPr lang="en-GB"/>
                    </a:p>
                  </a:txBody>
                  <a:tcPr/>
                </a:tc>
                <a:tc hMerge="1">
                  <a:txBody>
                    <a:bodyPr/>
                    <a:lstStyle/>
                    <a:p>
                      <a:endParaRPr lang="en-GB"/>
                    </a:p>
                  </a:txBody>
                  <a:tcPr/>
                </a:tc>
              </a:tr>
              <a:tr h="247182">
                <a:tc gridSpan="4">
                  <a:txBody>
                    <a:bodyPr/>
                    <a:lstStyle/>
                    <a:p>
                      <a:pPr algn="ctr" fontAlgn="b"/>
                      <a:r>
                        <a:rPr lang="en-GB" sz="1100" u="none" strike="noStrike">
                          <a:effectLst/>
                        </a:rPr>
                        <a:t>Product(s): All products</a:t>
                      </a:r>
                      <a:endParaRPr lang="en-GB" sz="1100" b="1" i="0" u="none" strike="noStrike">
                        <a:solidFill>
                          <a:srgbClr val="000000"/>
                        </a:solidFill>
                        <a:effectLst/>
                        <a:latin typeface="Calibri" panose="020F0502020204030204" pitchFamily="34" charset="0"/>
                      </a:endParaRPr>
                    </a:p>
                  </a:txBody>
                  <a:tcPr marL="5443" marR="5443" marT="5443" marB="0" anchor="b"/>
                </a:tc>
                <a:tc hMerge="1">
                  <a:txBody>
                    <a:bodyPr/>
                    <a:lstStyle/>
                    <a:p>
                      <a:endParaRPr lang="en-GB"/>
                    </a:p>
                  </a:txBody>
                  <a:tcPr/>
                </a:tc>
                <a:tc hMerge="1">
                  <a:txBody>
                    <a:bodyPr/>
                    <a:lstStyle/>
                    <a:p>
                      <a:endParaRPr lang="en-GB"/>
                    </a:p>
                  </a:txBody>
                  <a:tcPr/>
                </a:tc>
                <a:tc hMerge="1">
                  <a:txBody>
                    <a:bodyPr/>
                    <a:lstStyle/>
                    <a:p>
                      <a:endParaRPr lang="en-GB"/>
                    </a:p>
                  </a:txBody>
                  <a:tcPr/>
                </a:tc>
              </a:tr>
              <a:tr h="247182">
                <a:tc gridSpan="4">
                  <a:txBody>
                    <a:bodyPr/>
                    <a:lstStyle/>
                    <a:p>
                      <a:pPr algn="ctr" fontAlgn="t"/>
                      <a:r>
                        <a:rPr lang="en-GB" sz="1100" u="none" strike="noStrike">
                          <a:effectLst/>
                        </a:rPr>
                        <a:t>Year(s): 2015</a:t>
                      </a:r>
                      <a:endParaRPr lang="en-GB" sz="1100" b="1" i="0" u="none" strike="noStrike">
                        <a:solidFill>
                          <a:srgbClr val="000000"/>
                        </a:solidFill>
                        <a:effectLst/>
                        <a:latin typeface="Calibri" panose="020F0502020204030204" pitchFamily="34" charset="0"/>
                      </a:endParaRPr>
                    </a:p>
                  </a:txBody>
                  <a:tcPr marL="5443" marR="5443" marT="5443" marB="0"/>
                </a:tc>
                <a:tc hMerge="1">
                  <a:txBody>
                    <a:bodyPr/>
                    <a:lstStyle/>
                    <a:p>
                      <a:endParaRPr lang="en-GB"/>
                    </a:p>
                  </a:txBody>
                  <a:tcPr/>
                </a:tc>
                <a:tc hMerge="1">
                  <a:txBody>
                    <a:bodyPr/>
                    <a:lstStyle/>
                    <a:p>
                      <a:endParaRPr lang="en-GB"/>
                    </a:p>
                  </a:txBody>
                  <a:tcPr/>
                </a:tc>
                <a:tc hMerge="1">
                  <a:txBody>
                    <a:bodyPr/>
                    <a:lstStyle/>
                    <a:p>
                      <a:endParaRPr lang="en-GB"/>
                    </a:p>
                  </a:txBody>
                  <a:tcPr/>
                </a:tc>
              </a:tr>
              <a:tr h="293762">
                <a:tc>
                  <a:txBody>
                    <a:bodyPr/>
                    <a:lstStyle/>
                    <a:p>
                      <a:pPr algn="ctr" fontAlgn="t"/>
                      <a:r>
                        <a:rPr lang="en-GB" sz="1100" u="none" strike="noStrike">
                          <a:effectLst/>
                        </a:rPr>
                        <a:t>Indicators</a:t>
                      </a:r>
                      <a:endParaRPr lang="en-GB" sz="1100" b="0" i="0" u="none" strike="noStrike">
                        <a:solidFill>
                          <a:srgbClr val="000000"/>
                        </a:solidFill>
                        <a:effectLst/>
                        <a:latin typeface="Calibri" panose="020F0502020204030204" pitchFamily="34" charset="0"/>
                      </a:endParaRPr>
                    </a:p>
                  </a:txBody>
                  <a:tcPr marL="5443" marR="5443" marT="5443" marB="0"/>
                </a:tc>
                <a:tc>
                  <a:txBody>
                    <a:bodyPr/>
                    <a:lstStyle/>
                    <a:p>
                      <a:pPr algn="ctr" fontAlgn="t"/>
                      <a:r>
                        <a:rPr lang="en-GB" sz="1400" b="0" u="none" strike="noStrike" dirty="0">
                          <a:effectLst/>
                        </a:rPr>
                        <a:t>Import Value to the EU/MS (EURO)</a:t>
                      </a:r>
                      <a:endParaRPr lang="en-GB" sz="1400" b="0" i="0" u="none" strike="noStrike" dirty="0">
                        <a:solidFill>
                          <a:srgbClr val="000000"/>
                        </a:solidFill>
                        <a:effectLst/>
                        <a:latin typeface="Calibri" panose="020F0502020204030204" pitchFamily="34" charset="0"/>
                      </a:endParaRPr>
                    </a:p>
                  </a:txBody>
                  <a:tcPr marL="5443" marR="5443" marT="5443" marB="0"/>
                </a:tc>
                <a:tc>
                  <a:txBody>
                    <a:bodyPr/>
                    <a:lstStyle/>
                    <a:p>
                      <a:pPr algn="ctr" fontAlgn="t"/>
                      <a:r>
                        <a:rPr lang="en-GB" sz="1400" b="0" u="none" strike="noStrike" dirty="0">
                          <a:effectLst/>
                        </a:rPr>
                        <a:t>Export Value from the EU/MS (EURO</a:t>
                      </a:r>
                      <a:r>
                        <a:rPr lang="en-GB" sz="1100" b="0" u="none" strike="noStrike" dirty="0">
                          <a:effectLst/>
                        </a:rPr>
                        <a:t>)</a:t>
                      </a:r>
                      <a:endParaRPr lang="en-GB" sz="1100" b="0" i="0" u="none" strike="noStrike" dirty="0">
                        <a:solidFill>
                          <a:srgbClr val="000000"/>
                        </a:solidFill>
                        <a:effectLst/>
                        <a:latin typeface="Calibri" panose="020F0502020204030204" pitchFamily="34" charset="0"/>
                      </a:endParaRPr>
                    </a:p>
                  </a:txBody>
                  <a:tcPr marL="5443" marR="5443" marT="5443" marB="0"/>
                </a:tc>
                <a:tc>
                  <a:txBody>
                    <a:bodyPr/>
                    <a:lstStyle/>
                    <a:p>
                      <a:pPr algn="ctr" fontAlgn="t"/>
                      <a:r>
                        <a:rPr lang="en-GB" sz="1100" u="none" strike="noStrike">
                          <a:effectLst/>
                        </a:rPr>
                        <a:t>Total (EURO)</a:t>
                      </a:r>
                      <a:endParaRPr lang="en-GB" sz="1100" b="0" i="0" u="none" strike="noStrike">
                        <a:solidFill>
                          <a:srgbClr val="000000"/>
                        </a:solidFill>
                        <a:effectLst/>
                        <a:latin typeface="Calibri" panose="020F0502020204030204" pitchFamily="34" charset="0"/>
                      </a:endParaRPr>
                    </a:p>
                  </a:txBody>
                  <a:tcPr marL="5443" marR="5443" marT="5443" marB="0"/>
                </a:tc>
              </a:tr>
              <a:tr h="247182">
                <a:tc>
                  <a:txBody>
                    <a:bodyPr/>
                    <a:lstStyle/>
                    <a:p>
                      <a:pPr algn="ctr" fontAlgn="t"/>
                      <a:r>
                        <a:rPr lang="en-GB" sz="1100" u="none" strike="noStrike">
                          <a:effectLst/>
                        </a:rPr>
                        <a:t>Partners</a:t>
                      </a:r>
                      <a:endParaRPr lang="en-GB" sz="1100" b="0" i="0" u="none" strike="noStrike">
                        <a:solidFill>
                          <a:srgbClr val="000000"/>
                        </a:solidFill>
                        <a:effectLst/>
                        <a:latin typeface="Calibri" panose="020F0502020204030204" pitchFamily="34" charset="0"/>
                      </a:endParaRPr>
                    </a:p>
                  </a:txBody>
                  <a:tcPr marL="5443" marR="5443" marT="5443" marB="0"/>
                </a:tc>
                <a:tc>
                  <a:txBody>
                    <a:bodyPr/>
                    <a:lstStyle/>
                    <a:p>
                      <a:pPr algn="ctr" fontAlgn="t"/>
                      <a:r>
                        <a:rPr lang="en-GB" sz="1100" u="none" strike="noStrike">
                          <a:effectLst/>
                        </a:rPr>
                        <a:t>Tanzania, United Republic of</a:t>
                      </a:r>
                      <a:endParaRPr lang="en-GB" sz="1100" b="0" i="0" u="none" strike="noStrike">
                        <a:solidFill>
                          <a:srgbClr val="000000"/>
                        </a:solidFill>
                        <a:effectLst/>
                        <a:latin typeface="Calibri" panose="020F0502020204030204" pitchFamily="34" charset="0"/>
                      </a:endParaRPr>
                    </a:p>
                  </a:txBody>
                  <a:tcPr marL="5443" marR="5443" marT="5443" marB="0"/>
                </a:tc>
                <a:tc>
                  <a:txBody>
                    <a:bodyPr/>
                    <a:lstStyle/>
                    <a:p>
                      <a:pPr algn="ctr" fontAlgn="t"/>
                      <a:r>
                        <a:rPr lang="en-GB" sz="1100" u="none" strike="noStrike" dirty="0">
                          <a:effectLst/>
                        </a:rPr>
                        <a:t>Tanzania, United Republic of</a:t>
                      </a:r>
                      <a:endParaRPr lang="en-GB" sz="1100" b="0" i="0" u="none" strike="noStrike" dirty="0">
                        <a:solidFill>
                          <a:srgbClr val="000000"/>
                        </a:solidFill>
                        <a:effectLst/>
                        <a:latin typeface="Calibri" panose="020F0502020204030204" pitchFamily="34" charset="0"/>
                      </a:endParaRPr>
                    </a:p>
                  </a:txBody>
                  <a:tcPr marL="5443" marR="5443" marT="5443" marB="0"/>
                </a:tc>
                <a:tc>
                  <a:txBody>
                    <a:bodyPr/>
                    <a:lstStyle/>
                    <a:p>
                      <a:pPr algn="ctr" fontAlgn="t"/>
                      <a:r>
                        <a:rPr lang="en-GB" sz="1100" u="none" strike="noStrike">
                          <a:effectLst/>
                        </a:rPr>
                        <a:t>Tanzania, United Republic of</a:t>
                      </a:r>
                      <a:endParaRPr lang="en-GB" sz="1100" b="0" i="0" u="none" strike="noStrike">
                        <a:solidFill>
                          <a:srgbClr val="000000"/>
                        </a:solidFill>
                        <a:effectLst/>
                        <a:latin typeface="Calibri" panose="020F0502020204030204" pitchFamily="34" charset="0"/>
                      </a:endParaRPr>
                    </a:p>
                  </a:txBody>
                  <a:tcPr marL="5443" marR="5443" marT="5443" marB="0"/>
                </a:tc>
              </a:tr>
              <a:tr h="247182">
                <a:tc>
                  <a:txBody>
                    <a:bodyPr/>
                    <a:lstStyle/>
                    <a:p>
                      <a:pPr algn="ctr" fontAlgn="b"/>
                      <a:r>
                        <a:rPr lang="en-GB" sz="1100" u="none" strike="noStrike">
                          <a:effectLst/>
                        </a:rPr>
                        <a:t>Years</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2015</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2015</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2015</a:t>
                      </a:r>
                      <a:endParaRPr lang="en-GB" sz="1100" b="0" i="0" u="none" strike="noStrike">
                        <a:solidFill>
                          <a:srgbClr val="000000"/>
                        </a:solidFill>
                        <a:effectLst/>
                        <a:latin typeface="Calibri" panose="020F0502020204030204" pitchFamily="34" charset="0"/>
                      </a:endParaRPr>
                    </a:p>
                  </a:txBody>
                  <a:tcPr marL="5443" marR="5443" marT="5443" marB="0" anchor="b"/>
                </a:tc>
              </a:tr>
              <a:tr h="247182">
                <a:tc>
                  <a:txBody>
                    <a:bodyPr/>
                    <a:lstStyle/>
                    <a:p>
                      <a:pPr algn="ctr" fontAlgn="t"/>
                      <a:r>
                        <a:rPr lang="en-GB" sz="1100" u="none" strike="noStrike">
                          <a:effectLst/>
                        </a:rPr>
                        <a:t>Reporters</a:t>
                      </a:r>
                      <a:endParaRPr lang="en-GB" sz="1100" b="0" i="0" u="none" strike="noStrike">
                        <a:solidFill>
                          <a:srgbClr val="000000"/>
                        </a:solidFill>
                        <a:effectLst/>
                        <a:latin typeface="Calibri" panose="020F0502020204030204" pitchFamily="34" charset="0"/>
                      </a:endParaRPr>
                    </a:p>
                  </a:txBody>
                  <a:tcPr marL="5443" marR="5443" marT="5443" marB="0"/>
                </a:tc>
                <a:tc>
                  <a:txBody>
                    <a:bodyPr/>
                    <a:lstStyle/>
                    <a:p>
                      <a:pPr algn="l" fontAlgn="t"/>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5443" marR="5443" marT="5443" marB="0"/>
                </a:tc>
                <a:tc>
                  <a:txBody>
                    <a:bodyPr/>
                    <a:lstStyle/>
                    <a:p>
                      <a:pPr algn="l" fontAlgn="t"/>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5443" marR="5443" marT="5443" marB="0"/>
                </a:tc>
                <a:tc>
                  <a:txBody>
                    <a:bodyPr/>
                    <a:lstStyle/>
                    <a:p>
                      <a:pPr algn="l" fontAlgn="t"/>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5443" marR="5443" marT="5443" marB="0"/>
                </a:tc>
              </a:tr>
              <a:tr h="247182">
                <a:tc>
                  <a:txBody>
                    <a:bodyPr/>
                    <a:lstStyle/>
                    <a:p>
                      <a:pPr algn="l" fontAlgn="b"/>
                      <a:r>
                        <a:rPr lang="en-GB" sz="1100" u="none" strike="noStrike" dirty="0">
                          <a:solidFill>
                            <a:srgbClr val="FF0000"/>
                          </a:solidFill>
                          <a:effectLst/>
                        </a:rPr>
                        <a:t>Belgium</a:t>
                      </a:r>
                      <a:endParaRPr lang="en-GB" sz="1100" b="0" i="0" u="none" strike="noStrike" dirty="0">
                        <a:solidFill>
                          <a:srgbClr val="FF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solidFill>
                            <a:srgbClr val="FF0000"/>
                          </a:solidFill>
                          <a:effectLst/>
                        </a:rPr>
                        <a:t>178,499,693</a:t>
                      </a:r>
                      <a:endParaRPr lang="en-GB" sz="1100" b="0" i="0" u="none" strike="noStrike" dirty="0">
                        <a:solidFill>
                          <a:srgbClr val="FF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solidFill>
                            <a:srgbClr val="FF0000"/>
                          </a:solidFill>
                          <a:effectLst/>
                        </a:rPr>
                        <a:t>144,387,488</a:t>
                      </a:r>
                      <a:endParaRPr lang="en-GB" sz="1100" b="0" i="0" u="none" strike="noStrike" dirty="0">
                        <a:solidFill>
                          <a:srgbClr val="FF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solidFill>
                            <a:srgbClr val="FF0000"/>
                          </a:solidFill>
                          <a:effectLst/>
                        </a:rPr>
                        <a:t>322,887,181</a:t>
                      </a:r>
                      <a:endParaRPr lang="en-GB" sz="1100" b="0" i="0" u="none" strike="noStrike" dirty="0">
                        <a:solidFill>
                          <a:srgbClr val="FF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Germany</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141,473,802</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120,253,657</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261,727,459</a:t>
                      </a:r>
                      <a:endParaRPr lang="en-GB" sz="1100" b="0" i="0" u="none" strike="noStrike">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United Kingdom</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39,187,368</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165,404,717</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204,592,085</a:t>
                      </a:r>
                      <a:endParaRPr lang="en-GB" sz="1100" b="0" i="0" u="none" strike="noStrike">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France</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36,283,099</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160,637,694</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196,920,793</a:t>
                      </a:r>
                      <a:endParaRPr lang="en-GB" sz="1100" b="0" i="0" u="none" strike="noStrike">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Netherlands</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64,767,649</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122,997,338</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187,764,987</a:t>
                      </a:r>
                      <a:endParaRPr lang="en-GB" sz="1100" b="0" i="0" u="none" strike="noStrike" dirty="0">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Italy</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39,283,072</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91,383,881</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130,666,953</a:t>
                      </a:r>
                      <a:endParaRPr lang="en-GB" sz="1100" b="0" i="0" u="none" strike="noStrike">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Sweden</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5,630,593</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79,734,692</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85,365,285</a:t>
                      </a:r>
                      <a:endParaRPr lang="en-GB" sz="1100" b="0" i="0" u="none" strike="noStrike">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Ireland</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53,021,609</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17,214,718</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70,236,327</a:t>
                      </a:r>
                      <a:endParaRPr lang="en-GB" sz="1100" b="0" i="0" u="none" strike="noStrike">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dirty="0">
                          <a:effectLst/>
                        </a:rPr>
                        <a:t>Spain</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23,850,890</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29,544,687</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53,395,577</a:t>
                      </a:r>
                      <a:endParaRPr lang="en-GB" sz="1100" b="0" i="0" u="none" strike="noStrike">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Poland</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27,547,394</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22,357,689</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49,905,083</a:t>
                      </a:r>
                      <a:endParaRPr lang="en-GB" sz="1100" b="0" i="0" u="none" strike="noStrike" dirty="0">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Finland</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4,875,565</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27,078,024</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31,953,589</a:t>
                      </a:r>
                      <a:endParaRPr lang="en-GB" sz="1100" b="0" i="0" u="none" strike="noStrike" dirty="0">
                        <a:solidFill>
                          <a:srgbClr val="000000"/>
                        </a:solidFill>
                        <a:effectLst/>
                        <a:latin typeface="Calibri" panose="020F0502020204030204" pitchFamily="34" charset="0"/>
                      </a:endParaRPr>
                    </a:p>
                  </a:txBody>
                  <a:tcPr marL="5443" marR="5443" marT="5443" marB="0" anchor="b"/>
                </a:tc>
              </a:tr>
              <a:tr h="247182">
                <a:tc>
                  <a:txBody>
                    <a:bodyPr/>
                    <a:lstStyle/>
                    <a:p>
                      <a:pPr algn="l" fontAlgn="b"/>
                      <a:r>
                        <a:rPr lang="en-GB" sz="1100" u="none" strike="noStrike">
                          <a:effectLst/>
                        </a:rPr>
                        <a:t>Portugal</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a:effectLst/>
                        </a:rPr>
                        <a:t>26,042,580</a:t>
                      </a:r>
                      <a:endParaRPr lang="en-GB" sz="1100" b="0" i="0" u="none" strike="noStrike">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4,714,120</a:t>
                      </a:r>
                      <a:endParaRPr lang="en-GB"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ctr" fontAlgn="b"/>
                      <a:r>
                        <a:rPr lang="en-GB" sz="1100" u="none" strike="noStrike" dirty="0">
                          <a:effectLst/>
                        </a:rPr>
                        <a:t>30,756,700</a:t>
                      </a:r>
                      <a:endParaRPr lang="en-GB" sz="1100" b="0" i="0" u="none" strike="noStrike" dirty="0">
                        <a:solidFill>
                          <a:srgbClr val="000000"/>
                        </a:solidFill>
                        <a:effectLst/>
                        <a:latin typeface="Calibri" panose="020F0502020204030204" pitchFamily="34" charset="0"/>
                      </a:endParaRPr>
                    </a:p>
                  </a:txBody>
                  <a:tcPr marL="5443" marR="5443" marT="5443" marB="0" anchor="b"/>
                </a:tc>
              </a:tr>
            </a:tbl>
          </a:graphicData>
        </a:graphic>
      </p:graphicFrame>
    </p:spTree>
    <p:extLst>
      <p:ext uri="{BB962C8B-B14F-4D97-AF65-F5344CB8AC3E}">
        <p14:creationId xmlns:p14="http://schemas.microsoft.com/office/powerpoint/2010/main" val="2928885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2800" dirty="0"/>
              <a:t>The economy of Tanzania is sustained </a:t>
            </a:r>
            <a:r>
              <a:rPr lang="en-GB" sz="2800" dirty="0" smtClean="0"/>
              <a:t>by</a:t>
            </a:r>
            <a:endParaRPr lang="en-GB" sz="2800" dirty="0"/>
          </a:p>
        </p:txBody>
      </p:sp>
      <p:sp>
        <p:nvSpPr>
          <p:cNvPr id="3" name="Content Placeholder 2"/>
          <p:cNvSpPr>
            <a:spLocks noGrp="1"/>
          </p:cNvSpPr>
          <p:nvPr>
            <p:ph idx="1"/>
          </p:nvPr>
        </p:nvSpPr>
        <p:spPr/>
        <p:txBody>
          <a:bodyPr/>
          <a:lstStyle/>
          <a:p>
            <a:r>
              <a:rPr lang="en-GB" dirty="0" smtClean="0"/>
              <a:t>The agriculture sector, </a:t>
            </a:r>
          </a:p>
          <a:p>
            <a:r>
              <a:rPr lang="en-GB" dirty="0" smtClean="0"/>
              <a:t>ICT sector, </a:t>
            </a:r>
          </a:p>
          <a:p>
            <a:r>
              <a:rPr lang="en-GB" dirty="0" smtClean="0"/>
              <a:t>The tourism sector, </a:t>
            </a:r>
          </a:p>
          <a:p>
            <a:r>
              <a:rPr lang="en-GB" dirty="0" smtClean="0"/>
              <a:t>Energy</a:t>
            </a:r>
          </a:p>
          <a:p>
            <a:r>
              <a:rPr lang="en-GB" dirty="0" smtClean="0"/>
              <a:t>The extraction  industry</a:t>
            </a:r>
          </a:p>
          <a:p>
            <a:r>
              <a:rPr lang="en-GB" dirty="0" smtClean="0"/>
              <a:t>Others</a:t>
            </a:r>
          </a:p>
          <a:p>
            <a:pPr marL="0" indent="0">
              <a:buNone/>
            </a:pPr>
            <a:endParaRPr lang="en-GB" dirty="0"/>
          </a:p>
        </p:txBody>
      </p:sp>
      <p:pic>
        <p:nvPicPr>
          <p:cNvPr id="4098" name="Picture 2" descr="Viettel-mobile-network-tanzania-3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4774" y="2009664"/>
            <a:ext cx="2082452" cy="139984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agriculture tanzan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1239" y="1537490"/>
            <a:ext cx="3108547" cy="2060472"/>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Image result for gold tanzan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2735" y="4913948"/>
            <a:ext cx="2785093" cy="1731400"/>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Tanzania Touris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1481" y="3926006"/>
            <a:ext cx="2423750" cy="1975883"/>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Image result for finance tanzan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43597" y="4439706"/>
            <a:ext cx="4125285" cy="257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2593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Agriculture</a:t>
            </a:r>
            <a:endParaRPr lang="en-GB" b="1" dirty="0"/>
          </a:p>
        </p:txBody>
      </p:sp>
      <p:sp>
        <p:nvSpPr>
          <p:cNvPr id="3" name="Content Placeholder 2"/>
          <p:cNvSpPr>
            <a:spLocks noGrp="1"/>
          </p:cNvSpPr>
          <p:nvPr>
            <p:ph idx="1"/>
          </p:nvPr>
        </p:nvSpPr>
        <p:spPr>
          <a:xfrm>
            <a:off x="838200" y="1410586"/>
            <a:ext cx="10515600" cy="4766377"/>
          </a:xfrm>
        </p:spPr>
        <p:txBody>
          <a:bodyPr>
            <a:normAutofit lnSpcReduction="10000"/>
          </a:bodyPr>
          <a:lstStyle/>
          <a:p>
            <a:pPr marL="3200400" lvl="7" indent="0">
              <a:buNone/>
            </a:pPr>
            <a:r>
              <a:rPr lang="en-GB" altLang="en-US" sz="2800" b="1" dirty="0" smtClean="0"/>
              <a:t>Accounts for:</a:t>
            </a:r>
            <a:r>
              <a:rPr lang="en-GB" altLang="en-US" sz="2800" dirty="0" smtClean="0"/>
              <a:t> 25% of </a:t>
            </a:r>
            <a:r>
              <a:rPr lang="en-GB" altLang="en-US" sz="2800" dirty="0"/>
              <a:t>the </a:t>
            </a:r>
            <a:r>
              <a:rPr lang="en-GB" altLang="en-US" sz="2800" dirty="0" smtClean="0"/>
              <a:t>GDP, Provides </a:t>
            </a:r>
            <a:r>
              <a:rPr lang="en-GB" altLang="en-US" sz="2800" dirty="0"/>
              <a:t>95 percent of food </a:t>
            </a:r>
            <a:r>
              <a:rPr lang="en-GB" altLang="en-US" sz="2800" dirty="0" smtClean="0"/>
              <a:t>requirement, Employs </a:t>
            </a:r>
            <a:r>
              <a:rPr lang="en-GB" altLang="en-US" sz="2800" dirty="0"/>
              <a:t>75 per cent of the population</a:t>
            </a:r>
          </a:p>
          <a:p>
            <a:r>
              <a:rPr lang="en-GB" dirty="0" smtClean="0"/>
              <a:t>Crops like corn, cassava, sweet potatoes, beans, bananas, millet, tobacco, coffee, tea, cashew nuts, sisal and cotton. </a:t>
            </a:r>
          </a:p>
          <a:p>
            <a:r>
              <a:rPr lang="en-GB" dirty="0" smtClean="0"/>
              <a:t>Meat production: 55% comes from cattle, 21% from sheep and goats, 14% from pigs, and 10% from chicken </a:t>
            </a:r>
          </a:p>
          <a:p>
            <a:r>
              <a:rPr lang="en-GB" dirty="0" smtClean="0"/>
              <a:t>Fisheries : 64 000 KM² of Marine water, 223.000 KM² of EEZ &amp; 58.000 KM² of wetlands. Production =+/- 800.000 metric tons</a:t>
            </a:r>
          </a:p>
          <a:p>
            <a:r>
              <a:rPr lang="en-GB" dirty="0" smtClean="0"/>
              <a:t>Opportunities : Farming, Agro-processing, Tools machinery, Fertilisers, Education, Logistics, Packaging, to mention a few</a:t>
            </a:r>
          </a:p>
        </p:txBody>
      </p:sp>
      <p:pic>
        <p:nvPicPr>
          <p:cNvPr id="9218" name="Picture 2" descr="Image result for africa inv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58" y="129653"/>
            <a:ext cx="3875964" cy="2402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046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ICT</a:t>
            </a:r>
            <a:endParaRPr lang="en-GB" b="1" dirty="0"/>
          </a:p>
        </p:txBody>
      </p:sp>
      <p:sp>
        <p:nvSpPr>
          <p:cNvPr id="3" name="Content Placeholder 2"/>
          <p:cNvSpPr>
            <a:spLocks noGrp="1"/>
          </p:cNvSpPr>
          <p:nvPr>
            <p:ph idx="1"/>
          </p:nvPr>
        </p:nvSpPr>
        <p:spPr>
          <a:xfrm>
            <a:off x="838200" y="2306471"/>
            <a:ext cx="10515600" cy="3870491"/>
          </a:xfrm>
        </p:spPr>
        <p:txBody>
          <a:bodyPr>
            <a:normAutofit/>
          </a:bodyPr>
          <a:lstStyle/>
          <a:p>
            <a:r>
              <a:rPr lang="en-GB" sz="2400" dirty="0"/>
              <a:t>National ICT Backbone (</a:t>
            </a:r>
            <a:r>
              <a:rPr lang="en-GB" sz="2400" dirty="0" smtClean="0"/>
              <a:t>NICTBB)</a:t>
            </a:r>
          </a:p>
          <a:p>
            <a:r>
              <a:rPr lang="en-GB" sz="2400" dirty="0"/>
              <a:t>M</a:t>
            </a:r>
            <a:r>
              <a:rPr lang="en-GB" sz="2400" dirty="0" smtClean="0"/>
              <a:t>obile phone subscribers up by 25 </a:t>
            </a:r>
            <a:r>
              <a:rPr lang="en-GB" sz="2400" dirty="0" err="1" smtClean="0"/>
              <a:t>pct</a:t>
            </a:r>
            <a:r>
              <a:rPr lang="en-GB" sz="2400" dirty="0" smtClean="0"/>
              <a:t> in 2015</a:t>
            </a:r>
          </a:p>
          <a:p>
            <a:r>
              <a:rPr lang="en-GB" sz="2400" dirty="0" smtClean="0"/>
              <a:t>Operators : 12,7 million with Vodacom (S.A.), 11,1M with </a:t>
            </a:r>
            <a:r>
              <a:rPr lang="en-GB" sz="2400" dirty="0" err="1" smtClean="0"/>
              <a:t>Tigo</a:t>
            </a:r>
            <a:r>
              <a:rPr lang="en-GB" sz="2400" dirty="0" smtClean="0"/>
              <a:t> </a:t>
            </a:r>
            <a:r>
              <a:rPr lang="en-GB" sz="2400" dirty="0"/>
              <a:t>(</a:t>
            </a:r>
            <a:r>
              <a:rPr lang="en-GB" sz="2400" dirty="0" smtClean="0"/>
              <a:t>Sweden)</a:t>
            </a:r>
            <a:r>
              <a:rPr lang="en-GB" sz="2400" dirty="0"/>
              <a:t> </a:t>
            </a:r>
            <a:r>
              <a:rPr lang="en-GB" sz="2400" dirty="0" smtClean="0"/>
              <a:t>11M with </a:t>
            </a:r>
            <a:r>
              <a:rPr lang="en-GB" sz="2400" dirty="0" err="1" smtClean="0"/>
              <a:t>irtel</a:t>
            </a:r>
            <a:r>
              <a:rPr lang="en-GB" sz="2400" dirty="0" smtClean="0"/>
              <a:t> (India), </a:t>
            </a:r>
            <a:r>
              <a:rPr lang="en-GB" sz="2400" dirty="0" err="1" smtClean="0"/>
              <a:t>Zantel</a:t>
            </a:r>
            <a:r>
              <a:rPr lang="en-GB" sz="2400" dirty="0" smtClean="0"/>
              <a:t> (UAE) 1,8M mainly in Zanzibar and 1,2M with </a:t>
            </a:r>
            <a:r>
              <a:rPr lang="en-GB" sz="2400" dirty="0" err="1" smtClean="0"/>
              <a:t>Halotel</a:t>
            </a:r>
            <a:r>
              <a:rPr lang="en-GB" sz="2400" dirty="0" smtClean="0"/>
              <a:t> (Vietnam). 39M subscribers out of 50M people.</a:t>
            </a:r>
          </a:p>
          <a:p>
            <a:r>
              <a:rPr lang="en-GB" sz="2400" dirty="0" smtClean="0"/>
              <a:t>Internet penetration: 17M users most wireless.</a:t>
            </a:r>
          </a:p>
          <a:p>
            <a:r>
              <a:rPr lang="en-GB" sz="2400" dirty="0" smtClean="0"/>
              <a:t>Opportunities : Mobile money, applications for farming, E-learning, </a:t>
            </a:r>
            <a:r>
              <a:rPr lang="en-GB" sz="2400" dirty="0" err="1" smtClean="0"/>
              <a:t>etc</a:t>
            </a:r>
            <a:endParaRPr lang="en-GB" sz="2400" dirty="0"/>
          </a:p>
        </p:txBody>
      </p:sp>
      <p:pic>
        <p:nvPicPr>
          <p:cNvPr id="1026" name="Picture 2" descr="Image result for pict african on cell pho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6573" y="278414"/>
            <a:ext cx="3861361" cy="2570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261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7139" y="5820478"/>
            <a:ext cx="10515600" cy="1325563"/>
          </a:xfrm>
        </p:spPr>
        <p:txBody>
          <a:bodyPr/>
          <a:lstStyle/>
          <a:p>
            <a:r>
              <a:rPr lang="en-GB" dirty="0" smtClean="0"/>
              <a:t> </a:t>
            </a:r>
            <a:endParaRPr lang="en-GB" dirty="0"/>
          </a:p>
        </p:txBody>
      </p:sp>
      <p:sp>
        <p:nvSpPr>
          <p:cNvPr id="3" name="Content Placeholder 2"/>
          <p:cNvSpPr>
            <a:spLocks noGrp="1"/>
          </p:cNvSpPr>
          <p:nvPr>
            <p:ph idx="1"/>
          </p:nvPr>
        </p:nvSpPr>
        <p:spPr>
          <a:xfrm>
            <a:off x="675168" y="311889"/>
            <a:ext cx="10515600" cy="6226582"/>
          </a:xfrm>
        </p:spPr>
        <p:txBody>
          <a:bodyPr/>
          <a:lstStyle/>
          <a:p>
            <a:pPr marL="0" indent="0">
              <a:buNone/>
            </a:pPr>
            <a:r>
              <a:rPr lang="en-GB" sz="3600" b="1" dirty="0" smtClean="0"/>
              <a:t>Tourism</a:t>
            </a:r>
          </a:p>
          <a:p>
            <a:r>
              <a:rPr lang="en-GB" sz="2400" dirty="0" smtClean="0"/>
              <a:t>Employs </a:t>
            </a:r>
            <a:r>
              <a:rPr lang="en-GB" sz="2400" dirty="0"/>
              <a:t>over </a:t>
            </a:r>
            <a:r>
              <a:rPr lang="en-GB" sz="2400" dirty="0" smtClean="0"/>
              <a:t>10 </a:t>
            </a:r>
            <a:r>
              <a:rPr lang="en-GB" sz="2400" dirty="0"/>
              <a:t>percent of the total work force of </a:t>
            </a:r>
            <a:r>
              <a:rPr lang="en-GB" sz="2400" dirty="0" smtClean="0"/>
              <a:t>Tanzania and generates 5% of the GDP</a:t>
            </a:r>
          </a:p>
          <a:p>
            <a:r>
              <a:rPr lang="en-GB" sz="2400" dirty="0" smtClean="0"/>
              <a:t>Around 1,15M tourists in 2015 expected to reach 1,63 in 2025</a:t>
            </a:r>
          </a:p>
          <a:p>
            <a:r>
              <a:rPr lang="en-GB" sz="2400" dirty="0" smtClean="0"/>
              <a:t>Opportunities: </a:t>
            </a:r>
            <a:r>
              <a:rPr lang="en-GB" sz="2400" dirty="0" err="1" smtClean="0"/>
              <a:t>Horeca</a:t>
            </a:r>
            <a:r>
              <a:rPr lang="en-GB" sz="2400" dirty="0" smtClean="0"/>
              <a:t>, travel, insurance, infrastructure</a:t>
            </a:r>
            <a:endParaRPr lang="en-GB" sz="2400" dirty="0"/>
          </a:p>
        </p:txBody>
      </p:sp>
      <p:pic>
        <p:nvPicPr>
          <p:cNvPr id="5122" name="Picture 2" descr="Image result for tourism tanzan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5979" y="2736377"/>
            <a:ext cx="8362950" cy="3444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6316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2420"/>
            <a:ext cx="10515600" cy="1325563"/>
          </a:xfrm>
        </p:spPr>
        <p:txBody>
          <a:bodyPr/>
          <a:lstStyle/>
          <a:p>
            <a:r>
              <a:rPr lang="en-GB" b="1" dirty="0" smtClean="0"/>
              <a:t>Energy </a:t>
            </a:r>
            <a:r>
              <a:rPr lang="en-GB" dirty="0" smtClean="0"/>
              <a:t>- LNG</a:t>
            </a:r>
            <a:endParaRPr lang="en-GB" dirty="0"/>
          </a:p>
        </p:txBody>
      </p:sp>
      <p:sp>
        <p:nvSpPr>
          <p:cNvPr id="3" name="Content Placeholder 2"/>
          <p:cNvSpPr>
            <a:spLocks noGrp="1"/>
          </p:cNvSpPr>
          <p:nvPr>
            <p:ph idx="1"/>
          </p:nvPr>
        </p:nvSpPr>
        <p:spPr>
          <a:xfrm>
            <a:off x="838200" y="1855183"/>
            <a:ext cx="10515600" cy="4688917"/>
          </a:xfrm>
        </p:spPr>
        <p:txBody>
          <a:bodyPr>
            <a:normAutofit fontScale="92500" lnSpcReduction="20000"/>
          </a:bodyPr>
          <a:lstStyle/>
          <a:p>
            <a:r>
              <a:rPr lang="en-GB" sz="2400" dirty="0" smtClean="0"/>
              <a:t>In Q1 2016 an additional 2.7 trillion cubic feet (</a:t>
            </a:r>
            <a:r>
              <a:rPr lang="en-GB" sz="2400" dirty="0" err="1" smtClean="0"/>
              <a:t>tcf</a:t>
            </a:r>
            <a:r>
              <a:rPr lang="en-GB" sz="2400" dirty="0" smtClean="0"/>
              <a:t>) of natural gas deposits raised </a:t>
            </a:r>
            <a:r>
              <a:rPr lang="en-GB" sz="2400" dirty="0" err="1" smtClean="0"/>
              <a:t>Tanzanias</a:t>
            </a:r>
            <a:r>
              <a:rPr lang="en-GB" sz="2400" dirty="0" smtClean="0"/>
              <a:t> estimated recoverable natural gas reserves to 57 </a:t>
            </a:r>
            <a:r>
              <a:rPr lang="en-GB" sz="2400" dirty="0" err="1" smtClean="0"/>
              <a:t>tcf</a:t>
            </a:r>
            <a:r>
              <a:rPr lang="en-GB" sz="2400" dirty="0" smtClean="0"/>
              <a:t> (1,6 trillion m³).</a:t>
            </a:r>
          </a:p>
          <a:p>
            <a:r>
              <a:rPr lang="en-GB" sz="2400" dirty="0" smtClean="0"/>
              <a:t>All major international players are there</a:t>
            </a:r>
          </a:p>
          <a:p>
            <a:r>
              <a:rPr lang="en-GB" sz="2400" dirty="0" smtClean="0"/>
              <a:t>USD 10 to 20 billion investment is projected for exploration and production in the coming decade.</a:t>
            </a:r>
          </a:p>
          <a:p>
            <a:r>
              <a:rPr lang="en-GB" sz="2400" dirty="0" smtClean="0"/>
              <a:t>Sumitomo/Mitsubishi/Toshiba(Japan</a:t>
            </a:r>
          </a:p>
          <a:p>
            <a:endParaRPr lang="en-GB" sz="2400" dirty="0"/>
          </a:p>
          <a:p>
            <a:endParaRPr lang="en-GB" sz="2400" dirty="0" smtClean="0"/>
          </a:p>
          <a:p>
            <a:r>
              <a:rPr lang="en-GB" sz="2400" dirty="0" smtClean="0"/>
              <a:t>re </a:t>
            </a:r>
            <a:r>
              <a:rPr lang="en-GB" sz="2400" dirty="0" smtClean="0"/>
              <a:t>building a 245MW for 2018 a natural gas-fired power plant in </a:t>
            </a:r>
            <a:r>
              <a:rPr lang="en-GB" sz="2400" dirty="0" err="1" smtClean="0"/>
              <a:t>Kinyerezi</a:t>
            </a:r>
            <a:r>
              <a:rPr lang="en-GB" sz="2400" dirty="0" smtClean="0"/>
              <a:t> II (30kms south of Dar Es Salaam). </a:t>
            </a:r>
            <a:r>
              <a:rPr lang="en-GB" sz="2400" dirty="0" err="1" smtClean="0"/>
              <a:t>Kinyerzi</a:t>
            </a:r>
            <a:r>
              <a:rPr lang="en-GB" sz="2400" dirty="0" smtClean="0"/>
              <a:t> I has already 70MW on grid </a:t>
            </a:r>
          </a:p>
          <a:p>
            <a:r>
              <a:rPr lang="en-GB" sz="2400" dirty="0" err="1" smtClean="0"/>
              <a:t>Symbion</a:t>
            </a:r>
            <a:r>
              <a:rPr lang="en-GB" sz="2400" dirty="0" smtClean="0"/>
              <a:t> and </a:t>
            </a:r>
            <a:r>
              <a:rPr lang="en-GB" sz="2400" dirty="0" err="1" smtClean="0"/>
              <a:t>Ubungo</a:t>
            </a:r>
            <a:r>
              <a:rPr lang="en-GB" sz="2400" dirty="0" smtClean="0"/>
              <a:t> II, which previously ran on expensive A1 jet fuel, were able to switch to cheaper, clean natural gas. The 180 MW of electricity generated by these plants is cleaner and more sustainable as a result.</a:t>
            </a:r>
          </a:p>
          <a:p>
            <a:r>
              <a:rPr lang="en-GB" sz="2400" dirty="0" smtClean="0"/>
              <a:t>Opportunities in equipment, supply chain, logistics, drilling, piping, construction, port infrastructure, finance, transport, power and so many more.</a:t>
            </a:r>
          </a:p>
          <a:p>
            <a:endParaRPr lang="en-GB" sz="2400" dirty="0" smtClean="0"/>
          </a:p>
          <a:p>
            <a:endParaRPr lang="en-GB" sz="2400" dirty="0"/>
          </a:p>
          <a:p>
            <a:endParaRPr lang="en-GB" sz="2400" dirty="0" smtClean="0"/>
          </a:p>
          <a:p>
            <a:pPr marL="0" indent="0">
              <a:buNone/>
            </a:pPr>
            <a:endParaRPr lang="en-GB" dirty="0"/>
          </a:p>
        </p:txBody>
      </p:sp>
      <p:pic>
        <p:nvPicPr>
          <p:cNvPr id="8198" name="Picture 6" descr="Portugal awaits Nigerian LNG car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6615" y="0"/>
            <a:ext cx="3691720" cy="1781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613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Energy</a:t>
            </a:r>
            <a:r>
              <a:rPr lang="en-GB" dirty="0" smtClean="0"/>
              <a:t>: ELECTRICITY</a:t>
            </a:r>
            <a:endParaRPr lang="en-GB" dirty="0"/>
          </a:p>
        </p:txBody>
      </p:sp>
      <p:sp>
        <p:nvSpPr>
          <p:cNvPr id="3" name="Content Placeholder 2"/>
          <p:cNvSpPr>
            <a:spLocks noGrp="1"/>
          </p:cNvSpPr>
          <p:nvPr>
            <p:ph idx="1"/>
          </p:nvPr>
        </p:nvSpPr>
        <p:spPr>
          <a:xfrm>
            <a:off x="838200" y="2122227"/>
            <a:ext cx="10515600" cy="4054736"/>
          </a:xfrm>
        </p:spPr>
        <p:txBody>
          <a:bodyPr>
            <a:normAutofit/>
          </a:bodyPr>
          <a:lstStyle/>
          <a:p>
            <a:r>
              <a:rPr lang="en-GB" dirty="0" smtClean="0"/>
              <a:t>Tanzania has 1486MW on 4,869 km of transmission lines at 220 kV, 132 kV, and 66  kV. </a:t>
            </a:r>
            <a:r>
              <a:rPr lang="en-GB" dirty="0" err="1" smtClean="0"/>
              <a:t>Tanesco</a:t>
            </a:r>
            <a:r>
              <a:rPr lang="en-GB" dirty="0" smtClean="0"/>
              <a:t> is Tanzania’s main Electricity operator with 1.8 million customers and a target of 5 million connected customers by 2022.</a:t>
            </a:r>
          </a:p>
          <a:p>
            <a:r>
              <a:rPr lang="en-GB" dirty="0" smtClean="0"/>
              <a:t>550MW is Hydro, 650MW is Gas and 300MW Oil.</a:t>
            </a:r>
          </a:p>
          <a:p>
            <a:r>
              <a:rPr lang="en-GB" dirty="0" smtClean="0"/>
              <a:t>Tanzania is suffering from chronic power shortages due to a decline in hydroelectric power generation. </a:t>
            </a:r>
          </a:p>
          <a:p>
            <a:r>
              <a:rPr lang="en-GB" dirty="0" smtClean="0"/>
              <a:t>Opportunities: Any power related equipment, small power projects, green energy, electrification, distribution, consultancy, generators</a:t>
            </a:r>
          </a:p>
          <a:p>
            <a:endParaRPr lang="en-GB" dirty="0"/>
          </a:p>
        </p:txBody>
      </p:sp>
      <p:pic>
        <p:nvPicPr>
          <p:cNvPr id="7" name="Picture 6"/>
          <p:cNvPicPr>
            <a:picLocks noChangeAspect="1"/>
          </p:cNvPicPr>
          <p:nvPr/>
        </p:nvPicPr>
        <p:blipFill>
          <a:blip r:embed="rId2"/>
          <a:stretch>
            <a:fillRect/>
          </a:stretch>
        </p:blipFill>
        <p:spPr>
          <a:xfrm>
            <a:off x="6898942" y="57377"/>
            <a:ext cx="4085230" cy="2064850"/>
          </a:xfrm>
          <a:prstGeom prst="rect">
            <a:avLst/>
          </a:prstGeom>
        </p:spPr>
      </p:pic>
    </p:spTree>
    <p:extLst>
      <p:ext uri="{BB962C8B-B14F-4D97-AF65-F5344CB8AC3E}">
        <p14:creationId xmlns:p14="http://schemas.microsoft.com/office/powerpoint/2010/main" val="3740459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Mining</a:t>
            </a:r>
            <a:endParaRPr lang="en-GB" b="1" dirty="0"/>
          </a:p>
        </p:txBody>
      </p:sp>
      <p:sp>
        <p:nvSpPr>
          <p:cNvPr id="3" name="Content Placeholder 2"/>
          <p:cNvSpPr>
            <a:spLocks noGrp="1"/>
          </p:cNvSpPr>
          <p:nvPr>
            <p:ph idx="1"/>
          </p:nvPr>
        </p:nvSpPr>
        <p:spPr>
          <a:xfrm>
            <a:off x="838200" y="1569493"/>
            <a:ext cx="10515600" cy="4607470"/>
          </a:xfrm>
        </p:spPr>
        <p:txBody>
          <a:bodyPr>
            <a:normAutofit/>
          </a:bodyPr>
          <a:lstStyle/>
          <a:p>
            <a:endParaRPr lang="en-GB" dirty="0" smtClean="0"/>
          </a:p>
          <a:p>
            <a:r>
              <a:rPr lang="en-GB" dirty="0" smtClean="0"/>
              <a:t>In 2015 Tanzania’s exports amounted to 4,535 </a:t>
            </a:r>
            <a:r>
              <a:rPr lang="en-GB" dirty="0" err="1" smtClean="0"/>
              <a:t>BillionTZS</a:t>
            </a:r>
            <a:r>
              <a:rPr lang="en-GB" dirty="0" smtClean="0"/>
              <a:t> (1,9 </a:t>
            </a:r>
            <a:r>
              <a:rPr lang="en-GB" dirty="0" err="1" smtClean="0"/>
              <a:t>Bil</a:t>
            </a:r>
            <a:r>
              <a:rPr lang="en-GB" dirty="0" smtClean="0"/>
              <a:t>€) with Gold representing 2,717 BTZS and      Diamonds 65 BTZS. </a:t>
            </a:r>
          </a:p>
          <a:p>
            <a:r>
              <a:rPr lang="en-GB" dirty="0" smtClean="0"/>
              <a:t>Mining in Tanzania includes metals (gold, iron ore, nickel, copper, cobalt, silver), industrial minerals (diamond, tanzanite, ruby, garnet, limestone, soda ash, gypsum, salt, phosphate, gravel, sand, dimension stones and lately graphite), and fuel minerals (coal, uranium). </a:t>
            </a:r>
          </a:p>
          <a:p>
            <a:r>
              <a:rPr lang="en-GB" dirty="0" smtClean="0"/>
              <a:t>Mining and quarrying activities in Tanzania contributed 3.7% to its GDP with USD 1.78bn in 2014, compared to only USD 598m in 2009, representing a value increase of almost 200%.</a:t>
            </a:r>
          </a:p>
          <a:p>
            <a:endParaRPr lang="en-GB" dirty="0"/>
          </a:p>
        </p:txBody>
      </p:sp>
      <p:pic>
        <p:nvPicPr>
          <p:cNvPr id="5" name="Picture 4"/>
          <p:cNvPicPr>
            <a:picLocks noChangeAspect="1"/>
          </p:cNvPicPr>
          <p:nvPr/>
        </p:nvPicPr>
        <p:blipFill>
          <a:blip r:embed="rId2"/>
          <a:stretch>
            <a:fillRect/>
          </a:stretch>
        </p:blipFill>
        <p:spPr>
          <a:xfrm>
            <a:off x="6960358" y="54591"/>
            <a:ext cx="3480180" cy="2047164"/>
          </a:xfrm>
          <a:prstGeom prst="rect">
            <a:avLst/>
          </a:prstGeom>
        </p:spPr>
      </p:pic>
    </p:spTree>
    <p:extLst>
      <p:ext uri="{BB962C8B-B14F-4D97-AF65-F5344CB8AC3E}">
        <p14:creationId xmlns:p14="http://schemas.microsoft.com/office/powerpoint/2010/main" val="42259925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Others</a:t>
            </a:r>
            <a:endParaRPr lang="en-GB" b="1" dirty="0"/>
          </a:p>
        </p:txBody>
      </p:sp>
      <p:sp>
        <p:nvSpPr>
          <p:cNvPr id="3" name="Content Placeholder 2"/>
          <p:cNvSpPr>
            <a:spLocks noGrp="1"/>
          </p:cNvSpPr>
          <p:nvPr>
            <p:ph idx="1"/>
          </p:nvPr>
        </p:nvSpPr>
        <p:spPr>
          <a:xfrm>
            <a:off x="838200" y="1385248"/>
            <a:ext cx="10515600" cy="4791715"/>
          </a:xfrm>
        </p:spPr>
        <p:txBody>
          <a:bodyPr/>
          <a:lstStyle/>
          <a:p>
            <a:pPr marL="0" indent="0">
              <a:buNone/>
            </a:pPr>
            <a:r>
              <a:rPr lang="en-GB" dirty="0" smtClean="0"/>
              <a:t>Basically all segments present opportunities: water, health, education, industrialisation, services, automotive, chemicals, pharmaceuticals, tools machinery, entertainment, banking, construction, real estate, airplanes and others.</a:t>
            </a:r>
          </a:p>
          <a:p>
            <a:pPr marL="0" indent="0">
              <a:buNone/>
            </a:pPr>
            <a:r>
              <a:rPr lang="en-GB" b="1" u="sng" dirty="0" smtClean="0"/>
              <a:t>Opportunities also mean </a:t>
            </a:r>
            <a:r>
              <a:rPr lang="en-GB" dirty="0" smtClean="0"/>
              <a:t>: Investment – Funds – Risks – Time – information – Commitments – Patience – Rules &amp; Licencing - Flexibility and strategies</a:t>
            </a: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smtClean="0"/>
          </a:p>
        </p:txBody>
      </p:sp>
      <p:pic>
        <p:nvPicPr>
          <p:cNvPr id="7180" name="Picture 12" descr="Image result for africa inv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2357" y="4097693"/>
            <a:ext cx="4067175"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2574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496</TotalTime>
  <Words>821</Words>
  <Application>Microsoft Office PowerPoint</Application>
  <PresentationFormat>Personnalisé</PresentationFormat>
  <Paragraphs>121</Paragraphs>
  <Slides>10</Slides>
  <Notes>0</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Office Theme</vt:lpstr>
      <vt:lpstr>Tanzania  Business mission November 2016</vt:lpstr>
      <vt:lpstr>Belgium Tanzania 2015</vt:lpstr>
      <vt:lpstr>The economy of Tanzania is sustained by</vt:lpstr>
      <vt:lpstr>Agriculture</vt:lpstr>
      <vt:lpstr>ICT</vt:lpstr>
      <vt:lpstr> </vt:lpstr>
      <vt:lpstr>Energy - LNG</vt:lpstr>
      <vt:lpstr>Energy: ELECTRICITY</vt:lpstr>
      <vt:lpstr>Mining</vt:lpstr>
      <vt:lpstr>Others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Tanzania  Business mission November 2016</dc:title>
  <dc:creator>Va</dc:creator>
  <cp:lastModifiedBy>LOW Katia</cp:lastModifiedBy>
  <cp:revision>41</cp:revision>
  <dcterms:created xsi:type="dcterms:W3CDTF">2016-09-19T10:19:35Z</dcterms:created>
  <dcterms:modified xsi:type="dcterms:W3CDTF">2016-09-20T08:00:58Z</dcterms:modified>
</cp:coreProperties>
</file>