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0"/>
  </p:notesMasterIdLst>
  <p:sldIdLst>
    <p:sldId id="285" r:id="rId2"/>
    <p:sldId id="287" r:id="rId3"/>
    <p:sldId id="324" r:id="rId4"/>
    <p:sldId id="354" r:id="rId5"/>
    <p:sldId id="353" r:id="rId6"/>
    <p:sldId id="348" r:id="rId7"/>
    <p:sldId id="356" r:id="rId8"/>
    <p:sldId id="355" r:id="rId9"/>
    <p:sldId id="346" r:id="rId10"/>
    <p:sldId id="349" r:id="rId11"/>
    <p:sldId id="311" r:id="rId12"/>
    <p:sldId id="350" r:id="rId13"/>
    <p:sldId id="338" r:id="rId14"/>
    <p:sldId id="327" r:id="rId15"/>
    <p:sldId id="340" r:id="rId16"/>
    <p:sldId id="329" r:id="rId17"/>
    <p:sldId id="351" r:id="rId18"/>
    <p:sldId id="330" r:id="rId19"/>
    <p:sldId id="332" r:id="rId20"/>
    <p:sldId id="259" r:id="rId21"/>
    <p:sldId id="312" r:id="rId22"/>
    <p:sldId id="313" r:id="rId23"/>
    <p:sldId id="333" r:id="rId24"/>
    <p:sldId id="336" r:id="rId25"/>
    <p:sldId id="337" r:id="rId26"/>
    <p:sldId id="335" r:id="rId27"/>
    <p:sldId id="352" r:id="rId28"/>
    <p:sldId id="320"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FF"/>
    <a:srgbClr val="F1A00F"/>
    <a:srgbClr val="0033CC"/>
    <a:srgbClr val="3598DB"/>
    <a:srgbClr val="CC0000"/>
    <a:srgbClr val="FF66FF"/>
    <a:srgbClr val="CC66FF"/>
    <a:srgbClr val="CE96F8"/>
    <a:srgbClr val="CC3D73"/>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FD1B2FE-3134-4440-9871-2A909CB69DA4}">
  <a:tblStyle styleId="{5FD1B2FE-3134-4440-9871-2A909CB69DA4}"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33" autoAdjust="0"/>
    <p:restoredTop sz="93182" autoAdjust="0"/>
  </p:normalViewPr>
  <p:slideViewPr>
    <p:cSldViewPr snapToGrid="0">
      <p:cViewPr>
        <p:scale>
          <a:sx n="80" d="100"/>
          <a:sy n="80" d="100"/>
        </p:scale>
        <p:origin x="-1632" y="-54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xmlns="" val="178735679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Shape 4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3" name="Shape 4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xmlns="" val="2831526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Shape 4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1" name="Shape 4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sz="3200" dirty="0"/>
          </a:p>
        </p:txBody>
      </p:sp>
    </p:spTree>
    <p:extLst>
      <p:ext uri="{BB962C8B-B14F-4D97-AF65-F5344CB8AC3E}">
        <p14:creationId xmlns:p14="http://schemas.microsoft.com/office/powerpoint/2010/main" xmlns="" val="31264196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ubtitle">
    <p:spTree>
      <p:nvGrpSpPr>
        <p:cNvPr id="1" name="Shape 73"/>
        <p:cNvGrpSpPr/>
        <p:nvPr/>
      </p:nvGrpSpPr>
      <p:grpSpPr>
        <a:xfrm>
          <a:off x="0" y="0"/>
          <a:ext cx="0" cy="0"/>
          <a:chOff x="0" y="0"/>
          <a:chExt cx="0" cy="0"/>
        </a:xfrm>
      </p:grpSpPr>
      <p:sp>
        <p:nvSpPr>
          <p:cNvPr id="153" name="Shape 33"/>
          <p:cNvSpPr/>
          <p:nvPr userDrawn="1"/>
        </p:nvSpPr>
        <p:spPr>
          <a:xfrm>
            <a:off x="-26775" y="2008375"/>
            <a:ext cx="9210650" cy="3172625"/>
          </a:xfrm>
          <a:custGeom>
            <a:avLst/>
            <a:gdLst/>
            <a:ahLst/>
            <a:cxnLst/>
            <a:rect l="0" t="0" r="0" b="0"/>
            <a:pathLst>
              <a:path w="368426" h="126905" extrusionOk="0">
                <a:moveTo>
                  <a:pt x="309" y="263"/>
                </a:moveTo>
                <a:lnTo>
                  <a:pt x="16502" y="11294"/>
                </a:lnTo>
                <a:lnTo>
                  <a:pt x="31551" y="5122"/>
                </a:lnTo>
                <a:lnTo>
                  <a:pt x="62412" y="4991"/>
                </a:lnTo>
                <a:lnTo>
                  <a:pt x="77652" y="0"/>
                </a:lnTo>
                <a:lnTo>
                  <a:pt x="92892" y="13527"/>
                </a:lnTo>
                <a:lnTo>
                  <a:pt x="107942" y="21276"/>
                </a:lnTo>
                <a:lnTo>
                  <a:pt x="122991" y="21145"/>
                </a:lnTo>
                <a:lnTo>
                  <a:pt x="138993" y="10375"/>
                </a:lnTo>
                <a:lnTo>
                  <a:pt x="154043" y="7880"/>
                </a:lnTo>
                <a:lnTo>
                  <a:pt x="168711" y="2349"/>
                </a:lnTo>
                <a:lnTo>
                  <a:pt x="184332" y="14841"/>
                </a:lnTo>
                <a:lnTo>
                  <a:pt x="199572" y="15274"/>
                </a:lnTo>
                <a:lnTo>
                  <a:pt x="214622" y="25085"/>
                </a:lnTo>
                <a:lnTo>
                  <a:pt x="230052" y="25085"/>
                </a:lnTo>
                <a:lnTo>
                  <a:pt x="246054" y="20094"/>
                </a:lnTo>
                <a:lnTo>
                  <a:pt x="261104" y="20094"/>
                </a:lnTo>
                <a:lnTo>
                  <a:pt x="275391" y="11426"/>
                </a:lnTo>
                <a:lnTo>
                  <a:pt x="291584" y="16810"/>
                </a:lnTo>
                <a:lnTo>
                  <a:pt x="305871" y="8143"/>
                </a:lnTo>
                <a:lnTo>
                  <a:pt x="336732" y="8012"/>
                </a:lnTo>
                <a:lnTo>
                  <a:pt x="351782" y="11294"/>
                </a:lnTo>
                <a:lnTo>
                  <a:pt x="367593" y="2758"/>
                </a:lnTo>
                <a:lnTo>
                  <a:pt x="368426" y="126905"/>
                </a:lnTo>
                <a:lnTo>
                  <a:pt x="0" y="126369"/>
                </a:lnTo>
                <a:close/>
              </a:path>
            </a:pathLst>
          </a:custGeom>
          <a:solidFill>
            <a:schemeClr val="accent4">
              <a:lumMod val="75000"/>
              <a:alpha val="82000"/>
            </a:schemeClr>
          </a:solidFill>
          <a:ln>
            <a:noFill/>
          </a:ln>
        </p:spPr>
      </p:sp>
      <p:sp>
        <p:nvSpPr>
          <p:cNvPr id="154" name="Shape 34"/>
          <p:cNvSpPr/>
          <p:nvPr userDrawn="1"/>
        </p:nvSpPr>
        <p:spPr>
          <a:xfrm>
            <a:off x="-26775" y="2139700"/>
            <a:ext cx="9210650" cy="3041300"/>
          </a:xfrm>
          <a:custGeom>
            <a:avLst/>
            <a:gdLst/>
            <a:ahLst/>
            <a:cxnLst/>
            <a:rect l="0" t="0" r="0" b="0"/>
            <a:pathLst>
              <a:path w="368426" h="121652" extrusionOk="0">
                <a:moveTo>
                  <a:pt x="309" y="5516"/>
                </a:moveTo>
                <a:lnTo>
                  <a:pt x="16692" y="11214"/>
                </a:lnTo>
                <a:lnTo>
                  <a:pt x="47172" y="11214"/>
                </a:lnTo>
                <a:lnTo>
                  <a:pt x="62412" y="6843"/>
                </a:lnTo>
                <a:lnTo>
                  <a:pt x="77652" y="16156"/>
                </a:lnTo>
                <a:lnTo>
                  <a:pt x="92892" y="16156"/>
                </a:lnTo>
                <a:lnTo>
                  <a:pt x="107370" y="11214"/>
                </a:lnTo>
                <a:lnTo>
                  <a:pt x="122610" y="8173"/>
                </a:lnTo>
                <a:lnTo>
                  <a:pt x="138612" y="8173"/>
                </a:lnTo>
                <a:lnTo>
                  <a:pt x="153852" y="10834"/>
                </a:lnTo>
                <a:lnTo>
                  <a:pt x="168711" y="7603"/>
                </a:lnTo>
                <a:lnTo>
                  <a:pt x="183951" y="12734"/>
                </a:lnTo>
                <a:lnTo>
                  <a:pt x="199572" y="20527"/>
                </a:lnTo>
                <a:lnTo>
                  <a:pt x="214050" y="15205"/>
                </a:lnTo>
                <a:lnTo>
                  <a:pt x="229671" y="15205"/>
                </a:lnTo>
                <a:lnTo>
                  <a:pt x="245292" y="5892"/>
                </a:lnTo>
                <a:lnTo>
                  <a:pt x="260532" y="11214"/>
                </a:lnTo>
                <a:lnTo>
                  <a:pt x="275772" y="11214"/>
                </a:lnTo>
                <a:lnTo>
                  <a:pt x="291012" y="6843"/>
                </a:lnTo>
                <a:lnTo>
                  <a:pt x="321492" y="6843"/>
                </a:lnTo>
                <a:lnTo>
                  <a:pt x="336732" y="15966"/>
                </a:lnTo>
                <a:lnTo>
                  <a:pt x="351210" y="12734"/>
                </a:lnTo>
                <a:lnTo>
                  <a:pt x="367593" y="0"/>
                </a:lnTo>
                <a:lnTo>
                  <a:pt x="368426" y="121652"/>
                </a:lnTo>
                <a:lnTo>
                  <a:pt x="0" y="121652"/>
                </a:lnTo>
                <a:close/>
              </a:path>
            </a:pathLst>
          </a:custGeom>
          <a:solidFill>
            <a:schemeClr val="accent4">
              <a:lumMod val="75000"/>
              <a:alpha val="80000"/>
            </a:schemeClr>
          </a:solidFill>
          <a:ln>
            <a:noFill/>
          </a:ln>
        </p:spPr>
      </p:sp>
      <p:sp>
        <p:nvSpPr>
          <p:cNvPr id="155" name="Shape 35"/>
          <p:cNvSpPr/>
          <p:nvPr userDrawn="1"/>
        </p:nvSpPr>
        <p:spPr>
          <a:xfrm rot="8100000">
            <a:off x="1847980" y="1814568"/>
            <a:ext cx="122612" cy="122612"/>
          </a:xfrm>
          <a:prstGeom prst="teardrop">
            <a:avLst>
              <a:gd name="adj" fmla="val 100000"/>
            </a:avLst>
          </a:prstGeom>
          <a:noFill/>
          <a:ln>
            <a:solidFill>
              <a:srgbClr val="7030A0"/>
            </a:solidFill>
          </a:ln>
        </p:spPr>
        <p:txBody>
          <a:bodyPr lIns="91425" tIns="91425" rIns="91425" bIns="91425" anchor="ctr" anchorCtr="0">
            <a:noAutofit/>
          </a:bodyPr>
          <a:lstStyle/>
          <a:p>
            <a:pPr lvl="0">
              <a:spcBef>
                <a:spcPts val="0"/>
              </a:spcBef>
              <a:buNone/>
            </a:pPr>
            <a:endParaRPr/>
          </a:p>
        </p:txBody>
      </p:sp>
      <p:sp>
        <p:nvSpPr>
          <p:cNvPr id="156" name="Shape 36"/>
          <p:cNvSpPr/>
          <p:nvPr userDrawn="1"/>
        </p:nvSpPr>
        <p:spPr>
          <a:xfrm rot="8100000">
            <a:off x="6038980" y="2098418"/>
            <a:ext cx="122612" cy="122612"/>
          </a:xfrm>
          <a:prstGeom prst="teardrop">
            <a:avLst>
              <a:gd name="adj" fmla="val 100000"/>
            </a:avLst>
          </a:prstGeom>
          <a:noFill/>
          <a:ln w="28575" cap="flat" cmpd="sng">
            <a:solidFill>
              <a:srgbClr val="7030A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7" name="Shape 37"/>
          <p:cNvSpPr/>
          <p:nvPr userDrawn="1"/>
        </p:nvSpPr>
        <p:spPr>
          <a:xfrm rot="8100000">
            <a:off x="7181980" y="2131768"/>
            <a:ext cx="122612" cy="122612"/>
          </a:xfrm>
          <a:prstGeom prst="teardrop">
            <a:avLst>
              <a:gd name="adj" fmla="val 100000"/>
            </a:avLst>
          </a:prstGeom>
          <a:noFill/>
          <a:ln>
            <a:solidFill>
              <a:srgbClr val="7030A0"/>
            </a:solidFill>
          </a:ln>
        </p:spPr>
        <p:txBody>
          <a:bodyPr lIns="91425" tIns="91425" rIns="91425" bIns="91425" anchor="ctr" anchorCtr="0">
            <a:noAutofit/>
          </a:bodyPr>
          <a:lstStyle/>
          <a:p>
            <a:pPr lvl="0">
              <a:spcBef>
                <a:spcPts val="0"/>
              </a:spcBef>
              <a:buNone/>
            </a:pPr>
            <a:endParaRPr/>
          </a:p>
        </p:txBody>
      </p:sp>
      <p:grpSp>
        <p:nvGrpSpPr>
          <p:cNvPr id="158" name="Shape 38"/>
          <p:cNvGrpSpPr/>
          <p:nvPr userDrawn="1"/>
        </p:nvGrpSpPr>
        <p:grpSpPr>
          <a:xfrm>
            <a:off x="-9525" y="2024075"/>
            <a:ext cx="9167825" cy="595300"/>
            <a:chOff x="-9525" y="4462475"/>
            <a:chExt cx="9167825" cy="595300"/>
          </a:xfrm>
        </p:grpSpPr>
        <p:sp>
          <p:nvSpPr>
            <p:cNvPr id="159" name="Shape 39"/>
            <p:cNvSpPr/>
            <p:nvPr/>
          </p:nvSpPr>
          <p:spPr>
            <a:xfrm>
              <a:off x="-9525" y="4581525"/>
              <a:ext cx="4205300" cy="476250"/>
            </a:xfrm>
            <a:custGeom>
              <a:avLst/>
              <a:gdLst/>
              <a:ahLst/>
              <a:cxnLst/>
              <a:rect l="0" t="0" r="0" b="0"/>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rgbClr val="7030A0"/>
              </a:solidFill>
              <a:prstDash val="solid"/>
              <a:round/>
              <a:headEnd type="none" w="lg" len="lg"/>
              <a:tailEnd type="none" w="lg" len="lg"/>
            </a:ln>
          </p:spPr>
        </p:sp>
        <p:sp>
          <p:nvSpPr>
            <p:cNvPr id="160" name="Shape 40"/>
            <p:cNvSpPr/>
            <p:nvPr/>
          </p:nvSpPr>
          <p:spPr>
            <a:xfrm>
              <a:off x="4195775" y="4462475"/>
              <a:ext cx="3424225" cy="590550"/>
            </a:xfrm>
            <a:custGeom>
              <a:avLst/>
              <a:gdLst/>
              <a:ahLst/>
              <a:cxnLst/>
              <a:rect l="0" t="0" r="0" b="0"/>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rgbClr val="7030A0"/>
              </a:solidFill>
              <a:prstDash val="solid"/>
              <a:round/>
              <a:headEnd type="none" w="lg" len="lg"/>
              <a:tailEnd type="none" w="lg" len="lg"/>
            </a:ln>
          </p:spPr>
        </p:sp>
        <p:sp>
          <p:nvSpPr>
            <p:cNvPr id="161" name="Shape 41"/>
            <p:cNvSpPr/>
            <p:nvPr/>
          </p:nvSpPr>
          <p:spPr>
            <a:xfrm>
              <a:off x="7624775" y="4472000"/>
              <a:ext cx="1533525" cy="414325"/>
            </a:xfrm>
            <a:custGeom>
              <a:avLst/>
              <a:gdLst/>
              <a:ahLst/>
              <a:cxnLst/>
              <a:rect l="0" t="0" r="0" b="0"/>
              <a:pathLst>
                <a:path w="61341" h="16573" extrusionOk="0">
                  <a:moveTo>
                    <a:pt x="0" y="0"/>
                  </a:moveTo>
                  <a:lnTo>
                    <a:pt x="15049" y="4762"/>
                  </a:lnTo>
                  <a:lnTo>
                    <a:pt x="30670" y="4762"/>
                  </a:lnTo>
                  <a:lnTo>
                    <a:pt x="45910" y="4762"/>
                  </a:lnTo>
                  <a:lnTo>
                    <a:pt x="61341" y="16573"/>
                  </a:lnTo>
                </a:path>
              </a:pathLst>
            </a:custGeom>
            <a:noFill/>
            <a:ln w="9525" cap="flat" cmpd="sng">
              <a:solidFill>
                <a:srgbClr val="7030A0"/>
              </a:solidFill>
              <a:prstDash val="solid"/>
              <a:round/>
              <a:headEnd type="none" w="lg" len="lg"/>
              <a:tailEnd type="none" w="lg" len="lg"/>
            </a:ln>
          </p:spPr>
        </p:sp>
      </p:grpSp>
      <p:grpSp>
        <p:nvGrpSpPr>
          <p:cNvPr id="162" name="Shape 42"/>
          <p:cNvGrpSpPr/>
          <p:nvPr userDrawn="1"/>
        </p:nvGrpSpPr>
        <p:grpSpPr>
          <a:xfrm>
            <a:off x="-40843" y="2009182"/>
            <a:ext cx="9229574" cy="642787"/>
            <a:chOff x="-42837" y="4443487"/>
            <a:chExt cx="9229574" cy="642787"/>
          </a:xfrm>
          <a:solidFill>
            <a:srgbClr val="CC66FF"/>
          </a:solidFill>
        </p:grpSpPr>
        <p:sp>
          <p:nvSpPr>
            <p:cNvPr id="163" name="Shape 43"/>
            <p:cNvSpPr/>
            <p:nvPr/>
          </p:nvSpPr>
          <p:spPr>
            <a:xfrm>
              <a:off x="1114450" y="49006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64" name="Shape 44"/>
            <p:cNvSpPr/>
            <p:nvPr/>
          </p:nvSpPr>
          <p:spPr>
            <a:xfrm>
              <a:off x="1495450" y="502927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65" name="Shape 45"/>
            <p:cNvSpPr/>
            <p:nvPr/>
          </p:nvSpPr>
          <p:spPr>
            <a:xfrm>
              <a:off x="733450" y="49721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66" name="Shape 46"/>
            <p:cNvSpPr/>
            <p:nvPr/>
          </p:nvSpPr>
          <p:spPr>
            <a:xfrm>
              <a:off x="352450" y="49626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67" name="Shape 47"/>
            <p:cNvSpPr/>
            <p:nvPr/>
          </p:nvSpPr>
          <p:spPr>
            <a:xfrm>
              <a:off x="-42837" y="46054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68" name="Shape 48"/>
            <p:cNvSpPr/>
            <p:nvPr/>
          </p:nvSpPr>
          <p:spPr>
            <a:xfrm>
              <a:off x="1876450" y="48340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69" name="Shape 49"/>
            <p:cNvSpPr/>
            <p:nvPr/>
          </p:nvSpPr>
          <p:spPr>
            <a:xfrm>
              <a:off x="2257450" y="48292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0" name="Shape 50"/>
            <p:cNvSpPr/>
            <p:nvPr/>
          </p:nvSpPr>
          <p:spPr>
            <a:xfrm>
              <a:off x="2638450" y="454826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1" name="Shape 51"/>
            <p:cNvSpPr/>
            <p:nvPr/>
          </p:nvSpPr>
          <p:spPr>
            <a:xfrm>
              <a:off x="3019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2" name="Shape 52"/>
            <p:cNvSpPr/>
            <p:nvPr/>
          </p:nvSpPr>
          <p:spPr>
            <a:xfrm>
              <a:off x="3400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3" name="Shape 53"/>
            <p:cNvSpPr/>
            <p:nvPr/>
          </p:nvSpPr>
          <p:spPr>
            <a:xfrm>
              <a:off x="3781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4" name="Shape 54"/>
            <p:cNvSpPr/>
            <p:nvPr/>
          </p:nvSpPr>
          <p:spPr>
            <a:xfrm>
              <a:off x="4162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5" name="Shape 55"/>
            <p:cNvSpPr/>
            <p:nvPr/>
          </p:nvSpPr>
          <p:spPr>
            <a:xfrm>
              <a:off x="4543450" y="46673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6" name="Shape 56"/>
            <p:cNvSpPr/>
            <p:nvPr/>
          </p:nvSpPr>
          <p:spPr>
            <a:xfrm>
              <a:off x="4924450" y="45435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7" name="Shape 57"/>
            <p:cNvSpPr/>
            <p:nvPr/>
          </p:nvSpPr>
          <p:spPr>
            <a:xfrm>
              <a:off x="5305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8" name="Shape 58"/>
            <p:cNvSpPr/>
            <p:nvPr/>
          </p:nvSpPr>
          <p:spPr>
            <a:xfrm>
              <a:off x="5686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9" name="Shape 59"/>
            <p:cNvSpPr/>
            <p:nvPr/>
          </p:nvSpPr>
          <p:spPr>
            <a:xfrm>
              <a:off x="6067450" y="48483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0" name="Shape 60"/>
            <p:cNvSpPr/>
            <p:nvPr/>
          </p:nvSpPr>
          <p:spPr>
            <a:xfrm>
              <a:off x="6448450" y="47292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1" name="Shape 61"/>
            <p:cNvSpPr/>
            <p:nvPr/>
          </p:nvSpPr>
          <p:spPr>
            <a:xfrm>
              <a:off x="6829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2" name="Shape 62"/>
            <p:cNvSpPr/>
            <p:nvPr/>
          </p:nvSpPr>
          <p:spPr>
            <a:xfrm>
              <a:off x="7210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3" name="Shape 63"/>
            <p:cNvSpPr/>
            <p:nvPr/>
          </p:nvSpPr>
          <p:spPr>
            <a:xfrm>
              <a:off x="7591450" y="44434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4" name="Shape 64"/>
            <p:cNvSpPr/>
            <p:nvPr/>
          </p:nvSpPr>
          <p:spPr>
            <a:xfrm>
              <a:off x="7972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5" name="Shape 65"/>
            <p:cNvSpPr/>
            <p:nvPr/>
          </p:nvSpPr>
          <p:spPr>
            <a:xfrm>
              <a:off x="8353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6" name="Shape 66"/>
            <p:cNvSpPr/>
            <p:nvPr/>
          </p:nvSpPr>
          <p:spPr>
            <a:xfrm>
              <a:off x="8734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7" name="Shape 67"/>
            <p:cNvSpPr/>
            <p:nvPr/>
          </p:nvSpPr>
          <p:spPr>
            <a:xfrm>
              <a:off x="9129737" y="48673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grpSp>
      <p:sp>
        <p:nvSpPr>
          <p:cNvPr id="188" name="Shape 68"/>
          <p:cNvSpPr/>
          <p:nvPr userDrawn="1"/>
        </p:nvSpPr>
        <p:spPr>
          <a:xfrm>
            <a:off x="2990700" y="2147800"/>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9" name="Shape 69"/>
          <p:cNvSpPr/>
          <p:nvPr userDrawn="1"/>
        </p:nvSpPr>
        <p:spPr>
          <a:xfrm>
            <a:off x="1085700" y="2433550"/>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0" name="Shape 70"/>
          <p:cNvSpPr/>
          <p:nvPr userDrawn="1"/>
        </p:nvSpPr>
        <p:spPr>
          <a:xfrm>
            <a:off x="4895700" y="2077631"/>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1" name="Shape 71"/>
          <p:cNvSpPr/>
          <p:nvPr userDrawn="1"/>
        </p:nvSpPr>
        <p:spPr>
          <a:xfrm rot="8100000">
            <a:off x="8699949" y="1890768"/>
            <a:ext cx="122612" cy="122612"/>
          </a:xfrm>
          <a:prstGeom prst="teardrop">
            <a:avLst>
              <a:gd name="adj" fmla="val 100000"/>
            </a:avLst>
          </a:prstGeom>
          <a:noFill/>
          <a:ln w="28575" cap="flat" cmpd="sng">
            <a:solidFill>
              <a:srgbClr val="7030A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nvGrpSpPr>
          <p:cNvPr id="192" name="Shape 38"/>
          <p:cNvGrpSpPr/>
          <p:nvPr userDrawn="1"/>
        </p:nvGrpSpPr>
        <p:grpSpPr>
          <a:xfrm>
            <a:off x="-8572" y="2026271"/>
            <a:ext cx="9167825" cy="595300"/>
            <a:chOff x="-9525" y="4462475"/>
            <a:chExt cx="9167825" cy="595300"/>
          </a:xfrm>
          <a:noFill/>
        </p:grpSpPr>
        <p:sp>
          <p:nvSpPr>
            <p:cNvPr id="193" name="Shape 39"/>
            <p:cNvSpPr/>
            <p:nvPr/>
          </p:nvSpPr>
          <p:spPr>
            <a:xfrm>
              <a:off x="-9525" y="4581525"/>
              <a:ext cx="4205300" cy="476250"/>
            </a:xfrm>
            <a:custGeom>
              <a:avLst/>
              <a:gdLst/>
              <a:ahLst/>
              <a:cxnLst/>
              <a:rect l="0" t="0" r="0" b="0"/>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grpFill/>
            <a:ln w="9525" cap="flat" cmpd="sng">
              <a:solidFill>
                <a:schemeClr val="accent6">
                  <a:lumMod val="60000"/>
                  <a:lumOff val="40000"/>
                </a:schemeClr>
              </a:solidFill>
              <a:prstDash val="solid"/>
              <a:round/>
              <a:headEnd type="none" w="lg" len="lg"/>
              <a:tailEnd type="none" w="lg" len="lg"/>
            </a:ln>
          </p:spPr>
        </p:sp>
        <p:sp>
          <p:nvSpPr>
            <p:cNvPr id="194" name="Shape 40"/>
            <p:cNvSpPr/>
            <p:nvPr/>
          </p:nvSpPr>
          <p:spPr>
            <a:xfrm>
              <a:off x="4195775" y="4462475"/>
              <a:ext cx="3424225" cy="590550"/>
            </a:xfrm>
            <a:custGeom>
              <a:avLst/>
              <a:gdLst/>
              <a:ahLst/>
              <a:cxnLst/>
              <a:rect l="0" t="0" r="0" b="0"/>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grpFill/>
            <a:ln w="9525" cap="flat" cmpd="sng">
              <a:solidFill>
                <a:schemeClr val="accent6">
                  <a:lumMod val="60000"/>
                  <a:lumOff val="40000"/>
                </a:schemeClr>
              </a:solidFill>
              <a:prstDash val="solid"/>
              <a:round/>
              <a:headEnd type="none" w="lg" len="lg"/>
              <a:tailEnd type="none" w="lg" len="lg"/>
            </a:ln>
          </p:spPr>
        </p:sp>
        <p:sp>
          <p:nvSpPr>
            <p:cNvPr id="195" name="Shape 41"/>
            <p:cNvSpPr/>
            <p:nvPr/>
          </p:nvSpPr>
          <p:spPr>
            <a:xfrm>
              <a:off x="7624775" y="4472000"/>
              <a:ext cx="1533525" cy="414325"/>
            </a:xfrm>
            <a:custGeom>
              <a:avLst/>
              <a:gdLst/>
              <a:ahLst/>
              <a:cxnLst/>
              <a:rect l="0" t="0" r="0" b="0"/>
              <a:pathLst>
                <a:path w="61341" h="16573" extrusionOk="0">
                  <a:moveTo>
                    <a:pt x="0" y="0"/>
                  </a:moveTo>
                  <a:lnTo>
                    <a:pt x="15049" y="4762"/>
                  </a:lnTo>
                  <a:lnTo>
                    <a:pt x="30670" y="4762"/>
                  </a:lnTo>
                  <a:lnTo>
                    <a:pt x="45910" y="4762"/>
                  </a:lnTo>
                  <a:lnTo>
                    <a:pt x="61341" y="16573"/>
                  </a:lnTo>
                </a:path>
              </a:pathLst>
            </a:custGeom>
            <a:grpFill/>
            <a:ln w="9525" cap="flat" cmpd="sng">
              <a:solidFill>
                <a:schemeClr val="accent6">
                  <a:lumMod val="60000"/>
                  <a:lumOff val="40000"/>
                </a:schemeClr>
              </a:solidFill>
              <a:prstDash val="solid"/>
              <a:round/>
              <a:headEnd type="none" w="lg" len="lg"/>
              <a:tailEnd type="none" w="lg" len="lg"/>
            </a:ln>
          </p:spPr>
        </p:sp>
      </p:grpSp>
      <p:grpSp>
        <p:nvGrpSpPr>
          <p:cNvPr id="196" name="Shape 42"/>
          <p:cNvGrpSpPr/>
          <p:nvPr userDrawn="1"/>
        </p:nvGrpSpPr>
        <p:grpSpPr>
          <a:xfrm>
            <a:off x="-43740" y="2005655"/>
            <a:ext cx="9229574" cy="642787"/>
            <a:chOff x="-42837" y="4443487"/>
            <a:chExt cx="9229574" cy="642787"/>
          </a:xfrm>
          <a:noFill/>
        </p:grpSpPr>
        <p:sp>
          <p:nvSpPr>
            <p:cNvPr id="197" name="Shape 43"/>
            <p:cNvSpPr/>
            <p:nvPr/>
          </p:nvSpPr>
          <p:spPr>
            <a:xfrm>
              <a:off x="1114450" y="49006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8" name="Shape 44"/>
            <p:cNvSpPr/>
            <p:nvPr/>
          </p:nvSpPr>
          <p:spPr>
            <a:xfrm>
              <a:off x="1495450" y="502927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9" name="Shape 45"/>
            <p:cNvSpPr/>
            <p:nvPr/>
          </p:nvSpPr>
          <p:spPr>
            <a:xfrm>
              <a:off x="733450" y="49721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0" name="Shape 46"/>
            <p:cNvSpPr/>
            <p:nvPr/>
          </p:nvSpPr>
          <p:spPr>
            <a:xfrm>
              <a:off x="352450" y="49626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1" name="Shape 47"/>
            <p:cNvSpPr/>
            <p:nvPr/>
          </p:nvSpPr>
          <p:spPr>
            <a:xfrm>
              <a:off x="-42837" y="46054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2" name="Shape 48"/>
            <p:cNvSpPr/>
            <p:nvPr/>
          </p:nvSpPr>
          <p:spPr>
            <a:xfrm>
              <a:off x="1876450" y="48340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3" name="Shape 49"/>
            <p:cNvSpPr/>
            <p:nvPr/>
          </p:nvSpPr>
          <p:spPr>
            <a:xfrm>
              <a:off x="2257450" y="48292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4" name="Shape 50"/>
            <p:cNvSpPr/>
            <p:nvPr/>
          </p:nvSpPr>
          <p:spPr>
            <a:xfrm>
              <a:off x="2638450" y="454826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5" name="Shape 51"/>
            <p:cNvSpPr/>
            <p:nvPr/>
          </p:nvSpPr>
          <p:spPr>
            <a:xfrm>
              <a:off x="3019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6" name="Shape 52"/>
            <p:cNvSpPr/>
            <p:nvPr/>
          </p:nvSpPr>
          <p:spPr>
            <a:xfrm>
              <a:off x="3400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7" name="Shape 53"/>
            <p:cNvSpPr/>
            <p:nvPr/>
          </p:nvSpPr>
          <p:spPr>
            <a:xfrm>
              <a:off x="3781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8" name="Shape 54"/>
            <p:cNvSpPr/>
            <p:nvPr/>
          </p:nvSpPr>
          <p:spPr>
            <a:xfrm>
              <a:off x="4162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09" name="Shape 55"/>
            <p:cNvSpPr/>
            <p:nvPr/>
          </p:nvSpPr>
          <p:spPr>
            <a:xfrm>
              <a:off x="4543450" y="46673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0" name="Shape 56"/>
            <p:cNvSpPr/>
            <p:nvPr/>
          </p:nvSpPr>
          <p:spPr>
            <a:xfrm>
              <a:off x="4924450" y="45435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1" name="Shape 57"/>
            <p:cNvSpPr/>
            <p:nvPr/>
          </p:nvSpPr>
          <p:spPr>
            <a:xfrm>
              <a:off x="5305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2" name="Shape 58"/>
            <p:cNvSpPr/>
            <p:nvPr/>
          </p:nvSpPr>
          <p:spPr>
            <a:xfrm>
              <a:off x="5686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3" name="Shape 59"/>
            <p:cNvSpPr/>
            <p:nvPr/>
          </p:nvSpPr>
          <p:spPr>
            <a:xfrm>
              <a:off x="6067450" y="48483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4" name="Shape 60"/>
            <p:cNvSpPr/>
            <p:nvPr/>
          </p:nvSpPr>
          <p:spPr>
            <a:xfrm>
              <a:off x="6448450" y="47292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5" name="Shape 61"/>
            <p:cNvSpPr/>
            <p:nvPr/>
          </p:nvSpPr>
          <p:spPr>
            <a:xfrm>
              <a:off x="6829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6" name="Shape 62"/>
            <p:cNvSpPr/>
            <p:nvPr/>
          </p:nvSpPr>
          <p:spPr>
            <a:xfrm>
              <a:off x="7210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7" name="Shape 63"/>
            <p:cNvSpPr/>
            <p:nvPr/>
          </p:nvSpPr>
          <p:spPr>
            <a:xfrm>
              <a:off x="7591450" y="44434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8" name="Shape 64"/>
            <p:cNvSpPr/>
            <p:nvPr/>
          </p:nvSpPr>
          <p:spPr>
            <a:xfrm>
              <a:off x="7972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19" name="Shape 65"/>
            <p:cNvSpPr/>
            <p:nvPr/>
          </p:nvSpPr>
          <p:spPr>
            <a:xfrm>
              <a:off x="8353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20" name="Shape 66"/>
            <p:cNvSpPr/>
            <p:nvPr/>
          </p:nvSpPr>
          <p:spPr>
            <a:xfrm>
              <a:off x="8734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221" name="Shape 67"/>
            <p:cNvSpPr/>
            <p:nvPr/>
          </p:nvSpPr>
          <p:spPr>
            <a:xfrm>
              <a:off x="9129737" y="48673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grpSp>
      <p:sp>
        <p:nvSpPr>
          <p:cNvPr id="113" name="Shape 113"/>
          <p:cNvSpPr txBox="1">
            <a:spLocks noGrp="1"/>
          </p:cNvSpPr>
          <p:nvPr>
            <p:ph type="ctrTitle"/>
          </p:nvPr>
        </p:nvSpPr>
        <p:spPr>
          <a:xfrm>
            <a:off x="2309350" y="3031150"/>
            <a:ext cx="5214599" cy="1159799"/>
          </a:xfrm>
          <a:prstGeom prst="rect">
            <a:avLst/>
          </a:prstGeom>
        </p:spPr>
        <p:txBody>
          <a:bodyPr lIns="91425" tIns="91425" rIns="91425" bIns="91425" anchor="b" anchorCtr="0"/>
          <a:lstStyle>
            <a:lvl1pPr lvl="0" algn="r" rtl="0">
              <a:spcBef>
                <a:spcPts val="0"/>
              </a:spcBef>
              <a:buClr>
                <a:srgbClr val="FFFFFF"/>
              </a:buClr>
              <a:buSzPct val="100000"/>
              <a:defRPr sz="2800">
                <a:solidFill>
                  <a:srgbClr val="FFFFFF"/>
                </a:solidFill>
              </a:defRPr>
            </a:lvl1pPr>
            <a:lvl2pPr lvl="1" algn="r" rtl="0">
              <a:spcBef>
                <a:spcPts val="0"/>
              </a:spcBef>
              <a:buClr>
                <a:srgbClr val="FFFFFF"/>
              </a:buClr>
              <a:buSzPct val="100000"/>
              <a:defRPr sz="3600">
                <a:solidFill>
                  <a:srgbClr val="FFFFFF"/>
                </a:solidFill>
              </a:defRPr>
            </a:lvl2pPr>
            <a:lvl3pPr lvl="2" algn="r" rtl="0">
              <a:spcBef>
                <a:spcPts val="0"/>
              </a:spcBef>
              <a:buClr>
                <a:srgbClr val="FFFFFF"/>
              </a:buClr>
              <a:buSzPct val="100000"/>
              <a:defRPr sz="3600">
                <a:solidFill>
                  <a:srgbClr val="FFFFFF"/>
                </a:solidFill>
              </a:defRPr>
            </a:lvl3pPr>
            <a:lvl4pPr lvl="3" algn="r" rtl="0">
              <a:spcBef>
                <a:spcPts val="0"/>
              </a:spcBef>
              <a:buClr>
                <a:srgbClr val="FFFFFF"/>
              </a:buClr>
              <a:buSzPct val="100000"/>
              <a:defRPr sz="3600">
                <a:solidFill>
                  <a:srgbClr val="FFFFFF"/>
                </a:solidFill>
              </a:defRPr>
            </a:lvl4pPr>
            <a:lvl5pPr lvl="4" algn="r" rtl="0">
              <a:spcBef>
                <a:spcPts val="0"/>
              </a:spcBef>
              <a:buClr>
                <a:srgbClr val="FFFFFF"/>
              </a:buClr>
              <a:buSzPct val="100000"/>
              <a:defRPr sz="3600">
                <a:solidFill>
                  <a:srgbClr val="FFFFFF"/>
                </a:solidFill>
              </a:defRPr>
            </a:lvl5pPr>
            <a:lvl6pPr lvl="5" algn="r" rtl="0">
              <a:spcBef>
                <a:spcPts val="0"/>
              </a:spcBef>
              <a:buClr>
                <a:srgbClr val="FFFFFF"/>
              </a:buClr>
              <a:buSzPct val="100000"/>
              <a:defRPr sz="3600">
                <a:solidFill>
                  <a:srgbClr val="FFFFFF"/>
                </a:solidFill>
              </a:defRPr>
            </a:lvl6pPr>
            <a:lvl7pPr lvl="6" algn="r" rtl="0">
              <a:spcBef>
                <a:spcPts val="0"/>
              </a:spcBef>
              <a:buClr>
                <a:srgbClr val="FFFFFF"/>
              </a:buClr>
              <a:buSzPct val="100000"/>
              <a:defRPr sz="3600">
                <a:solidFill>
                  <a:srgbClr val="FFFFFF"/>
                </a:solidFill>
              </a:defRPr>
            </a:lvl7pPr>
            <a:lvl8pPr lvl="7" algn="r" rtl="0">
              <a:spcBef>
                <a:spcPts val="0"/>
              </a:spcBef>
              <a:buClr>
                <a:srgbClr val="FFFFFF"/>
              </a:buClr>
              <a:buSzPct val="100000"/>
              <a:defRPr sz="3600">
                <a:solidFill>
                  <a:srgbClr val="FFFFFF"/>
                </a:solidFill>
              </a:defRPr>
            </a:lvl8pPr>
            <a:lvl9pPr lvl="8" algn="r" rtl="0">
              <a:spcBef>
                <a:spcPts val="0"/>
              </a:spcBef>
              <a:buClr>
                <a:srgbClr val="FFFFFF"/>
              </a:buClr>
              <a:buSzPct val="100000"/>
              <a:defRPr sz="3600">
                <a:solidFill>
                  <a:srgbClr val="FFFFFF"/>
                </a:solidFill>
              </a:defRPr>
            </a:lvl9pPr>
          </a:lstStyle>
          <a:p>
            <a:endParaRPr dirty="0"/>
          </a:p>
        </p:txBody>
      </p:sp>
      <p:sp>
        <p:nvSpPr>
          <p:cNvPr id="114" name="Shape 114"/>
          <p:cNvSpPr txBox="1">
            <a:spLocks noGrp="1"/>
          </p:cNvSpPr>
          <p:nvPr>
            <p:ph type="subTitle" idx="1"/>
          </p:nvPr>
        </p:nvSpPr>
        <p:spPr>
          <a:xfrm>
            <a:off x="2309440" y="4059250"/>
            <a:ext cx="5214599" cy="784799"/>
          </a:xfrm>
          <a:prstGeom prst="rect">
            <a:avLst/>
          </a:prstGeom>
        </p:spPr>
        <p:txBody>
          <a:bodyPr lIns="91425" tIns="91425" rIns="91425" bIns="91425" anchor="t" anchorCtr="0"/>
          <a:lstStyle>
            <a:lvl1pPr lvl="0" algn="r" rtl="0">
              <a:spcBef>
                <a:spcPts val="0"/>
              </a:spcBef>
              <a:buClr>
                <a:srgbClr val="FFFFFF"/>
              </a:buClr>
              <a:buNone/>
              <a:defRPr sz="1600">
                <a:solidFill>
                  <a:srgbClr val="FFFFFF"/>
                </a:solidFill>
              </a:defRPr>
            </a:lvl1pPr>
            <a:lvl2pPr lvl="1" algn="r" rtl="0">
              <a:spcBef>
                <a:spcPts val="0"/>
              </a:spcBef>
              <a:buClr>
                <a:srgbClr val="FFFFFF"/>
              </a:buClr>
              <a:buSzPct val="100000"/>
              <a:buNone/>
              <a:defRPr sz="3000">
                <a:solidFill>
                  <a:srgbClr val="FFFFFF"/>
                </a:solidFill>
              </a:defRPr>
            </a:lvl2pPr>
            <a:lvl3pPr lvl="2" algn="r" rtl="0">
              <a:spcBef>
                <a:spcPts val="0"/>
              </a:spcBef>
              <a:buClr>
                <a:srgbClr val="FFFFFF"/>
              </a:buClr>
              <a:buSzPct val="100000"/>
              <a:buNone/>
              <a:defRPr sz="3000">
                <a:solidFill>
                  <a:srgbClr val="FFFFFF"/>
                </a:solidFill>
              </a:defRPr>
            </a:lvl3pPr>
            <a:lvl4pPr lvl="3" algn="r" rtl="0">
              <a:spcBef>
                <a:spcPts val="0"/>
              </a:spcBef>
              <a:buClr>
                <a:srgbClr val="FFFFFF"/>
              </a:buClr>
              <a:buSzPct val="100000"/>
              <a:buNone/>
              <a:defRPr sz="3000">
                <a:solidFill>
                  <a:srgbClr val="FFFFFF"/>
                </a:solidFill>
              </a:defRPr>
            </a:lvl4pPr>
            <a:lvl5pPr lvl="4" algn="r" rtl="0">
              <a:spcBef>
                <a:spcPts val="0"/>
              </a:spcBef>
              <a:buClr>
                <a:srgbClr val="FFFFFF"/>
              </a:buClr>
              <a:buSzPct val="100000"/>
              <a:buNone/>
              <a:defRPr sz="3000">
                <a:solidFill>
                  <a:srgbClr val="FFFFFF"/>
                </a:solidFill>
              </a:defRPr>
            </a:lvl5pPr>
            <a:lvl6pPr lvl="5" algn="r" rtl="0">
              <a:spcBef>
                <a:spcPts val="0"/>
              </a:spcBef>
              <a:buClr>
                <a:srgbClr val="FFFFFF"/>
              </a:buClr>
              <a:buSzPct val="100000"/>
              <a:buNone/>
              <a:defRPr sz="3000">
                <a:solidFill>
                  <a:srgbClr val="FFFFFF"/>
                </a:solidFill>
              </a:defRPr>
            </a:lvl6pPr>
            <a:lvl7pPr lvl="6" algn="r" rtl="0">
              <a:spcBef>
                <a:spcPts val="0"/>
              </a:spcBef>
              <a:buClr>
                <a:srgbClr val="FFFFFF"/>
              </a:buClr>
              <a:buSzPct val="100000"/>
              <a:buNone/>
              <a:defRPr sz="3000">
                <a:solidFill>
                  <a:srgbClr val="FFFFFF"/>
                </a:solidFill>
              </a:defRPr>
            </a:lvl7pPr>
            <a:lvl8pPr lvl="7" algn="r" rtl="0">
              <a:spcBef>
                <a:spcPts val="0"/>
              </a:spcBef>
              <a:buClr>
                <a:srgbClr val="FFFFFF"/>
              </a:buClr>
              <a:buSzPct val="100000"/>
              <a:buNone/>
              <a:defRPr sz="3000">
                <a:solidFill>
                  <a:srgbClr val="FFFFFF"/>
                </a:solidFill>
              </a:defRPr>
            </a:lvl8pPr>
            <a:lvl9pPr lvl="8" algn="r" rtl="0">
              <a:spcBef>
                <a:spcPts val="0"/>
              </a:spcBef>
              <a:buClr>
                <a:srgbClr val="FFFFFF"/>
              </a:buClr>
              <a:buSzPct val="100000"/>
              <a:buNone/>
              <a:defRPr sz="3000">
                <a:solidFill>
                  <a:srgbClr val="FFFFFF"/>
                </a:solidFill>
              </a:defRPr>
            </a:lvl9pPr>
          </a:lstStyle>
          <a:p>
            <a:endParaRPr/>
          </a:p>
        </p:txBody>
      </p:sp>
      <p:pic>
        <p:nvPicPr>
          <p:cNvPr id="223" name="Image 222" descr="ihec-carthage.jpg"/>
          <p:cNvPicPr/>
          <p:nvPr userDrawn="1"/>
        </p:nvPicPr>
        <p:blipFill>
          <a:blip r:embed="rId2"/>
          <a:stretch>
            <a:fillRect/>
          </a:stretch>
        </p:blipFill>
        <p:spPr>
          <a:xfrm>
            <a:off x="492993" y="613385"/>
            <a:ext cx="1241107" cy="596615"/>
          </a:xfrm>
          <a:prstGeom prst="rect">
            <a:avLst/>
          </a:prstGeom>
        </p:spPr>
      </p:pic>
      <p:pic>
        <p:nvPicPr>
          <p:cNvPr id="75" name="Image 74"/>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5384959" y="119633"/>
            <a:ext cx="3485841" cy="1584121"/>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1047750" y="634125"/>
            <a:ext cx="6996600" cy="7158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9" name="Shape 159"/>
          <p:cNvSpPr txBox="1">
            <a:spLocks noGrp="1"/>
          </p:cNvSpPr>
          <p:nvPr>
            <p:ph type="body" idx="1"/>
          </p:nvPr>
        </p:nvSpPr>
        <p:spPr>
          <a:xfrm>
            <a:off x="1075850" y="1540175"/>
            <a:ext cx="6996600" cy="19220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0" name="Shape 160"/>
          <p:cNvSpPr/>
          <p:nvPr/>
        </p:nvSpPr>
        <p:spPr>
          <a:xfrm>
            <a:off x="-28575" y="4446775"/>
            <a:ext cx="9191625" cy="712477"/>
          </a:xfrm>
          <a:custGeom>
            <a:avLst/>
            <a:gdLst/>
            <a:ahLst/>
            <a:cxnLst/>
            <a:rect l="0" t="0" r="0" b="0"/>
            <a:pathLst>
              <a:path w="367665" h="41339" extrusionOk="0">
                <a:moveTo>
                  <a:pt x="381" y="381"/>
                </a:moveTo>
                <a:lnTo>
                  <a:pt x="16574" y="16383"/>
                </a:lnTo>
                <a:lnTo>
                  <a:pt x="31623" y="7430"/>
                </a:lnTo>
                <a:lnTo>
                  <a:pt x="62484" y="7239"/>
                </a:lnTo>
                <a:lnTo>
                  <a:pt x="77724" y="0"/>
                </a:lnTo>
                <a:lnTo>
                  <a:pt x="92964" y="19622"/>
                </a:lnTo>
                <a:lnTo>
                  <a:pt x="108014" y="30861"/>
                </a:lnTo>
                <a:lnTo>
                  <a:pt x="123063" y="30671"/>
                </a:lnTo>
                <a:lnTo>
                  <a:pt x="139065" y="15050"/>
                </a:lnTo>
                <a:lnTo>
                  <a:pt x="154115" y="11430"/>
                </a:lnTo>
                <a:lnTo>
                  <a:pt x="168783" y="3408"/>
                </a:lnTo>
                <a:lnTo>
                  <a:pt x="184404" y="21527"/>
                </a:lnTo>
                <a:lnTo>
                  <a:pt x="199644" y="22155"/>
                </a:lnTo>
                <a:lnTo>
                  <a:pt x="214694" y="36386"/>
                </a:lnTo>
                <a:lnTo>
                  <a:pt x="230124" y="36386"/>
                </a:lnTo>
                <a:lnTo>
                  <a:pt x="246126" y="29147"/>
                </a:lnTo>
                <a:lnTo>
                  <a:pt x="261176" y="29147"/>
                </a:lnTo>
                <a:lnTo>
                  <a:pt x="275463" y="16574"/>
                </a:lnTo>
                <a:lnTo>
                  <a:pt x="291656" y="24384"/>
                </a:lnTo>
                <a:lnTo>
                  <a:pt x="305943" y="11811"/>
                </a:lnTo>
                <a:lnTo>
                  <a:pt x="336804" y="11621"/>
                </a:lnTo>
                <a:lnTo>
                  <a:pt x="351854" y="16383"/>
                </a:lnTo>
                <a:lnTo>
                  <a:pt x="367665" y="4001"/>
                </a:lnTo>
                <a:lnTo>
                  <a:pt x="367284" y="41339"/>
                </a:lnTo>
                <a:lnTo>
                  <a:pt x="0" y="41339"/>
                </a:lnTo>
                <a:close/>
              </a:path>
            </a:pathLst>
          </a:custGeom>
          <a:solidFill>
            <a:schemeClr val="accent4">
              <a:lumMod val="40000"/>
              <a:lumOff val="60000"/>
              <a:alpha val="81920"/>
            </a:schemeClr>
          </a:solidFill>
          <a:ln>
            <a:noFill/>
          </a:ln>
        </p:spPr>
      </p:sp>
      <p:sp>
        <p:nvSpPr>
          <p:cNvPr id="161" name="Shape 161"/>
          <p:cNvSpPr/>
          <p:nvPr/>
        </p:nvSpPr>
        <p:spPr>
          <a:xfrm>
            <a:off x="-28575" y="4578111"/>
            <a:ext cx="9191625" cy="584438"/>
          </a:xfrm>
          <a:custGeom>
            <a:avLst/>
            <a:gdLst/>
            <a:ahLst/>
            <a:cxnLst/>
            <a:rect l="0" t="0" r="0" b="0"/>
            <a:pathLst>
              <a:path w="367665" h="33910" extrusionOk="0">
                <a:moveTo>
                  <a:pt x="381" y="8001"/>
                </a:moveTo>
                <a:lnTo>
                  <a:pt x="16764" y="16266"/>
                </a:lnTo>
                <a:lnTo>
                  <a:pt x="47244" y="16266"/>
                </a:lnTo>
                <a:lnTo>
                  <a:pt x="62484" y="9925"/>
                </a:lnTo>
                <a:lnTo>
                  <a:pt x="77724" y="23434"/>
                </a:lnTo>
                <a:lnTo>
                  <a:pt x="92964" y="23434"/>
                </a:lnTo>
                <a:lnTo>
                  <a:pt x="107442" y="16266"/>
                </a:lnTo>
                <a:lnTo>
                  <a:pt x="122682" y="11855"/>
                </a:lnTo>
                <a:lnTo>
                  <a:pt x="138684" y="11855"/>
                </a:lnTo>
                <a:lnTo>
                  <a:pt x="153924" y="15714"/>
                </a:lnTo>
                <a:lnTo>
                  <a:pt x="168783" y="11028"/>
                </a:lnTo>
                <a:lnTo>
                  <a:pt x="184023" y="18471"/>
                </a:lnTo>
                <a:lnTo>
                  <a:pt x="199644" y="29775"/>
                </a:lnTo>
                <a:lnTo>
                  <a:pt x="214122" y="22055"/>
                </a:lnTo>
                <a:lnTo>
                  <a:pt x="229743" y="22055"/>
                </a:lnTo>
                <a:lnTo>
                  <a:pt x="245364" y="8546"/>
                </a:lnTo>
                <a:lnTo>
                  <a:pt x="260604" y="16266"/>
                </a:lnTo>
                <a:lnTo>
                  <a:pt x="275844" y="16266"/>
                </a:lnTo>
                <a:lnTo>
                  <a:pt x="291084" y="9925"/>
                </a:lnTo>
                <a:lnTo>
                  <a:pt x="321564" y="9925"/>
                </a:lnTo>
                <a:lnTo>
                  <a:pt x="336804" y="23158"/>
                </a:lnTo>
                <a:lnTo>
                  <a:pt x="351282" y="18471"/>
                </a:lnTo>
                <a:lnTo>
                  <a:pt x="367665" y="0"/>
                </a:lnTo>
                <a:lnTo>
                  <a:pt x="367665" y="33910"/>
                </a:lnTo>
                <a:lnTo>
                  <a:pt x="0" y="33910"/>
                </a:lnTo>
                <a:close/>
              </a:path>
            </a:pathLst>
          </a:custGeom>
          <a:solidFill>
            <a:schemeClr val="accent4">
              <a:lumMod val="75000"/>
              <a:alpha val="73460"/>
            </a:schemeClr>
          </a:solidFill>
          <a:ln>
            <a:noFill/>
          </a:ln>
        </p:spPr>
      </p:sp>
      <p:sp>
        <p:nvSpPr>
          <p:cNvPr id="162" name="Shape 162"/>
          <p:cNvSpPr/>
          <p:nvPr/>
        </p:nvSpPr>
        <p:spPr>
          <a:xfrm rot="8100000">
            <a:off x="1847980" y="4252968"/>
            <a:ext cx="122612" cy="122612"/>
          </a:xfrm>
          <a:prstGeom prst="teardrop">
            <a:avLst>
              <a:gd name="adj" fmla="val 100000"/>
            </a:avLst>
          </a:prstGeom>
          <a:solidFill>
            <a:srgbClr val="CE96F8"/>
          </a:solidFill>
          <a:ln>
            <a:solidFill>
              <a:srgbClr val="CE96F8"/>
            </a:solidFill>
          </a:ln>
        </p:spPr>
        <p:txBody>
          <a:bodyPr lIns="91425" tIns="91425" rIns="91425" bIns="91425" anchor="ctr" anchorCtr="0">
            <a:noAutofit/>
          </a:bodyPr>
          <a:lstStyle/>
          <a:p>
            <a:pPr lvl="0">
              <a:spcBef>
                <a:spcPts val="0"/>
              </a:spcBef>
              <a:buNone/>
            </a:pPr>
            <a:endParaRPr/>
          </a:p>
        </p:txBody>
      </p:sp>
      <p:sp>
        <p:nvSpPr>
          <p:cNvPr id="163" name="Shape 163"/>
          <p:cNvSpPr/>
          <p:nvPr/>
        </p:nvSpPr>
        <p:spPr>
          <a:xfrm rot="8100000">
            <a:off x="6038980" y="4536818"/>
            <a:ext cx="122612" cy="122612"/>
          </a:xfrm>
          <a:prstGeom prst="teardrop">
            <a:avLst>
              <a:gd name="adj" fmla="val 100000"/>
            </a:avLst>
          </a:prstGeom>
          <a:noFill/>
          <a:ln w="28575" cap="flat" cmpd="sng">
            <a:solidFill>
              <a:srgbClr val="CE96F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4" name="Shape 164"/>
          <p:cNvSpPr/>
          <p:nvPr/>
        </p:nvSpPr>
        <p:spPr>
          <a:xfrm rot="8100000">
            <a:off x="7181980" y="4570168"/>
            <a:ext cx="122612" cy="122612"/>
          </a:xfrm>
          <a:prstGeom prst="teardrop">
            <a:avLst>
              <a:gd name="adj" fmla="val 100000"/>
            </a:avLst>
          </a:prstGeom>
          <a:solidFill>
            <a:srgbClr val="CE96F8"/>
          </a:solidFill>
          <a:ln>
            <a:solidFill>
              <a:srgbClr val="CE96F8"/>
            </a:solidFill>
          </a:ln>
        </p:spPr>
        <p:txBody>
          <a:bodyPr lIns="91425" tIns="91425" rIns="91425" bIns="91425" anchor="ctr" anchorCtr="0">
            <a:noAutofit/>
          </a:bodyPr>
          <a:lstStyle/>
          <a:p>
            <a:pPr lvl="0">
              <a:spcBef>
                <a:spcPts val="0"/>
              </a:spcBef>
              <a:buNone/>
            </a:pPr>
            <a:endParaRPr/>
          </a:p>
        </p:txBody>
      </p:sp>
      <p:grpSp>
        <p:nvGrpSpPr>
          <p:cNvPr id="165" name="Shape 165"/>
          <p:cNvGrpSpPr/>
          <p:nvPr/>
        </p:nvGrpSpPr>
        <p:grpSpPr>
          <a:xfrm>
            <a:off x="-9525" y="4462475"/>
            <a:ext cx="9167825" cy="595300"/>
            <a:chOff x="-9525" y="4462475"/>
            <a:chExt cx="9167825" cy="595300"/>
          </a:xfrm>
          <a:noFill/>
        </p:grpSpPr>
        <p:sp>
          <p:nvSpPr>
            <p:cNvPr id="166" name="Shape 166"/>
            <p:cNvSpPr/>
            <p:nvPr/>
          </p:nvSpPr>
          <p:spPr>
            <a:xfrm>
              <a:off x="-9525" y="4581525"/>
              <a:ext cx="4205300" cy="476250"/>
            </a:xfrm>
            <a:custGeom>
              <a:avLst/>
              <a:gdLst/>
              <a:ahLst/>
              <a:cxnLst/>
              <a:rect l="0" t="0" r="0" b="0"/>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grpFill/>
            <a:ln w="9525" cap="flat" cmpd="sng">
              <a:solidFill>
                <a:srgbClr val="311B2E"/>
              </a:solidFill>
              <a:prstDash val="solid"/>
              <a:round/>
              <a:headEnd type="none" w="lg" len="lg"/>
              <a:tailEnd type="none" w="lg" len="lg"/>
            </a:ln>
          </p:spPr>
        </p:sp>
        <p:sp>
          <p:nvSpPr>
            <p:cNvPr id="167" name="Shape 167"/>
            <p:cNvSpPr/>
            <p:nvPr/>
          </p:nvSpPr>
          <p:spPr>
            <a:xfrm>
              <a:off x="4195775" y="4462475"/>
              <a:ext cx="3424225" cy="590550"/>
            </a:xfrm>
            <a:custGeom>
              <a:avLst/>
              <a:gdLst/>
              <a:ahLst/>
              <a:cxnLst/>
              <a:rect l="0" t="0" r="0" b="0"/>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grpFill/>
            <a:ln w="9525" cap="flat" cmpd="sng">
              <a:solidFill>
                <a:srgbClr val="311B2E"/>
              </a:solidFill>
              <a:prstDash val="solid"/>
              <a:round/>
              <a:headEnd type="none" w="lg" len="lg"/>
              <a:tailEnd type="none" w="lg" len="lg"/>
            </a:ln>
          </p:spPr>
        </p:sp>
        <p:sp>
          <p:nvSpPr>
            <p:cNvPr id="168" name="Shape 168"/>
            <p:cNvSpPr/>
            <p:nvPr/>
          </p:nvSpPr>
          <p:spPr>
            <a:xfrm>
              <a:off x="7624775" y="4472000"/>
              <a:ext cx="1533525" cy="414325"/>
            </a:xfrm>
            <a:custGeom>
              <a:avLst/>
              <a:gdLst/>
              <a:ahLst/>
              <a:cxnLst/>
              <a:rect l="0" t="0" r="0" b="0"/>
              <a:pathLst>
                <a:path w="61341" h="16573" extrusionOk="0">
                  <a:moveTo>
                    <a:pt x="0" y="0"/>
                  </a:moveTo>
                  <a:lnTo>
                    <a:pt x="15049" y="4762"/>
                  </a:lnTo>
                  <a:lnTo>
                    <a:pt x="30670" y="4762"/>
                  </a:lnTo>
                  <a:lnTo>
                    <a:pt x="45910" y="4762"/>
                  </a:lnTo>
                  <a:lnTo>
                    <a:pt x="61341" y="16573"/>
                  </a:lnTo>
                </a:path>
              </a:pathLst>
            </a:custGeom>
            <a:grpFill/>
            <a:ln w="9525" cap="flat" cmpd="sng">
              <a:solidFill>
                <a:srgbClr val="311B2E"/>
              </a:solidFill>
              <a:prstDash val="solid"/>
              <a:round/>
              <a:headEnd type="none" w="lg" len="lg"/>
              <a:tailEnd type="none" w="lg" len="lg"/>
            </a:ln>
          </p:spPr>
        </p:sp>
      </p:grpSp>
      <p:grpSp>
        <p:nvGrpSpPr>
          <p:cNvPr id="169" name="Shape 169"/>
          <p:cNvGrpSpPr/>
          <p:nvPr/>
        </p:nvGrpSpPr>
        <p:grpSpPr>
          <a:xfrm>
            <a:off x="-42837" y="4443487"/>
            <a:ext cx="9229574" cy="642787"/>
            <a:chOff x="-42837" y="4443487"/>
            <a:chExt cx="9229574" cy="642787"/>
          </a:xfrm>
          <a:solidFill>
            <a:srgbClr val="CC66FF"/>
          </a:solidFill>
        </p:grpSpPr>
        <p:sp>
          <p:nvSpPr>
            <p:cNvPr id="170" name="Shape 170"/>
            <p:cNvSpPr/>
            <p:nvPr/>
          </p:nvSpPr>
          <p:spPr>
            <a:xfrm>
              <a:off x="1114450" y="49006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1" name="Shape 171"/>
            <p:cNvSpPr/>
            <p:nvPr/>
          </p:nvSpPr>
          <p:spPr>
            <a:xfrm>
              <a:off x="1495450" y="502927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2" name="Shape 172"/>
            <p:cNvSpPr/>
            <p:nvPr/>
          </p:nvSpPr>
          <p:spPr>
            <a:xfrm>
              <a:off x="733450" y="49721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3" name="Shape 173"/>
            <p:cNvSpPr/>
            <p:nvPr/>
          </p:nvSpPr>
          <p:spPr>
            <a:xfrm>
              <a:off x="352450" y="49626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4" name="Shape 174"/>
            <p:cNvSpPr/>
            <p:nvPr/>
          </p:nvSpPr>
          <p:spPr>
            <a:xfrm>
              <a:off x="-42837" y="46054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5" name="Shape 175"/>
            <p:cNvSpPr/>
            <p:nvPr/>
          </p:nvSpPr>
          <p:spPr>
            <a:xfrm>
              <a:off x="1876450" y="48340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6" name="Shape 176"/>
            <p:cNvSpPr/>
            <p:nvPr/>
          </p:nvSpPr>
          <p:spPr>
            <a:xfrm>
              <a:off x="2257450" y="48292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7" name="Shape 177"/>
            <p:cNvSpPr/>
            <p:nvPr/>
          </p:nvSpPr>
          <p:spPr>
            <a:xfrm>
              <a:off x="2638450" y="454826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8" name="Shape 178"/>
            <p:cNvSpPr/>
            <p:nvPr/>
          </p:nvSpPr>
          <p:spPr>
            <a:xfrm>
              <a:off x="3019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79" name="Shape 179"/>
            <p:cNvSpPr/>
            <p:nvPr/>
          </p:nvSpPr>
          <p:spPr>
            <a:xfrm>
              <a:off x="3400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0" name="Shape 180"/>
            <p:cNvSpPr/>
            <p:nvPr/>
          </p:nvSpPr>
          <p:spPr>
            <a:xfrm>
              <a:off x="3781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1" name="Shape 181"/>
            <p:cNvSpPr/>
            <p:nvPr/>
          </p:nvSpPr>
          <p:spPr>
            <a:xfrm>
              <a:off x="4162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2" name="Shape 182"/>
            <p:cNvSpPr/>
            <p:nvPr/>
          </p:nvSpPr>
          <p:spPr>
            <a:xfrm>
              <a:off x="4543450" y="46673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3" name="Shape 183"/>
            <p:cNvSpPr/>
            <p:nvPr/>
          </p:nvSpPr>
          <p:spPr>
            <a:xfrm>
              <a:off x="4924450" y="45435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4" name="Shape 184"/>
            <p:cNvSpPr/>
            <p:nvPr/>
          </p:nvSpPr>
          <p:spPr>
            <a:xfrm>
              <a:off x="5305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5" name="Shape 185"/>
            <p:cNvSpPr/>
            <p:nvPr/>
          </p:nvSpPr>
          <p:spPr>
            <a:xfrm>
              <a:off x="5686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6" name="Shape 186"/>
            <p:cNvSpPr/>
            <p:nvPr/>
          </p:nvSpPr>
          <p:spPr>
            <a:xfrm>
              <a:off x="6067450" y="48483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7" name="Shape 187"/>
            <p:cNvSpPr/>
            <p:nvPr/>
          </p:nvSpPr>
          <p:spPr>
            <a:xfrm>
              <a:off x="6448450" y="47292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8" name="Shape 188"/>
            <p:cNvSpPr/>
            <p:nvPr/>
          </p:nvSpPr>
          <p:spPr>
            <a:xfrm>
              <a:off x="6829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89" name="Shape 189"/>
            <p:cNvSpPr/>
            <p:nvPr/>
          </p:nvSpPr>
          <p:spPr>
            <a:xfrm>
              <a:off x="7210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0" name="Shape 190"/>
            <p:cNvSpPr/>
            <p:nvPr/>
          </p:nvSpPr>
          <p:spPr>
            <a:xfrm>
              <a:off x="7591450" y="44434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1" name="Shape 191"/>
            <p:cNvSpPr/>
            <p:nvPr/>
          </p:nvSpPr>
          <p:spPr>
            <a:xfrm>
              <a:off x="7972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2" name="Shape 192"/>
            <p:cNvSpPr/>
            <p:nvPr/>
          </p:nvSpPr>
          <p:spPr>
            <a:xfrm>
              <a:off x="8353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3" name="Shape 193"/>
            <p:cNvSpPr/>
            <p:nvPr/>
          </p:nvSpPr>
          <p:spPr>
            <a:xfrm>
              <a:off x="8734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94" name="Shape 194"/>
            <p:cNvSpPr/>
            <p:nvPr/>
          </p:nvSpPr>
          <p:spPr>
            <a:xfrm>
              <a:off x="9129737" y="48673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grpSp>
      <p:sp>
        <p:nvSpPr>
          <p:cNvPr id="195" name="Shape 195"/>
          <p:cNvSpPr/>
          <p:nvPr/>
        </p:nvSpPr>
        <p:spPr>
          <a:xfrm>
            <a:off x="2990700" y="4586200"/>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6" name="Shape 196"/>
          <p:cNvSpPr/>
          <p:nvPr/>
        </p:nvSpPr>
        <p:spPr>
          <a:xfrm>
            <a:off x="1085700" y="4871950"/>
            <a:ext cx="114599" cy="114599"/>
          </a:xfrm>
          <a:prstGeom prst="ellipse">
            <a:avLst/>
          </a:prstGeom>
          <a:noFill/>
          <a:ln w="9525" cap="flat" cmpd="sng">
            <a:solidFill>
              <a:srgbClr val="CE96F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7" name="Shape 197"/>
          <p:cNvSpPr/>
          <p:nvPr/>
        </p:nvSpPr>
        <p:spPr>
          <a:xfrm>
            <a:off x="4895700" y="4516031"/>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8" name="Shape 198"/>
          <p:cNvSpPr/>
          <p:nvPr/>
        </p:nvSpPr>
        <p:spPr>
          <a:xfrm rot="8100000">
            <a:off x="8699949" y="4329168"/>
            <a:ext cx="122612" cy="122612"/>
          </a:xfrm>
          <a:prstGeom prst="teardrop">
            <a:avLst>
              <a:gd name="adj" fmla="val 100000"/>
            </a:avLst>
          </a:prstGeom>
          <a:noFill/>
          <a:ln w="28575" cap="flat" cmpd="sng">
            <a:solidFill>
              <a:srgbClr val="CE96F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68"/>
        <p:cNvGrpSpPr/>
        <p:nvPr/>
      </p:nvGrpSpPr>
      <p:grpSpPr>
        <a:xfrm>
          <a:off x="0" y="0"/>
          <a:ext cx="0" cy="0"/>
          <a:chOff x="0" y="0"/>
          <a:chExt cx="0" cy="0"/>
        </a:xfrm>
      </p:grpSpPr>
      <p:sp>
        <p:nvSpPr>
          <p:cNvPr id="80" name="Shape 160"/>
          <p:cNvSpPr/>
          <p:nvPr userDrawn="1"/>
        </p:nvSpPr>
        <p:spPr>
          <a:xfrm>
            <a:off x="-28575" y="4446775"/>
            <a:ext cx="9191625" cy="712477"/>
          </a:xfrm>
          <a:custGeom>
            <a:avLst/>
            <a:gdLst/>
            <a:ahLst/>
            <a:cxnLst/>
            <a:rect l="0" t="0" r="0" b="0"/>
            <a:pathLst>
              <a:path w="367665" h="41339" extrusionOk="0">
                <a:moveTo>
                  <a:pt x="381" y="381"/>
                </a:moveTo>
                <a:lnTo>
                  <a:pt x="16574" y="16383"/>
                </a:lnTo>
                <a:lnTo>
                  <a:pt x="31623" y="7430"/>
                </a:lnTo>
                <a:lnTo>
                  <a:pt x="62484" y="7239"/>
                </a:lnTo>
                <a:lnTo>
                  <a:pt x="77724" y="0"/>
                </a:lnTo>
                <a:lnTo>
                  <a:pt x="92964" y="19622"/>
                </a:lnTo>
                <a:lnTo>
                  <a:pt x="108014" y="30861"/>
                </a:lnTo>
                <a:lnTo>
                  <a:pt x="123063" y="30671"/>
                </a:lnTo>
                <a:lnTo>
                  <a:pt x="139065" y="15050"/>
                </a:lnTo>
                <a:lnTo>
                  <a:pt x="154115" y="11430"/>
                </a:lnTo>
                <a:lnTo>
                  <a:pt x="168783" y="3408"/>
                </a:lnTo>
                <a:lnTo>
                  <a:pt x="184404" y="21527"/>
                </a:lnTo>
                <a:lnTo>
                  <a:pt x="199644" y="22155"/>
                </a:lnTo>
                <a:lnTo>
                  <a:pt x="214694" y="36386"/>
                </a:lnTo>
                <a:lnTo>
                  <a:pt x="230124" y="36386"/>
                </a:lnTo>
                <a:lnTo>
                  <a:pt x="246126" y="29147"/>
                </a:lnTo>
                <a:lnTo>
                  <a:pt x="261176" y="29147"/>
                </a:lnTo>
                <a:lnTo>
                  <a:pt x="275463" y="16574"/>
                </a:lnTo>
                <a:lnTo>
                  <a:pt x="291656" y="24384"/>
                </a:lnTo>
                <a:lnTo>
                  <a:pt x="305943" y="11811"/>
                </a:lnTo>
                <a:lnTo>
                  <a:pt x="336804" y="11621"/>
                </a:lnTo>
                <a:lnTo>
                  <a:pt x="351854" y="16383"/>
                </a:lnTo>
                <a:lnTo>
                  <a:pt x="367665" y="4001"/>
                </a:lnTo>
                <a:lnTo>
                  <a:pt x="367284" y="41339"/>
                </a:lnTo>
                <a:lnTo>
                  <a:pt x="0" y="41339"/>
                </a:lnTo>
                <a:close/>
              </a:path>
            </a:pathLst>
          </a:custGeom>
          <a:solidFill>
            <a:schemeClr val="accent4">
              <a:lumMod val="40000"/>
              <a:lumOff val="60000"/>
              <a:alpha val="81920"/>
            </a:schemeClr>
          </a:solidFill>
          <a:ln>
            <a:noFill/>
          </a:ln>
        </p:spPr>
      </p:sp>
      <p:sp>
        <p:nvSpPr>
          <p:cNvPr id="81" name="Shape 161"/>
          <p:cNvSpPr/>
          <p:nvPr userDrawn="1"/>
        </p:nvSpPr>
        <p:spPr>
          <a:xfrm>
            <a:off x="-28575" y="4578111"/>
            <a:ext cx="9191625" cy="584438"/>
          </a:xfrm>
          <a:custGeom>
            <a:avLst/>
            <a:gdLst/>
            <a:ahLst/>
            <a:cxnLst/>
            <a:rect l="0" t="0" r="0" b="0"/>
            <a:pathLst>
              <a:path w="367665" h="33910" extrusionOk="0">
                <a:moveTo>
                  <a:pt x="381" y="8001"/>
                </a:moveTo>
                <a:lnTo>
                  <a:pt x="16764" y="16266"/>
                </a:lnTo>
                <a:lnTo>
                  <a:pt x="47244" y="16266"/>
                </a:lnTo>
                <a:lnTo>
                  <a:pt x="62484" y="9925"/>
                </a:lnTo>
                <a:lnTo>
                  <a:pt x="77724" y="23434"/>
                </a:lnTo>
                <a:lnTo>
                  <a:pt x="92964" y="23434"/>
                </a:lnTo>
                <a:lnTo>
                  <a:pt x="107442" y="16266"/>
                </a:lnTo>
                <a:lnTo>
                  <a:pt x="122682" y="11855"/>
                </a:lnTo>
                <a:lnTo>
                  <a:pt x="138684" y="11855"/>
                </a:lnTo>
                <a:lnTo>
                  <a:pt x="153924" y="15714"/>
                </a:lnTo>
                <a:lnTo>
                  <a:pt x="168783" y="11028"/>
                </a:lnTo>
                <a:lnTo>
                  <a:pt x="184023" y="18471"/>
                </a:lnTo>
                <a:lnTo>
                  <a:pt x="199644" y="29775"/>
                </a:lnTo>
                <a:lnTo>
                  <a:pt x="214122" y="22055"/>
                </a:lnTo>
                <a:lnTo>
                  <a:pt x="229743" y="22055"/>
                </a:lnTo>
                <a:lnTo>
                  <a:pt x="245364" y="8546"/>
                </a:lnTo>
                <a:lnTo>
                  <a:pt x="260604" y="16266"/>
                </a:lnTo>
                <a:lnTo>
                  <a:pt x="275844" y="16266"/>
                </a:lnTo>
                <a:lnTo>
                  <a:pt x="291084" y="9925"/>
                </a:lnTo>
                <a:lnTo>
                  <a:pt x="321564" y="9925"/>
                </a:lnTo>
                <a:lnTo>
                  <a:pt x="336804" y="23158"/>
                </a:lnTo>
                <a:lnTo>
                  <a:pt x="351282" y="18471"/>
                </a:lnTo>
                <a:lnTo>
                  <a:pt x="367665" y="0"/>
                </a:lnTo>
                <a:lnTo>
                  <a:pt x="367665" y="33910"/>
                </a:lnTo>
                <a:lnTo>
                  <a:pt x="0" y="33910"/>
                </a:lnTo>
                <a:close/>
              </a:path>
            </a:pathLst>
          </a:custGeom>
          <a:solidFill>
            <a:schemeClr val="accent4">
              <a:lumMod val="75000"/>
              <a:alpha val="73460"/>
            </a:schemeClr>
          </a:solidFill>
          <a:ln>
            <a:noFill/>
          </a:ln>
        </p:spPr>
      </p:sp>
      <p:sp>
        <p:nvSpPr>
          <p:cNvPr id="82" name="Shape 162"/>
          <p:cNvSpPr/>
          <p:nvPr userDrawn="1"/>
        </p:nvSpPr>
        <p:spPr>
          <a:xfrm rot="8100000">
            <a:off x="1847980" y="4252968"/>
            <a:ext cx="122612" cy="122612"/>
          </a:xfrm>
          <a:prstGeom prst="teardrop">
            <a:avLst>
              <a:gd name="adj" fmla="val 100000"/>
            </a:avLst>
          </a:prstGeom>
          <a:solidFill>
            <a:srgbClr val="CE96F8"/>
          </a:solidFill>
          <a:ln>
            <a:solidFill>
              <a:srgbClr val="CE96F8"/>
            </a:solidFill>
          </a:ln>
        </p:spPr>
        <p:txBody>
          <a:bodyPr lIns="91425" tIns="91425" rIns="91425" bIns="91425" anchor="ctr" anchorCtr="0">
            <a:noAutofit/>
          </a:bodyPr>
          <a:lstStyle/>
          <a:p>
            <a:pPr lvl="0">
              <a:spcBef>
                <a:spcPts val="0"/>
              </a:spcBef>
              <a:buNone/>
            </a:pPr>
            <a:endParaRPr/>
          </a:p>
        </p:txBody>
      </p:sp>
      <p:sp>
        <p:nvSpPr>
          <p:cNvPr id="83" name="Shape 163"/>
          <p:cNvSpPr/>
          <p:nvPr userDrawn="1"/>
        </p:nvSpPr>
        <p:spPr>
          <a:xfrm rot="8100000">
            <a:off x="6038980" y="4536818"/>
            <a:ext cx="122612" cy="122612"/>
          </a:xfrm>
          <a:prstGeom prst="teardrop">
            <a:avLst>
              <a:gd name="adj" fmla="val 100000"/>
            </a:avLst>
          </a:prstGeom>
          <a:noFill/>
          <a:ln w="28575" cap="flat" cmpd="sng">
            <a:solidFill>
              <a:srgbClr val="CE96F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84" name="Shape 164"/>
          <p:cNvSpPr/>
          <p:nvPr userDrawn="1"/>
        </p:nvSpPr>
        <p:spPr>
          <a:xfrm rot="8100000">
            <a:off x="7181980" y="4570168"/>
            <a:ext cx="122612" cy="122612"/>
          </a:xfrm>
          <a:prstGeom prst="teardrop">
            <a:avLst>
              <a:gd name="adj" fmla="val 100000"/>
            </a:avLst>
          </a:prstGeom>
          <a:solidFill>
            <a:srgbClr val="CE96F8"/>
          </a:solidFill>
          <a:ln>
            <a:solidFill>
              <a:srgbClr val="CE96F8"/>
            </a:solidFill>
          </a:ln>
        </p:spPr>
        <p:txBody>
          <a:bodyPr lIns="91425" tIns="91425" rIns="91425" bIns="91425" anchor="ctr" anchorCtr="0">
            <a:noAutofit/>
          </a:bodyPr>
          <a:lstStyle/>
          <a:p>
            <a:pPr lvl="0">
              <a:spcBef>
                <a:spcPts val="0"/>
              </a:spcBef>
              <a:buNone/>
            </a:pPr>
            <a:endParaRPr/>
          </a:p>
        </p:txBody>
      </p:sp>
      <p:grpSp>
        <p:nvGrpSpPr>
          <p:cNvPr id="85" name="Shape 165"/>
          <p:cNvGrpSpPr/>
          <p:nvPr userDrawn="1"/>
        </p:nvGrpSpPr>
        <p:grpSpPr>
          <a:xfrm>
            <a:off x="-9525" y="4462475"/>
            <a:ext cx="9167825" cy="595300"/>
            <a:chOff x="-9525" y="4462475"/>
            <a:chExt cx="9167825" cy="595300"/>
          </a:xfrm>
          <a:noFill/>
        </p:grpSpPr>
        <p:sp>
          <p:nvSpPr>
            <p:cNvPr id="86" name="Shape 166"/>
            <p:cNvSpPr/>
            <p:nvPr/>
          </p:nvSpPr>
          <p:spPr>
            <a:xfrm>
              <a:off x="-9525" y="4581525"/>
              <a:ext cx="4205300" cy="476250"/>
            </a:xfrm>
            <a:custGeom>
              <a:avLst/>
              <a:gdLst/>
              <a:ahLst/>
              <a:cxnLst/>
              <a:rect l="0" t="0" r="0" b="0"/>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grpFill/>
            <a:ln w="9525" cap="flat" cmpd="sng">
              <a:solidFill>
                <a:srgbClr val="311B2E"/>
              </a:solidFill>
              <a:prstDash val="solid"/>
              <a:round/>
              <a:headEnd type="none" w="lg" len="lg"/>
              <a:tailEnd type="none" w="lg" len="lg"/>
            </a:ln>
          </p:spPr>
        </p:sp>
        <p:sp>
          <p:nvSpPr>
            <p:cNvPr id="87" name="Shape 167"/>
            <p:cNvSpPr/>
            <p:nvPr/>
          </p:nvSpPr>
          <p:spPr>
            <a:xfrm>
              <a:off x="4195775" y="4462475"/>
              <a:ext cx="3424225" cy="590550"/>
            </a:xfrm>
            <a:custGeom>
              <a:avLst/>
              <a:gdLst/>
              <a:ahLst/>
              <a:cxnLst/>
              <a:rect l="0" t="0" r="0" b="0"/>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grpFill/>
            <a:ln w="9525" cap="flat" cmpd="sng">
              <a:solidFill>
                <a:srgbClr val="311B2E"/>
              </a:solidFill>
              <a:prstDash val="solid"/>
              <a:round/>
              <a:headEnd type="none" w="lg" len="lg"/>
              <a:tailEnd type="none" w="lg" len="lg"/>
            </a:ln>
          </p:spPr>
        </p:sp>
        <p:sp>
          <p:nvSpPr>
            <p:cNvPr id="88" name="Shape 168"/>
            <p:cNvSpPr/>
            <p:nvPr/>
          </p:nvSpPr>
          <p:spPr>
            <a:xfrm>
              <a:off x="7624775" y="4472000"/>
              <a:ext cx="1533525" cy="414325"/>
            </a:xfrm>
            <a:custGeom>
              <a:avLst/>
              <a:gdLst/>
              <a:ahLst/>
              <a:cxnLst/>
              <a:rect l="0" t="0" r="0" b="0"/>
              <a:pathLst>
                <a:path w="61341" h="16573" extrusionOk="0">
                  <a:moveTo>
                    <a:pt x="0" y="0"/>
                  </a:moveTo>
                  <a:lnTo>
                    <a:pt x="15049" y="4762"/>
                  </a:lnTo>
                  <a:lnTo>
                    <a:pt x="30670" y="4762"/>
                  </a:lnTo>
                  <a:lnTo>
                    <a:pt x="45910" y="4762"/>
                  </a:lnTo>
                  <a:lnTo>
                    <a:pt x="61341" y="16573"/>
                  </a:lnTo>
                </a:path>
              </a:pathLst>
            </a:custGeom>
            <a:grpFill/>
            <a:ln w="9525" cap="flat" cmpd="sng">
              <a:solidFill>
                <a:srgbClr val="311B2E"/>
              </a:solidFill>
              <a:prstDash val="solid"/>
              <a:round/>
              <a:headEnd type="none" w="lg" len="lg"/>
              <a:tailEnd type="none" w="lg" len="lg"/>
            </a:ln>
          </p:spPr>
        </p:sp>
      </p:grpSp>
      <p:grpSp>
        <p:nvGrpSpPr>
          <p:cNvPr id="89" name="Shape 169"/>
          <p:cNvGrpSpPr/>
          <p:nvPr userDrawn="1"/>
        </p:nvGrpSpPr>
        <p:grpSpPr>
          <a:xfrm>
            <a:off x="-42837" y="4443487"/>
            <a:ext cx="9229574" cy="642787"/>
            <a:chOff x="-42837" y="4443487"/>
            <a:chExt cx="9229574" cy="642787"/>
          </a:xfrm>
          <a:solidFill>
            <a:srgbClr val="CC66FF"/>
          </a:solidFill>
        </p:grpSpPr>
        <p:sp>
          <p:nvSpPr>
            <p:cNvPr id="90" name="Shape 170"/>
            <p:cNvSpPr/>
            <p:nvPr/>
          </p:nvSpPr>
          <p:spPr>
            <a:xfrm>
              <a:off x="1114450" y="49006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1" name="Shape 171"/>
            <p:cNvSpPr/>
            <p:nvPr/>
          </p:nvSpPr>
          <p:spPr>
            <a:xfrm>
              <a:off x="1495450" y="502927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2" name="Shape 172"/>
            <p:cNvSpPr/>
            <p:nvPr/>
          </p:nvSpPr>
          <p:spPr>
            <a:xfrm>
              <a:off x="733450" y="49721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3" name="Shape 173"/>
            <p:cNvSpPr/>
            <p:nvPr/>
          </p:nvSpPr>
          <p:spPr>
            <a:xfrm>
              <a:off x="352450" y="49626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4" name="Shape 174"/>
            <p:cNvSpPr/>
            <p:nvPr/>
          </p:nvSpPr>
          <p:spPr>
            <a:xfrm>
              <a:off x="-42837" y="46054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5" name="Shape 175"/>
            <p:cNvSpPr/>
            <p:nvPr/>
          </p:nvSpPr>
          <p:spPr>
            <a:xfrm>
              <a:off x="1876450" y="48340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6" name="Shape 176"/>
            <p:cNvSpPr/>
            <p:nvPr/>
          </p:nvSpPr>
          <p:spPr>
            <a:xfrm>
              <a:off x="2257450" y="48292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7" name="Shape 177"/>
            <p:cNvSpPr/>
            <p:nvPr/>
          </p:nvSpPr>
          <p:spPr>
            <a:xfrm>
              <a:off x="2638450" y="454826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8" name="Shape 178"/>
            <p:cNvSpPr/>
            <p:nvPr/>
          </p:nvSpPr>
          <p:spPr>
            <a:xfrm>
              <a:off x="3019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99" name="Shape 179"/>
            <p:cNvSpPr/>
            <p:nvPr/>
          </p:nvSpPr>
          <p:spPr>
            <a:xfrm>
              <a:off x="3400450" y="46149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0" name="Shape 180"/>
            <p:cNvSpPr/>
            <p:nvPr/>
          </p:nvSpPr>
          <p:spPr>
            <a:xfrm>
              <a:off x="3781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1" name="Shape 181"/>
            <p:cNvSpPr/>
            <p:nvPr/>
          </p:nvSpPr>
          <p:spPr>
            <a:xfrm>
              <a:off x="4162450" y="49483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2" name="Shape 182"/>
            <p:cNvSpPr/>
            <p:nvPr/>
          </p:nvSpPr>
          <p:spPr>
            <a:xfrm>
              <a:off x="4543450" y="4667325"/>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3" name="Shape 183"/>
            <p:cNvSpPr/>
            <p:nvPr/>
          </p:nvSpPr>
          <p:spPr>
            <a:xfrm>
              <a:off x="4924450" y="45435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4" name="Shape 184"/>
            <p:cNvSpPr/>
            <p:nvPr/>
          </p:nvSpPr>
          <p:spPr>
            <a:xfrm>
              <a:off x="5305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5" name="Shape 185"/>
            <p:cNvSpPr/>
            <p:nvPr/>
          </p:nvSpPr>
          <p:spPr>
            <a:xfrm>
              <a:off x="5686450" y="47721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6" name="Shape 186"/>
            <p:cNvSpPr/>
            <p:nvPr/>
          </p:nvSpPr>
          <p:spPr>
            <a:xfrm>
              <a:off x="6067450" y="484830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7" name="Shape 187"/>
            <p:cNvSpPr/>
            <p:nvPr/>
          </p:nvSpPr>
          <p:spPr>
            <a:xfrm>
              <a:off x="6448450" y="472923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8" name="Shape 188"/>
            <p:cNvSpPr/>
            <p:nvPr/>
          </p:nvSpPr>
          <p:spPr>
            <a:xfrm>
              <a:off x="6829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09" name="Shape 189"/>
            <p:cNvSpPr/>
            <p:nvPr/>
          </p:nvSpPr>
          <p:spPr>
            <a:xfrm>
              <a:off x="7210450" y="5024512"/>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10" name="Shape 190"/>
            <p:cNvSpPr/>
            <p:nvPr/>
          </p:nvSpPr>
          <p:spPr>
            <a:xfrm>
              <a:off x="7591450" y="44434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11" name="Shape 191"/>
            <p:cNvSpPr/>
            <p:nvPr/>
          </p:nvSpPr>
          <p:spPr>
            <a:xfrm>
              <a:off x="7972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12" name="Shape 192"/>
            <p:cNvSpPr/>
            <p:nvPr/>
          </p:nvSpPr>
          <p:spPr>
            <a:xfrm>
              <a:off x="8353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13" name="Shape 193"/>
            <p:cNvSpPr/>
            <p:nvPr/>
          </p:nvSpPr>
          <p:spPr>
            <a:xfrm>
              <a:off x="8734450" y="4557787"/>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sp>
          <p:nvSpPr>
            <p:cNvPr id="114" name="Shape 194"/>
            <p:cNvSpPr/>
            <p:nvPr/>
          </p:nvSpPr>
          <p:spPr>
            <a:xfrm>
              <a:off x="9129737" y="4867350"/>
              <a:ext cx="56999" cy="56999"/>
            </a:xfrm>
            <a:prstGeom prst="ellipse">
              <a:avLst/>
            </a:prstGeom>
            <a:grpFill/>
            <a:ln>
              <a:noFill/>
            </a:ln>
          </p:spPr>
          <p:txBody>
            <a:bodyPr lIns="91425" tIns="91425" rIns="91425" bIns="91425" anchor="ctr" anchorCtr="0">
              <a:noAutofit/>
            </a:bodyPr>
            <a:lstStyle/>
            <a:p>
              <a:pPr lvl="0">
                <a:spcBef>
                  <a:spcPts val="0"/>
                </a:spcBef>
                <a:buNone/>
              </a:pPr>
              <a:endParaRPr/>
            </a:p>
          </p:txBody>
        </p:sp>
      </p:grpSp>
      <p:sp>
        <p:nvSpPr>
          <p:cNvPr id="115" name="Shape 195"/>
          <p:cNvSpPr/>
          <p:nvPr userDrawn="1"/>
        </p:nvSpPr>
        <p:spPr>
          <a:xfrm>
            <a:off x="2990700" y="4586200"/>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6" name="Shape 196"/>
          <p:cNvSpPr/>
          <p:nvPr userDrawn="1"/>
        </p:nvSpPr>
        <p:spPr>
          <a:xfrm>
            <a:off x="1085700" y="4871950"/>
            <a:ext cx="114599" cy="114599"/>
          </a:xfrm>
          <a:prstGeom prst="ellipse">
            <a:avLst/>
          </a:prstGeom>
          <a:noFill/>
          <a:ln w="9525" cap="flat" cmpd="sng">
            <a:solidFill>
              <a:srgbClr val="CE96F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7" name="Shape 197"/>
          <p:cNvSpPr/>
          <p:nvPr userDrawn="1"/>
        </p:nvSpPr>
        <p:spPr>
          <a:xfrm>
            <a:off x="4895700" y="4516031"/>
            <a:ext cx="114599" cy="114599"/>
          </a:xfrm>
          <a:prstGeom prst="ellipse">
            <a:avLst/>
          </a:prstGeom>
          <a:noFill/>
          <a:ln w="9525" cap="flat" cmpd="sng">
            <a:solidFill>
              <a:schemeClr val="accent6">
                <a:lumMod val="60000"/>
                <a:lumOff val="40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8" name="Shape 198"/>
          <p:cNvSpPr/>
          <p:nvPr userDrawn="1"/>
        </p:nvSpPr>
        <p:spPr>
          <a:xfrm rot="8100000">
            <a:off x="8699949" y="4329168"/>
            <a:ext cx="122612" cy="122612"/>
          </a:xfrm>
          <a:prstGeom prst="teardrop">
            <a:avLst>
              <a:gd name="adj" fmla="val 100000"/>
            </a:avLst>
          </a:prstGeom>
          <a:noFill/>
          <a:ln w="28575" cap="flat" cmpd="sng">
            <a:solidFill>
              <a:srgbClr val="CE96F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ompletely blank">
    <p:spTree>
      <p:nvGrpSpPr>
        <p:cNvPr id="1" name="Shape 448"/>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5"/>
        <p:cNvGrpSpPr/>
        <p:nvPr/>
      </p:nvGrpSpPr>
      <p:grpSpPr>
        <a:xfrm>
          <a:off x="0" y="0"/>
          <a:ext cx="0" cy="0"/>
          <a:chOff x="0" y="0"/>
          <a:chExt cx="0" cy="0"/>
        </a:xfrm>
      </p:grpSpPr>
      <p:grpSp>
        <p:nvGrpSpPr>
          <p:cNvPr id="6" name="Shape 6"/>
          <p:cNvGrpSpPr/>
          <p:nvPr/>
        </p:nvGrpSpPr>
        <p:grpSpPr>
          <a:xfrm>
            <a:off x="381000" y="7"/>
            <a:ext cx="8382000" cy="5162348"/>
            <a:chOff x="381000" y="-18750"/>
            <a:chExt cx="8382000" cy="5180999"/>
          </a:xfrm>
        </p:grpSpPr>
        <p:cxnSp>
          <p:nvCxnSpPr>
            <p:cNvPr id="7" name="Shape 7"/>
            <p:cNvCxnSpPr/>
            <p:nvPr/>
          </p:nvCxnSpPr>
          <p:spPr>
            <a:xfrm>
              <a:off x="762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8" name="Shape 8"/>
            <p:cNvCxnSpPr/>
            <p:nvPr/>
          </p:nvCxnSpPr>
          <p:spPr>
            <a:xfrm>
              <a:off x="1524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9" name="Shape 9"/>
            <p:cNvCxnSpPr/>
            <p:nvPr/>
          </p:nvCxnSpPr>
          <p:spPr>
            <a:xfrm>
              <a:off x="2286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0" name="Shape 10"/>
            <p:cNvCxnSpPr/>
            <p:nvPr/>
          </p:nvCxnSpPr>
          <p:spPr>
            <a:xfrm>
              <a:off x="3048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1" name="Shape 11"/>
            <p:cNvCxnSpPr/>
            <p:nvPr/>
          </p:nvCxnSpPr>
          <p:spPr>
            <a:xfrm>
              <a:off x="3810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2" name="Shape 12"/>
            <p:cNvCxnSpPr/>
            <p:nvPr/>
          </p:nvCxnSpPr>
          <p:spPr>
            <a:xfrm>
              <a:off x="4572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3" name="Shape 13"/>
            <p:cNvCxnSpPr/>
            <p:nvPr/>
          </p:nvCxnSpPr>
          <p:spPr>
            <a:xfrm>
              <a:off x="5334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4" name="Shape 14"/>
            <p:cNvCxnSpPr/>
            <p:nvPr/>
          </p:nvCxnSpPr>
          <p:spPr>
            <a:xfrm>
              <a:off x="6096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5" name="Shape 15"/>
            <p:cNvCxnSpPr/>
            <p:nvPr/>
          </p:nvCxnSpPr>
          <p:spPr>
            <a:xfrm>
              <a:off x="6858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6" name="Shape 16"/>
            <p:cNvCxnSpPr/>
            <p:nvPr/>
          </p:nvCxnSpPr>
          <p:spPr>
            <a:xfrm>
              <a:off x="7620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7" name="Shape 17"/>
            <p:cNvCxnSpPr/>
            <p:nvPr/>
          </p:nvCxnSpPr>
          <p:spPr>
            <a:xfrm>
              <a:off x="8382000" y="-18750"/>
              <a:ext cx="0" cy="5180999"/>
            </a:xfrm>
            <a:prstGeom prst="straightConnector1">
              <a:avLst/>
            </a:prstGeom>
            <a:noFill/>
            <a:ln w="9525" cap="flat" cmpd="sng">
              <a:solidFill>
                <a:srgbClr val="F3F3F3"/>
              </a:solidFill>
              <a:prstDash val="solid"/>
              <a:round/>
              <a:headEnd type="none" w="lg" len="lg"/>
              <a:tailEnd type="none" w="lg" len="lg"/>
            </a:ln>
          </p:spPr>
        </p:cxnSp>
        <p:cxnSp>
          <p:nvCxnSpPr>
            <p:cNvPr id="18" name="Shape 18"/>
            <p:cNvCxnSpPr/>
            <p:nvPr/>
          </p:nvCxnSpPr>
          <p:spPr>
            <a:xfrm>
              <a:off x="381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19" name="Shape 19"/>
            <p:cNvCxnSpPr/>
            <p:nvPr/>
          </p:nvCxnSpPr>
          <p:spPr>
            <a:xfrm>
              <a:off x="1143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0" name="Shape 20"/>
            <p:cNvCxnSpPr/>
            <p:nvPr/>
          </p:nvCxnSpPr>
          <p:spPr>
            <a:xfrm>
              <a:off x="1905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1" name="Shape 21"/>
            <p:cNvCxnSpPr/>
            <p:nvPr/>
          </p:nvCxnSpPr>
          <p:spPr>
            <a:xfrm>
              <a:off x="2667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2" name="Shape 22"/>
            <p:cNvCxnSpPr/>
            <p:nvPr/>
          </p:nvCxnSpPr>
          <p:spPr>
            <a:xfrm>
              <a:off x="3429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3" name="Shape 23"/>
            <p:cNvCxnSpPr/>
            <p:nvPr/>
          </p:nvCxnSpPr>
          <p:spPr>
            <a:xfrm>
              <a:off x="4191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4" name="Shape 24"/>
            <p:cNvCxnSpPr/>
            <p:nvPr/>
          </p:nvCxnSpPr>
          <p:spPr>
            <a:xfrm>
              <a:off x="4953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5" name="Shape 25"/>
            <p:cNvCxnSpPr/>
            <p:nvPr/>
          </p:nvCxnSpPr>
          <p:spPr>
            <a:xfrm>
              <a:off x="5715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6" name="Shape 26"/>
            <p:cNvCxnSpPr/>
            <p:nvPr/>
          </p:nvCxnSpPr>
          <p:spPr>
            <a:xfrm>
              <a:off x="6477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7" name="Shape 27"/>
            <p:cNvCxnSpPr/>
            <p:nvPr/>
          </p:nvCxnSpPr>
          <p:spPr>
            <a:xfrm>
              <a:off x="7239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8" name="Shape 28"/>
            <p:cNvCxnSpPr/>
            <p:nvPr/>
          </p:nvCxnSpPr>
          <p:spPr>
            <a:xfrm>
              <a:off x="8001000" y="-18750"/>
              <a:ext cx="0" cy="5180999"/>
            </a:xfrm>
            <a:prstGeom prst="straightConnector1">
              <a:avLst/>
            </a:prstGeom>
            <a:noFill/>
            <a:ln w="9525" cap="flat" cmpd="sng">
              <a:solidFill>
                <a:srgbClr val="F3F3F3"/>
              </a:solidFill>
              <a:prstDash val="dash"/>
              <a:round/>
              <a:headEnd type="none" w="lg" len="lg"/>
              <a:tailEnd type="none" w="lg" len="lg"/>
            </a:ln>
          </p:spPr>
        </p:cxnSp>
        <p:cxnSp>
          <p:nvCxnSpPr>
            <p:cNvPr id="29" name="Shape 29"/>
            <p:cNvCxnSpPr/>
            <p:nvPr/>
          </p:nvCxnSpPr>
          <p:spPr>
            <a:xfrm>
              <a:off x="8763000" y="-18750"/>
              <a:ext cx="0" cy="5180999"/>
            </a:xfrm>
            <a:prstGeom prst="straightConnector1">
              <a:avLst/>
            </a:prstGeom>
            <a:noFill/>
            <a:ln w="9525" cap="flat" cmpd="sng">
              <a:solidFill>
                <a:srgbClr val="F3F3F3"/>
              </a:solidFill>
              <a:prstDash val="dash"/>
              <a:round/>
              <a:headEnd type="none" w="lg" len="lg"/>
              <a:tailEnd type="none" w="lg" len="lg"/>
            </a:ln>
          </p:spPr>
        </p:cxnSp>
      </p:grpSp>
      <p:sp>
        <p:nvSpPr>
          <p:cNvPr id="30" name="Shape 30"/>
          <p:cNvSpPr txBox="1">
            <a:spLocks noGrp="1"/>
          </p:cNvSpPr>
          <p:nvPr>
            <p:ph type="title"/>
          </p:nvPr>
        </p:nvSpPr>
        <p:spPr>
          <a:xfrm>
            <a:off x="1047750" y="634125"/>
            <a:ext cx="6996600" cy="715800"/>
          </a:xfrm>
          <a:prstGeom prst="rect">
            <a:avLst/>
          </a:prstGeom>
          <a:noFill/>
          <a:ln>
            <a:noFill/>
          </a:ln>
        </p:spPr>
        <p:txBody>
          <a:bodyPr lIns="91425" tIns="91425" rIns="91425" bIns="91425" anchor="b" anchorCtr="0"/>
          <a:lstStyle>
            <a:lvl1pPr lvl="0" algn="ctr">
              <a:spcBef>
                <a:spcPts val="0"/>
              </a:spcBef>
              <a:buClr>
                <a:srgbClr val="00CEF6"/>
              </a:buClr>
              <a:buSzPct val="100000"/>
              <a:buFont typeface="Oswald"/>
              <a:buNone/>
              <a:defRPr sz="2000" b="1">
                <a:solidFill>
                  <a:srgbClr val="00CEF6"/>
                </a:solidFill>
                <a:latin typeface="Oswald"/>
                <a:ea typeface="Oswald"/>
                <a:cs typeface="Oswald"/>
                <a:sym typeface="Oswald"/>
              </a:defRPr>
            </a:lvl1pPr>
            <a:lvl2pPr lvl="1" algn="ctr">
              <a:spcBef>
                <a:spcPts val="0"/>
              </a:spcBef>
              <a:buClr>
                <a:srgbClr val="00CEF6"/>
              </a:buClr>
              <a:buSzPct val="100000"/>
              <a:buFont typeface="Oswald"/>
              <a:buNone/>
              <a:defRPr sz="2000" b="1">
                <a:solidFill>
                  <a:srgbClr val="00CEF6"/>
                </a:solidFill>
                <a:latin typeface="Oswald"/>
                <a:ea typeface="Oswald"/>
                <a:cs typeface="Oswald"/>
                <a:sym typeface="Oswald"/>
              </a:defRPr>
            </a:lvl2pPr>
            <a:lvl3pPr lvl="2" algn="ctr">
              <a:spcBef>
                <a:spcPts val="0"/>
              </a:spcBef>
              <a:buClr>
                <a:srgbClr val="00CEF6"/>
              </a:buClr>
              <a:buSzPct val="100000"/>
              <a:buFont typeface="Oswald"/>
              <a:buNone/>
              <a:defRPr sz="2000" b="1">
                <a:solidFill>
                  <a:srgbClr val="00CEF6"/>
                </a:solidFill>
                <a:latin typeface="Oswald"/>
                <a:ea typeface="Oswald"/>
                <a:cs typeface="Oswald"/>
                <a:sym typeface="Oswald"/>
              </a:defRPr>
            </a:lvl3pPr>
            <a:lvl4pPr lvl="3" algn="ctr">
              <a:spcBef>
                <a:spcPts val="0"/>
              </a:spcBef>
              <a:buClr>
                <a:srgbClr val="00CEF6"/>
              </a:buClr>
              <a:buSzPct val="100000"/>
              <a:buFont typeface="Oswald"/>
              <a:buNone/>
              <a:defRPr sz="2000" b="1">
                <a:solidFill>
                  <a:srgbClr val="00CEF6"/>
                </a:solidFill>
                <a:latin typeface="Oswald"/>
                <a:ea typeface="Oswald"/>
                <a:cs typeface="Oswald"/>
                <a:sym typeface="Oswald"/>
              </a:defRPr>
            </a:lvl4pPr>
            <a:lvl5pPr lvl="4" algn="ctr">
              <a:spcBef>
                <a:spcPts val="0"/>
              </a:spcBef>
              <a:buClr>
                <a:srgbClr val="00CEF6"/>
              </a:buClr>
              <a:buSzPct val="100000"/>
              <a:buFont typeface="Oswald"/>
              <a:buNone/>
              <a:defRPr sz="2000" b="1">
                <a:solidFill>
                  <a:srgbClr val="00CEF6"/>
                </a:solidFill>
                <a:latin typeface="Oswald"/>
                <a:ea typeface="Oswald"/>
                <a:cs typeface="Oswald"/>
                <a:sym typeface="Oswald"/>
              </a:defRPr>
            </a:lvl5pPr>
            <a:lvl6pPr lvl="5" algn="ctr">
              <a:spcBef>
                <a:spcPts val="0"/>
              </a:spcBef>
              <a:buClr>
                <a:srgbClr val="00CEF6"/>
              </a:buClr>
              <a:buSzPct val="100000"/>
              <a:buFont typeface="Oswald"/>
              <a:buNone/>
              <a:defRPr sz="2000" b="1">
                <a:solidFill>
                  <a:srgbClr val="00CEF6"/>
                </a:solidFill>
                <a:latin typeface="Oswald"/>
                <a:ea typeface="Oswald"/>
                <a:cs typeface="Oswald"/>
                <a:sym typeface="Oswald"/>
              </a:defRPr>
            </a:lvl6pPr>
            <a:lvl7pPr lvl="6" algn="ctr">
              <a:spcBef>
                <a:spcPts val="0"/>
              </a:spcBef>
              <a:buClr>
                <a:srgbClr val="00CEF6"/>
              </a:buClr>
              <a:buSzPct val="100000"/>
              <a:buFont typeface="Oswald"/>
              <a:buNone/>
              <a:defRPr sz="2000" b="1">
                <a:solidFill>
                  <a:srgbClr val="00CEF6"/>
                </a:solidFill>
                <a:latin typeface="Oswald"/>
                <a:ea typeface="Oswald"/>
                <a:cs typeface="Oswald"/>
                <a:sym typeface="Oswald"/>
              </a:defRPr>
            </a:lvl7pPr>
            <a:lvl8pPr lvl="7" algn="ctr">
              <a:spcBef>
                <a:spcPts val="0"/>
              </a:spcBef>
              <a:buClr>
                <a:srgbClr val="00CEF6"/>
              </a:buClr>
              <a:buSzPct val="100000"/>
              <a:buFont typeface="Oswald"/>
              <a:buNone/>
              <a:defRPr sz="2000" b="1">
                <a:solidFill>
                  <a:srgbClr val="00CEF6"/>
                </a:solidFill>
                <a:latin typeface="Oswald"/>
                <a:ea typeface="Oswald"/>
                <a:cs typeface="Oswald"/>
                <a:sym typeface="Oswald"/>
              </a:defRPr>
            </a:lvl8pPr>
            <a:lvl9pPr lvl="8" algn="ctr">
              <a:spcBef>
                <a:spcPts val="0"/>
              </a:spcBef>
              <a:buClr>
                <a:srgbClr val="00CEF6"/>
              </a:buClr>
              <a:buSzPct val="100000"/>
              <a:buFont typeface="Oswald"/>
              <a:buNone/>
              <a:defRPr sz="2000" b="1">
                <a:solidFill>
                  <a:srgbClr val="00CEF6"/>
                </a:solidFill>
                <a:latin typeface="Oswald"/>
                <a:ea typeface="Oswald"/>
                <a:cs typeface="Oswald"/>
                <a:sym typeface="Oswald"/>
              </a:defRPr>
            </a:lvl9pPr>
          </a:lstStyle>
          <a:p>
            <a:endParaRPr/>
          </a:p>
        </p:txBody>
      </p:sp>
      <p:sp>
        <p:nvSpPr>
          <p:cNvPr id="31" name="Shape 31"/>
          <p:cNvSpPr txBox="1">
            <a:spLocks noGrp="1"/>
          </p:cNvSpPr>
          <p:nvPr>
            <p:ph type="body" idx="1"/>
          </p:nvPr>
        </p:nvSpPr>
        <p:spPr>
          <a:xfrm>
            <a:off x="1075850" y="1540175"/>
            <a:ext cx="6996600" cy="1922099"/>
          </a:xfrm>
          <a:prstGeom prst="rect">
            <a:avLst/>
          </a:prstGeom>
          <a:noFill/>
          <a:ln>
            <a:noFill/>
          </a:ln>
        </p:spPr>
        <p:txBody>
          <a:bodyPr lIns="91425" tIns="91425" rIns="91425" bIns="91425" anchor="t" anchorCtr="0"/>
          <a:lstStyle>
            <a:lvl1pPr lvl="0">
              <a:spcBef>
                <a:spcPts val="600"/>
              </a:spcBef>
              <a:buClr>
                <a:srgbClr val="28324A"/>
              </a:buClr>
              <a:buSzPct val="100000"/>
              <a:buFont typeface="Source Sans Pro"/>
              <a:buChar char="◉"/>
              <a:defRPr sz="2000">
                <a:solidFill>
                  <a:srgbClr val="28324A"/>
                </a:solidFill>
                <a:latin typeface="Source Sans Pro"/>
                <a:ea typeface="Source Sans Pro"/>
                <a:cs typeface="Source Sans Pro"/>
                <a:sym typeface="Source Sans Pro"/>
              </a:defRPr>
            </a:lvl1pPr>
            <a:lvl2pPr lvl="1">
              <a:spcBef>
                <a:spcPts val="480"/>
              </a:spcBef>
              <a:buClr>
                <a:srgbClr val="28324A"/>
              </a:buClr>
              <a:buSzPct val="100000"/>
              <a:buFont typeface="Source Sans Pro"/>
              <a:buChar char="◉"/>
              <a:defRPr sz="1800">
                <a:solidFill>
                  <a:srgbClr val="28324A"/>
                </a:solidFill>
                <a:latin typeface="Source Sans Pro"/>
                <a:ea typeface="Source Sans Pro"/>
                <a:cs typeface="Source Sans Pro"/>
                <a:sym typeface="Source Sans Pro"/>
              </a:defRPr>
            </a:lvl2pPr>
            <a:lvl3pPr lvl="2">
              <a:spcBef>
                <a:spcPts val="480"/>
              </a:spcBef>
              <a:buClr>
                <a:srgbClr val="28324A"/>
              </a:buClr>
              <a:buSzPct val="100000"/>
              <a:buFont typeface="Source Sans Pro"/>
              <a:defRPr sz="1800">
                <a:solidFill>
                  <a:srgbClr val="28324A"/>
                </a:solidFill>
                <a:latin typeface="Source Sans Pro"/>
                <a:ea typeface="Source Sans Pro"/>
                <a:cs typeface="Source Sans Pro"/>
                <a:sym typeface="Source Sans Pro"/>
              </a:defRPr>
            </a:lvl3pPr>
            <a:lvl4pPr lvl="3">
              <a:spcBef>
                <a:spcPts val="360"/>
              </a:spcBef>
              <a:buClr>
                <a:srgbClr val="28324A"/>
              </a:buClr>
              <a:buSzPct val="100000"/>
              <a:buFont typeface="Source Sans Pro"/>
              <a:defRPr sz="1800">
                <a:solidFill>
                  <a:srgbClr val="28324A"/>
                </a:solidFill>
                <a:latin typeface="Source Sans Pro"/>
                <a:ea typeface="Source Sans Pro"/>
                <a:cs typeface="Source Sans Pro"/>
                <a:sym typeface="Source Sans Pro"/>
              </a:defRPr>
            </a:lvl4pPr>
            <a:lvl5pPr lvl="4">
              <a:spcBef>
                <a:spcPts val="360"/>
              </a:spcBef>
              <a:buClr>
                <a:srgbClr val="28324A"/>
              </a:buClr>
              <a:buSzPct val="100000"/>
              <a:buFont typeface="Source Sans Pro"/>
              <a:defRPr sz="1800">
                <a:solidFill>
                  <a:srgbClr val="28324A"/>
                </a:solidFill>
                <a:latin typeface="Source Sans Pro"/>
                <a:ea typeface="Source Sans Pro"/>
                <a:cs typeface="Source Sans Pro"/>
                <a:sym typeface="Source Sans Pro"/>
              </a:defRPr>
            </a:lvl5pPr>
            <a:lvl6pPr lvl="5">
              <a:spcBef>
                <a:spcPts val="360"/>
              </a:spcBef>
              <a:buClr>
                <a:srgbClr val="28324A"/>
              </a:buClr>
              <a:buSzPct val="100000"/>
              <a:buFont typeface="Source Sans Pro"/>
              <a:defRPr sz="1800">
                <a:solidFill>
                  <a:srgbClr val="28324A"/>
                </a:solidFill>
                <a:latin typeface="Source Sans Pro"/>
                <a:ea typeface="Source Sans Pro"/>
                <a:cs typeface="Source Sans Pro"/>
                <a:sym typeface="Source Sans Pro"/>
              </a:defRPr>
            </a:lvl6pPr>
            <a:lvl7pPr lvl="6">
              <a:spcBef>
                <a:spcPts val="360"/>
              </a:spcBef>
              <a:buClr>
                <a:srgbClr val="28324A"/>
              </a:buClr>
              <a:buSzPct val="100000"/>
              <a:buFont typeface="Source Sans Pro"/>
              <a:defRPr sz="1800">
                <a:solidFill>
                  <a:srgbClr val="28324A"/>
                </a:solidFill>
                <a:latin typeface="Source Sans Pro"/>
                <a:ea typeface="Source Sans Pro"/>
                <a:cs typeface="Source Sans Pro"/>
                <a:sym typeface="Source Sans Pro"/>
              </a:defRPr>
            </a:lvl7pPr>
            <a:lvl8pPr lvl="7">
              <a:spcBef>
                <a:spcPts val="360"/>
              </a:spcBef>
              <a:buClr>
                <a:srgbClr val="28324A"/>
              </a:buClr>
              <a:buSzPct val="100000"/>
              <a:buFont typeface="Source Sans Pro"/>
              <a:defRPr sz="1800">
                <a:solidFill>
                  <a:srgbClr val="28324A"/>
                </a:solidFill>
                <a:latin typeface="Source Sans Pro"/>
                <a:ea typeface="Source Sans Pro"/>
                <a:cs typeface="Source Sans Pro"/>
                <a:sym typeface="Source Sans Pro"/>
              </a:defRPr>
            </a:lvl8pPr>
            <a:lvl9pPr lvl="8">
              <a:spcBef>
                <a:spcPts val="360"/>
              </a:spcBef>
              <a:buClr>
                <a:srgbClr val="28324A"/>
              </a:buClr>
              <a:buSzPct val="100000"/>
              <a:buFont typeface="Source Sans Pro"/>
              <a:defRPr sz="1800">
                <a:solidFill>
                  <a:srgbClr val="28324A"/>
                </a:solidFill>
                <a:latin typeface="Source Sans Pro"/>
                <a:ea typeface="Source Sans Pro"/>
                <a:cs typeface="Source Sans Pro"/>
                <a:sym typeface="Source Sans Pro"/>
              </a:defRPr>
            </a:lvl9pPr>
          </a:lstStyle>
          <a:p>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6" r:id="rId3"/>
    <p:sldLayoutId id="2147483658" r:id="rId4"/>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10" name="Shape 453"/>
          <p:cNvSpPr txBox="1">
            <a:spLocks/>
          </p:cNvSpPr>
          <p:nvPr/>
        </p:nvSpPr>
        <p:spPr>
          <a:xfrm>
            <a:off x="1087996" y="1376230"/>
            <a:ext cx="6233020" cy="1556975"/>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CEF6"/>
              </a:buClr>
              <a:buSzPct val="100000"/>
              <a:buFont typeface="Oswald"/>
              <a:buNone/>
              <a:defRPr sz="2000" b="1" i="0" u="none" strike="noStrike" cap="none">
                <a:solidFill>
                  <a:srgbClr val="00CEF6"/>
                </a:solidFill>
                <a:latin typeface="Oswald"/>
                <a:ea typeface="Oswald"/>
                <a:cs typeface="Oswald"/>
                <a:sym typeface="Oswald"/>
              </a:defRPr>
            </a:lvl1pPr>
            <a:lvl2pPr lvl="1" algn="ctr">
              <a:spcBef>
                <a:spcPts val="0"/>
              </a:spcBef>
              <a:buClr>
                <a:srgbClr val="00CEF6"/>
              </a:buClr>
              <a:buSzPct val="100000"/>
              <a:buFont typeface="Oswald"/>
              <a:buNone/>
              <a:defRPr sz="2000" b="1">
                <a:solidFill>
                  <a:srgbClr val="00CEF6"/>
                </a:solidFill>
                <a:latin typeface="Oswald"/>
                <a:ea typeface="Oswald"/>
                <a:cs typeface="Oswald"/>
                <a:sym typeface="Oswald"/>
              </a:defRPr>
            </a:lvl2pPr>
            <a:lvl3pPr lvl="2" algn="ctr">
              <a:spcBef>
                <a:spcPts val="0"/>
              </a:spcBef>
              <a:buClr>
                <a:srgbClr val="00CEF6"/>
              </a:buClr>
              <a:buSzPct val="100000"/>
              <a:buFont typeface="Oswald"/>
              <a:buNone/>
              <a:defRPr sz="2000" b="1">
                <a:solidFill>
                  <a:srgbClr val="00CEF6"/>
                </a:solidFill>
                <a:latin typeface="Oswald"/>
                <a:ea typeface="Oswald"/>
                <a:cs typeface="Oswald"/>
                <a:sym typeface="Oswald"/>
              </a:defRPr>
            </a:lvl3pPr>
            <a:lvl4pPr lvl="3" algn="ctr">
              <a:spcBef>
                <a:spcPts val="0"/>
              </a:spcBef>
              <a:buClr>
                <a:srgbClr val="00CEF6"/>
              </a:buClr>
              <a:buSzPct val="100000"/>
              <a:buFont typeface="Oswald"/>
              <a:buNone/>
              <a:defRPr sz="2000" b="1">
                <a:solidFill>
                  <a:srgbClr val="00CEF6"/>
                </a:solidFill>
                <a:latin typeface="Oswald"/>
                <a:ea typeface="Oswald"/>
                <a:cs typeface="Oswald"/>
                <a:sym typeface="Oswald"/>
              </a:defRPr>
            </a:lvl4pPr>
            <a:lvl5pPr lvl="4" algn="ctr">
              <a:spcBef>
                <a:spcPts val="0"/>
              </a:spcBef>
              <a:buClr>
                <a:srgbClr val="00CEF6"/>
              </a:buClr>
              <a:buSzPct val="100000"/>
              <a:buFont typeface="Oswald"/>
              <a:buNone/>
              <a:defRPr sz="2000" b="1">
                <a:solidFill>
                  <a:srgbClr val="00CEF6"/>
                </a:solidFill>
                <a:latin typeface="Oswald"/>
                <a:ea typeface="Oswald"/>
                <a:cs typeface="Oswald"/>
                <a:sym typeface="Oswald"/>
              </a:defRPr>
            </a:lvl5pPr>
            <a:lvl6pPr lvl="5" algn="ctr">
              <a:spcBef>
                <a:spcPts val="0"/>
              </a:spcBef>
              <a:buClr>
                <a:srgbClr val="00CEF6"/>
              </a:buClr>
              <a:buSzPct val="100000"/>
              <a:buFont typeface="Oswald"/>
              <a:buNone/>
              <a:defRPr sz="2000" b="1">
                <a:solidFill>
                  <a:srgbClr val="00CEF6"/>
                </a:solidFill>
                <a:latin typeface="Oswald"/>
                <a:ea typeface="Oswald"/>
                <a:cs typeface="Oswald"/>
                <a:sym typeface="Oswald"/>
              </a:defRPr>
            </a:lvl6pPr>
            <a:lvl7pPr lvl="6" algn="ctr">
              <a:spcBef>
                <a:spcPts val="0"/>
              </a:spcBef>
              <a:buClr>
                <a:srgbClr val="00CEF6"/>
              </a:buClr>
              <a:buSzPct val="100000"/>
              <a:buFont typeface="Oswald"/>
              <a:buNone/>
              <a:defRPr sz="2000" b="1">
                <a:solidFill>
                  <a:srgbClr val="00CEF6"/>
                </a:solidFill>
                <a:latin typeface="Oswald"/>
                <a:ea typeface="Oswald"/>
                <a:cs typeface="Oswald"/>
                <a:sym typeface="Oswald"/>
              </a:defRPr>
            </a:lvl7pPr>
            <a:lvl8pPr lvl="7" algn="ctr">
              <a:spcBef>
                <a:spcPts val="0"/>
              </a:spcBef>
              <a:buClr>
                <a:srgbClr val="00CEF6"/>
              </a:buClr>
              <a:buSzPct val="100000"/>
              <a:buFont typeface="Oswald"/>
              <a:buNone/>
              <a:defRPr sz="2000" b="1">
                <a:solidFill>
                  <a:srgbClr val="00CEF6"/>
                </a:solidFill>
                <a:latin typeface="Oswald"/>
                <a:ea typeface="Oswald"/>
                <a:cs typeface="Oswald"/>
                <a:sym typeface="Oswald"/>
              </a:defRPr>
            </a:lvl8pPr>
            <a:lvl9pPr lvl="8" algn="ctr">
              <a:spcBef>
                <a:spcPts val="0"/>
              </a:spcBef>
              <a:buClr>
                <a:srgbClr val="00CEF6"/>
              </a:buClr>
              <a:buSzPct val="100000"/>
              <a:buFont typeface="Oswald"/>
              <a:buNone/>
              <a:defRPr sz="2000" b="1">
                <a:solidFill>
                  <a:srgbClr val="00CEF6"/>
                </a:solidFill>
                <a:latin typeface="Oswald"/>
                <a:ea typeface="Oswald"/>
                <a:cs typeface="Oswald"/>
                <a:sym typeface="Oswald"/>
              </a:defRPr>
            </a:lvl9pPr>
          </a:lstStyle>
          <a:p>
            <a:r>
              <a:rPr lang="fr-FR" sz="3200" cap="small" dirty="0" smtClean="0">
                <a:solidFill>
                  <a:schemeClr val="accent3">
                    <a:lumMod val="75000"/>
                  </a:schemeClr>
                </a:solidFill>
              </a:rPr>
              <a:t>LE SERVICE EN TUNISIE:</a:t>
            </a:r>
          </a:p>
          <a:p>
            <a:r>
              <a:rPr lang="fr-FR" sz="3200" cap="small" dirty="0" smtClean="0">
                <a:solidFill>
                  <a:schemeClr val="accent3">
                    <a:lumMod val="75000"/>
                  </a:schemeClr>
                </a:solidFill>
              </a:rPr>
              <a:t>FISCALITE ET CONTRAINTES</a:t>
            </a:r>
            <a:endParaRPr lang="fr-FR" sz="3200" cap="small" dirty="0">
              <a:solidFill>
                <a:schemeClr val="accent3">
                  <a:lumMod val="75000"/>
                </a:schemeClr>
              </a:solidFill>
            </a:endParaRPr>
          </a:p>
        </p:txBody>
      </p:sp>
      <p:sp>
        <p:nvSpPr>
          <p:cNvPr id="16" name="ZoneTexte 15"/>
          <p:cNvSpPr txBox="1"/>
          <p:nvPr/>
        </p:nvSpPr>
        <p:spPr>
          <a:xfrm>
            <a:off x="5771409" y="0"/>
            <a:ext cx="3372592" cy="800219"/>
          </a:xfrm>
          <a:prstGeom prst="rect">
            <a:avLst/>
          </a:prstGeom>
          <a:noFill/>
        </p:spPr>
        <p:txBody>
          <a:bodyPr wrap="square" rtlCol="0">
            <a:spAutoFit/>
          </a:bodyPr>
          <a:lstStyle/>
          <a:p>
            <a:pPr algn="ctr"/>
            <a:r>
              <a:rPr lang="fr-FR" b="1" spc="600" dirty="0" smtClean="0">
                <a:solidFill>
                  <a:schemeClr val="accent4">
                    <a:lumMod val="75000"/>
                  </a:schemeClr>
                </a:solidFill>
                <a:latin typeface="+mn-lt"/>
              </a:rPr>
              <a:t>Le Sheraton</a:t>
            </a:r>
          </a:p>
          <a:p>
            <a:pPr algn="ctr"/>
            <a:r>
              <a:rPr lang="fr-FR" b="1" spc="600" dirty="0" smtClean="0">
                <a:solidFill>
                  <a:schemeClr val="accent4">
                    <a:lumMod val="75000"/>
                  </a:schemeClr>
                </a:solidFill>
                <a:latin typeface="+mn-lt"/>
              </a:rPr>
              <a:t>Le 03 Octobre 2016</a:t>
            </a:r>
            <a:endParaRPr lang="en-US" b="1" spc="600" dirty="0">
              <a:solidFill>
                <a:schemeClr val="accent4">
                  <a:lumMod val="75000"/>
                </a:schemeClr>
              </a:solidFill>
              <a:latin typeface="+mn-lt"/>
            </a:endParaRPr>
          </a:p>
          <a:p>
            <a:pPr algn="ctr"/>
            <a:endParaRPr lang="en-US" sz="1800" dirty="0">
              <a:solidFill>
                <a:srgbClr val="0B3584"/>
              </a:solidFill>
            </a:endParaRPr>
          </a:p>
        </p:txBody>
      </p:sp>
      <p:sp>
        <p:nvSpPr>
          <p:cNvPr id="15" name="Subtitle 2"/>
          <p:cNvSpPr txBox="1">
            <a:spLocks/>
          </p:cNvSpPr>
          <p:nvPr/>
        </p:nvSpPr>
        <p:spPr>
          <a:xfrm>
            <a:off x="334683" y="3182587"/>
            <a:ext cx="8915399" cy="1175657"/>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8324A"/>
              </a:buClr>
              <a:buSzPct val="100000"/>
              <a:buFont typeface="Source Sans Pro"/>
              <a:buChar char="◉"/>
              <a:defRPr sz="2000" b="0" i="0" u="none" strike="noStrike" cap="none">
                <a:solidFill>
                  <a:srgbClr val="28324A"/>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28324A"/>
              </a:buClr>
              <a:buSzPct val="100000"/>
              <a:buFont typeface="Source Sans Pro"/>
              <a:buChar char="◉"/>
              <a:defRPr sz="1800" b="0" i="0" u="none" strike="noStrike" cap="none">
                <a:solidFill>
                  <a:srgbClr val="28324A"/>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28324A"/>
              </a:buClr>
              <a:buSzPct val="100000"/>
              <a:buFont typeface="Source Sans Pro"/>
              <a:buNone/>
              <a:defRPr sz="1800" b="0" i="0" u="none" strike="noStrike" cap="none">
                <a:solidFill>
                  <a:srgbClr val="28324A"/>
                </a:solidFill>
                <a:latin typeface="Source Sans Pro"/>
                <a:ea typeface="Source Sans Pro"/>
                <a:cs typeface="Source Sans Pro"/>
                <a:sym typeface="Source Sans Pro"/>
              </a:defRPr>
            </a:lvl9pPr>
          </a:lstStyle>
          <a:p>
            <a:pPr>
              <a:buNone/>
            </a:pPr>
            <a:endParaRPr lang="fr-FR" spc="-150" dirty="0" smtClean="0"/>
          </a:p>
          <a:p>
            <a:pPr>
              <a:buNone/>
            </a:pPr>
            <a:r>
              <a:rPr lang="fr-FR" spc="-150" dirty="0" smtClean="0"/>
              <a:t>Travail élaboré par </a:t>
            </a:r>
            <a:r>
              <a:rPr lang="fr-FR" dirty="0" smtClean="0"/>
              <a:t>: </a:t>
            </a:r>
            <a:r>
              <a:rPr lang="fr-FR" b="1" dirty="0" smtClean="0"/>
              <a:t>Mr KAIS FEKIH </a:t>
            </a:r>
          </a:p>
          <a:p>
            <a:pPr>
              <a:buNone/>
            </a:pPr>
            <a:r>
              <a:rPr lang="fr-FR" b="1" dirty="0" smtClean="0"/>
              <a:t>		  </a:t>
            </a:r>
            <a:r>
              <a:rPr lang="fr-FR" sz="1800" b="1" dirty="0" smtClean="0"/>
              <a:t>Expert Comptable et trésorier de la CCTBL</a:t>
            </a:r>
          </a:p>
          <a:p>
            <a:pPr>
              <a:buNone/>
            </a:pPr>
            <a:endParaRPr lang="fr-FR" dirty="0"/>
          </a:p>
        </p:txBody>
      </p:sp>
    </p:spTree>
    <p:extLst>
      <p:ext uri="{BB962C8B-B14F-4D97-AF65-F5344CB8AC3E}">
        <p14:creationId xmlns:p14="http://schemas.microsoft.com/office/powerpoint/2010/main" xmlns="" val="3895841348"/>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7"/>
            <a:ext cx="6700005" cy="2681436"/>
          </a:xfrm>
          <a:prstGeom prst="rect">
            <a:avLst/>
          </a:prstGeom>
        </p:spPr>
        <p:txBody>
          <a:bodyPr lIns="91425" tIns="91425" rIns="91425" bIns="91425" anchor="t" anchorCtr="0">
            <a:noAutofit/>
          </a:bodyPr>
          <a:lstStyle/>
          <a:p>
            <a:pPr algn="just">
              <a:buNone/>
            </a:pPr>
            <a:r>
              <a:rPr lang="fr-FR" b="1" dirty="0" smtClean="0"/>
              <a:t>Pour qu'un revenu de source tunisienne versé au profit d'un étranger belge ne soit pas imposable en Tunisie, il faut que cette dispense de l'impôt soit:</a:t>
            </a:r>
          </a:p>
          <a:p>
            <a:pPr algn="just">
              <a:buFontTx/>
              <a:buChar char="-"/>
            </a:pPr>
            <a:r>
              <a:rPr lang="fr-FR" b="1" dirty="0" smtClean="0"/>
              <a:t> Prévue par une disposition légale de droit interne ou</a:t>
            </a:r>
          </a:p>
          <a:p>
            <a:pPr algn="just">
              <a:buFontTx/>
              <a:buChar char="-"/>
            </a:pPr>
            <a:r>
              <a:rPr lang="fr-FR" b="1" dirty="0" smtClean="0"/>
              <a:t> Que son imposition ne soit pas prévue par la convention fiscale de non double imposition conclue avec le pays de résidence du bénéficiaire. </a:t>
            </a:r>
            <a:endParaRPr lang="fr-FR" b="1" dirty="0"/>
          </a:p>
          <a:p>
            <a:pPr lvl="0" algn="just">
              <a:buNone/>
            </a:pPr>
            <a:endParaRPr lang="fr-FR" sz="1100" dirty="0" smtClean="0"/>
          </a:p>
          <a:p>
            <a:pPr lvl="0" algn="just">
              <a:buNone/>
            </a:pPr>
            <a:endParaRPr lang="fr-FR" sz="1100" dirty="0"/>
          </a:p>
          <a:p>
            <a:pPr lvl="0" algn="just">
              <a:buNone/>
            </a:pPr>
            <a:endParaRPr lang="fr-FR" sz="1100" dirty="0"/>
          </a:p>
        </p:txBody>
      </p:sp>
      <p:sp>
        <p:nvSpPr>
          <p:cNvPr id="16" name="Rectangle 15"/>
          <p:cNvSpPr/>
          <p:nvPr/>
        </p:nvSpPr>
        <p:spPr>
          <a:xfrm>
            <a:off x="1031888" y="1312016"/>
            <a:ext cx="6853328" cy="2726268"/>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LE DROIT D'IMPOSER NE SE PRESUME PAS</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lgn="just">
              <a:buNone/>
            </a:pPr>
            <a:r>
              <a:rPr lang="fr-FR" b="1" dirty="0" smtClean="0"/>
              <a:t>1ère règle : </a:t>
            </a:r>
            <a:r>
              <a:rPr lang="fr-FR" dirty="0" smtClean="0"/>
              <a:t>Lorsque le taux prévu par la convention bilatérale est inférieur au taux tunisien de droit interne, le taux de la convention est applicable de plein droit du seul fait que la convention prime sur la loi interne. </a:t>
            </a:r>
          </a:p>
          <a:p>
            <a:pPr algn="just">
              <a:buNone/>
            </a:pPr>
            <a:endParaRPr lang="fr-FR" b="1" dirty="0" smtClean="0"/>
          </a:p>
          <a:p>
            <a:pPr algn="just">
              <a:buNone/>
            </a:pPr>
            <a:r>
              <a:rPr lang="fr-FR" b="1" dirty="0" smtClean="0"/>
              <a:t>2ème règle :</a:t>
            </a:r>
            <a:r>
              <a:rPr lang="fr-FR" dirty="0" smtClean="0"/>
              <a:t> Lorsque le taux de la convention bilatérale est supérieur au taux tunisien de droit commun, c'est le taux de droit commun qui s'applique puisqu'il constitue un taux maximum ne pouvant être dépassé. </a:t>
            </a:r>
            <a:endParaRPr lang="fr-FR" sz="1100" dirty="0"/>
          </a:p>
        </p:txBody>
      </p:sp>
      <p:sp>
        <p:nvSpPr>
          <p:cNvPr id="16" name="Rectangle 15"/>
          <p:cNvSpPr/>
          <p:nvPr/>
        </p:nvSpPr>
        <p:spPr>
          <a:xfrm>
            <a:off x="1031888" y="1312015"/>
            <a:ext cx="6853328" cy="3058103"/>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LA REGLE DE NON AGGRAVATION</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277025" y="2336338"/>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SERVICE RENDU DANS LE CADRE D’UNE ENTREPRISE BELGE CREE EN TUNISIE</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7"/>
            <a:ext cx="6700005" cy="3105604"/>
          </a:xfrm>
          <a:prstGeom prst="rect">
            <a:avLst/>
          </a:prstGeom>
        </p:spPr>
        <p:txBody>
          <a:bodyPr lIns="91425" tIns="91425" rIns="91425" bIns="91425" anchor="t" anchorCtr="0">
            <a:noAutofit/>
          </a:bodyPr>
          <a:lstStyle/>
          <a:p>
            <a:pPr>
              <a:buNone/>
            </a:pPr>
            <a:r>
              <a:rPr lang="fr-FR" sz="1600" b="1" dirty="0" smtClean="0"/>
              <a:t>Avantages à l'exportation :</a:t>
            </a:r>
          </a:p>
          <a:p>
            <a:pPr>
              <a:buNone/>
            </a:pPr>
            <a:r>
              <a:rPr lang="fr-FR" sz="1600" dirty="0" smtClean="0"/>
              <a:t>Les sociétés totalement exportatrices sont celles : </a:t>
            </a:r>
          </a:p>
          <a:p>
            <a:pPr>
              <a:buFontTx/>
              <a:buChar char="-"/>
            </a:pPr>
            <a:r>
              <a:rPr lang="fr-FR" sz="1600" dirty="0" smtClean="0"/>
              <a:t> Dont la production est totalement destinée à l'exportation ;</a:t>
            </a:r>
          </a:p>
          <a:p>
            <a:pPr>
              <a:buFontTx/>
              <a:buChar char="-"/>
            </a:pPr>
            <a:r>
              <a:rPr lang="fr-FR" sz="1600" dirty="0" smtClean="0"/>
              <a:t> Qui réalisent des prestations de service à l’étranger ou en Tunisie en vue de leur utilisation à l’étranger ;</a:t>
            </a:r>
          </a:p>
          <a:p>
            <a:pPr>
              <a:buNone/>
            </a:pPr>
            <a:r>
              <a:rPr lang="fr-FR" sz="1600" b="1" dirty="0" smtClean="0"/>
              <a:t>Avantages</a:t>
            </a:r>
          </a:p>
          <a:p>
            <a:pPr>
              <a:buFontTx/>
              <a:buChar char="-"/>
            </a:pPr>
            <a:r>
              <a:rPr lang="fr-FR" sz="1600" dirty="0" smtClean="0"/>
              <a:t>Paiement de l’impôt sur les sociétés au taux de 10% des bénéfices provenant de l’exportation</a:t>
            </a:r>
          </a:p>
          <a:p>
            <a:pPr>
              <a:buFontTx/>
              <a:buChar char="-"/>
            </a:pPr>
            <a:r>
              <a:rPr lang="fr-FR" sz="1600" dirty="0" smtClean="0"/>
              <a:t>Exonération totale des droits d’enregistrement et de la TVA sur les activités de l’entreprise.</a:t>
            </a:r>
          </a:p>
          <a:p>
            <a:pPr>
              <a:buFontTx/>
              <a:buChar char="-"/>
            </a:pPr>
            <a:r>
              <a:rPr lang="fr-FR" sz="1600" dirty="0" smtClean="0"/>
              <a:t>Liberté d'importer en franchise totale des droits et taxes sur les biens nécessaires à la production.</a:t>
            </a:r>
          </a:p>
          <a:p>
            <a:pPr>
              <a:buNone/>
            </a:pPr>
            <a:endParaRPr lang="fr-FR" sz="1400" dirty="0" smtClean="0"/>
          </a:p>
          <a:p>
            <a:endParaRPr lang="fr-FR" sz="1100" dirty="0" smtClean="0"/>
          </a:p>
          <a:p>
            <a:pPr lvl="0" algn="just">
              <a:buNone/>
            </a:pPr>
            <a:endParaRPr lang="fr-FR" sz="1100" dirty="0"/>
          </a:p>
          <a:p>
            <a:pPr lvl="0" algn="just">
              <a:buNone/>
            </a:pPr>
            <a:endParaRPr lang="fr-FR" sz="1100" dirty="0"/>
          </a:p>
        </p:txBody>
      </p:sp>
      <p:sp>
        <p:nvSpPr>
          <p:cNvPr id="16" name="Rectangle 15"/>
          <p:cNvSpPr/>
          <p:nvPr/>
        </p:nvSpPr>
        <p:spPr>
          <a:xfrm>
            <a:off x="1031888" y="1312016"/>
            <a:ext cx="6853328" cy="311748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SOCIETE TOTALEMENT EXPORTATRICE</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buNone/>
            </a:pPr>
            <a:r>
              <a:rPr lang="fr-FR" sz="1600" b="1" dirty="0" smtClean="0"/>
              <a:t>Régime partiellement exportateur : Le marché local+Export</a:t>
            </a:r>
          </a:p>
          <a:p>
            <a:pPr>
              <a:buNone/>
            </a:pPr>
            <a:endParaRPr lang="fr-FR" sz="1600" dirty="0" smtClean="0"/>
          </a:p>
          <a:p>
            <a:pPr>
              <a:buNone/>
            </a:pPr>
            <a:r>
              <a:rPr lang="fr-FR" sz="1600" dirty="0" smtClean="0"/>
              <a:t>Sont considérées comme partiellement exportatrices, les sociétés qui ont les mêmes activités que celles totalement exportatrices mais qui réalisent une partie de leur chiffre d'affaires à l'exportation.</a:t>
            </a:r>
          </a:p>
          <a:p>
            <a:pPr>
              <a:buNone/>
            </a:pPr>
            <a:endParaRPr lang="fr-FR" sz="1600" b="1" dirty="0" smtClean="0"/>
          </a:p>
          <a:p>
            <a:pPr>
              <a:buNone/>
            </a:pPr>
            <a:r>
              <a:rPr lang="fr-FR" sz="1600" b="1" dirty="0" smtClean="0"/>
              <a:t>Avantages</a:t>
            </a:r>
          </a:p>
          <a:p>
            <a:pPr>
              <a:buNone/>
            </a:pPr>
            <a:endParaRPr lang="fr-FR" sz="1600" b="1" dirty="0" smtClean="0"/>
          </a:p>
          <a:p>
            <a:pPr>
              <a:buFontTx/>
              <a:buChar char="-"/>
            </a:pPr>
            <a:r>
              <a:rPr lang="fr-FR" sz="1600" dirty="0" smtClean="0"/>
              <a:t> Paiement d’un impôt sur les bénéfices de 25% sur les ventes locales</a:t>
            </a:r>
          </a:p>
          <a:p>
            <a:pPr>
              <a:buFontTx/>
              <a:buChar char="-"/>
            </a:pPr>
            <a:r>
              <a:rPr lang="fr-FR" sz="1600" dirty="0" smtClean="0"/>
              <a:t> Retenue à la source de 5% sur les dividendes distribuées</a:t>
            </a:r>
          </a:p>
          <a:p>
            <a:endParaRPr lang="fr-FR" sz="1100" dirty="0" smtClean="0"/>
          </a:p>
          <a:p>
            <a:pPr lvl="0" algn="just">
              <a:buNone/>
            </a:pPr>
            <a:endParaRPr lang="fr-FR" sz="1100" dirty="0"/>
          </a:p>
          <a:p>
            <a:pPr lvl="0" algn="just">
              <a:buNone/>
            </a:pPr>
            <a:endParaRPr lang="fr-FR" sz="1100" dirty="0"/>
          </a:p>
        </p:txBody>
      </p:sp>
      <p:sp>
        <p:nvSpPr>
          <p:cNvPr id="16" name="Rectangle 15"/>
          <p:cNvSpPr/>
          <p:nvPr/>
        </p:nvSpPr>
        <p:spPr>
          <a:xfrm>
            <a:off x="1031888" y="1312015"/>
            <a:ext cx="6853328" cy="3164981"/>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SOCIETE PARTIELLEMENT EXPORTATRICE</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277025" y="2336338"/>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SERVICE RENDU DIRECTEMENT PAR UN PRESTATIRE BELGE</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z="3200" dirty="0" smtClean="0">
                <a:solidFill>
                  <a:schemeClr val="accent4">
                    <a:lumMod val="75000"/>
                  </a:schemeClr>
                </a:solidFill>
              </a:rPr>
              <a:t>Prestataire</a:t>
            </a:r>
            <a:r>
              <a:rPr lang="en-US" sz="3200" dirty="0" smtClean="0">
                <a:solidFill>
                  <a:schemeClr val="accent4">
                    <a:lumMod val="75000"/>
                  </a:schemeClr>
                </a:solidFill>
              </a:rPr>
              <a:t> </a:t>
            </a:r>
            <a:r>
              <a:rPr lang="fr-FR" sz="3200" dirty="0" smtClean="0">
                <a:solidFill>
                  <a:schemeClr val="accent4">
                    <a:lumMod val="75000"/>
                  </a:schemeClr>
                </a:solidFill>
              </a:rPr>
              <a:t>belge </a:t>
            </a:r>
            <a:endParaRPr lang="fr-FR" sz="3200" dirty="0">
              <a:solidFill>
                <a:schemeClr val="accent4">
                  <a:lumMod val="75000"/>
                </a:schemeClr>
              </a:solidFill>
            </a:endParaRPr>
          </a:p>
        </p:txBody>
      </p:sp>
      <p:sp>
        <p:nvSpPr>
          <p:cNvPr id="6" name="Shape 660"/>
          <p:cNvSpPr/>
          <p:nvPr/>
        </p:nvSpPr>
        <p:spPr>
          <a:xfrm>
            <a:off x="282035" y="2329343"/>
            <a:ext cx="1938651" cy="1173878"/>
          </a:xfrm>
          <a:prstGeom prst="homePlate">
            <a:avLst>
              <a:gd name="adj" fmla="val 30129"/>
            </a:avLst>
          </a:prstGeom>
          <a:solidFill>
            <a:schemeClr val="tx2">
              <a:lumMod val="20000"/>
              <a:lumOff val="80000"/>
            </a:schemeClr>
          </a:solidFill>
          <a:ln>
            <a:noFill/>
          </a:ln>
        </p:spPr>
        <p:txBody>
          <a:bodyPr lIns="91425" tIns="91425" rIns="91425" bIns="91425" anchor="ctr" anchorCtr="0">
            <a:noAutofit/>
          </a:bodyPr>
          <a:lstStyle/>
          <a:p>
            <a:pPr lvl="0" algn="ctr"/>
            <a:r>
              <a:rPr lang="fr-FR" b="1" dirty="0">
                <a:solidFill>
                  <a:schemeClr val="tx2">
                    <a:lumMod val="75000"/>
                  </a:schemeClr>
                </a:solidFill>
                <a:latin typeface="Source Sans Pro"/>
                <a:ea typeface="Source Sans Pro"/>
                <a:cs typeface="Source Sans Pro"/>
                <a:sym typeface="Source Sans Pro"/>
              </a:rPr>
              <a:t>Présentation du </a:t>
            </a:r>
            <a:r>
              <a:rPr lang="fr-FR" b="1" dirty="0" smtClean="0">
                <a:solidFill>
                  <a:schemeClr val="tx2">
                    <a:lumMod val="75000"/>
                  </a:schemeClr>
                </a:solidFill>
                <a:latin typeface="Source Sans Pro"/>
                <a:ea typeface="Source Sans Pro"/>
                <a:cs typeface="Source Sans Pro"/>
                <a:sym typeface="Source Sans Pro"/>
              </a:rPr>
              <a:t>service</a:t>
            </a:r>
            <a:endParaRPr lang="fr-FR" b="1" dirty="0">
              <a:solidFill>
                <a:schemeClr val="tx2">
                  <a:lumMod val="75000"/>
                </a:schemeClr>
              </a:solidFill>
              <a:latin typeface="Source Sans Pro"/>
              <a:ea typeface="Source Sans Pro"/>
              <a:cs typeface="Source Sans Pro"/>
              <a:sym typeface="Source Sans Pro"/>
            </a:endParaRPr>
          </a:p>
        </p:txBody>
      </p:sp>
      <p:sp>
        <p:nvSpPr>
          <p:cNvPr id="7" name="Shape 661"/>
          <p:cNvSpPr/>
          <p:nvPr/>
        </p:nvSpPr>
        <p:spPr>
          <a:xfrm>
            <a:off x="2072558" y="2329343"/>
            <a:ext cx="2463815" cy="1173878"/>
          </a:xfrm>
          <a:prstGeom prst="chevron">
            <a:avLst>
              <a:gd name="adj" fmla="val 29853"/>
            </a:avLst>
          </a:prstGeom>
          <a:solidFill>
            <a:schemeClr val="tx2">
              <a:lumMod val="20000"/>
              <a:lumOff val="80000"/>
            </a:schemeClr>
          </a:solidFill>
          <a:ln>
            <a:noFill/>
          </a:ln>
        </p:spPr>
        <p:txBody>
          <a:bodyPr lIns="91425" tIns="91425" rIns="91425" bIns="91425" anchor="ctr" anchorCtr="0">
            <a:noAutofit/>
          </a:bodyPr>
          <a:lstStyle/>
          <a:p>
            <a:pPr lvl="0" algn="ctr"/>
            <a:r>
              <a:rPr lang="fr-FR" b="1" dirty="0" smtClean="0">
                <a:solidFill>
                  <a:schemeClr val="tx2">
                    <a:lumMod val="50000"/>
                  </a:schemeClr>
                </a:solidFill>
                <a:latin typeface="Source Sans Pro"/>
                <a:ea typeface="Source Sans Pro"/>
                <a:cs typeface="Source Sans Pro"/>
                <a:sym typeface="Source Sans Pro"/>
              </a:rPr>
              <a:t>Négociation contractuelle</a:t>
            </a:r>
            <a:endParaRPr lang="fr-FR" b="1" dirty="0">
              <a:solidFill>
                <a:schemeClr val="tx2">
                  <a:lumMod val="50000"/>
                </a:schemeClr>
              </a:solidFill>
              <a:latin typeface="Source Sans Pro"/>
              <a:ea typeface="Source Sans Pro"/>
              <a:cs typeface="Source Sans Pro"/>
              <a:sym typeface="Source Sans Pro"/>
            </a:endParaRPr>
          </a:p>
        </p:txBody>
      </p:sp>
      <p:sp>
        <p:nvSpPr>
          <p:cNvPr id="8" name="Shape 662"/>
          <p:cNvSpPr/>
          <p:nvPr/>
        </p:nvSpPr>
        <p:spPr>
          <a:xfrm>
            <a:off x="4329683" y="2329343"/>
            <a:ext cx="2372253" cy="1173878"/>
          </a:xfrm>
          <a:prstGeom prst="chevron">
            <a:avLst>
              <a:gd name="adj" fmla="val 29853"/>
            </a:avLst>
          </a:prstGeom>
          <a:solidFill>
            <a:schemeClr val="tx2">
              <a:lumMod val="20000"/>
              <a:lumOff val="80000"/>
            </a:schemeClr>
          </a:solidFill>
          <a:ln>
            <a:noFill/>
          </a:ln>
        </p:spPr>
        <p:txBody>
          <a:bodyPr lIns="91425" tIns="91425" rIns="91425" bIns="91425" anchor="ctr" anchorCtr="0">
            <a:noAutofit/>
          </a:bodyPr>
          <a:lstStyle/>
          <a:p>
            <a:pPr lvl="0" algn="ctr"/>
            <a:r>
              <a:rPr lang="fr-FR" b="1" dirty="0" smtClean="0">
                <a:solidFill>
                  <a:schemeClr val="tx2">
                    <a:lumMod val="75000"/>
                  </a:schemeClr>
                </a:solidFill>
                <a:latin typeface="Source Sans Pro"/>
                <a:ea typeface="Source Sans Pro"/>
                <a:cs typeface="Source Sans Pro"/>
                <a:sym typeface="Source Sans Pro"/>
              </a:rPr>
              <a:t>Exécution</a:t>
            </a:r>
            <a:endParaRPr lang="fr-FR" b="1" dirty="0">
              <a:solidFill>
                <a:schemeClr val="tx2">
                  <a:lumMod val="75000"/>
                </a:schemeClr>
              </a:solidFill>
              <a:latin typeface="Source Sans Pro"/>
              <a:ea typeface="Source Sans Pro"/>
              <a:cs typeface="Source Sans Pro"/>
              <a:sym typeface="Source Sans Pro"/>
            </a:endParaRPr>
          </a:p>
        </p:txBody>
      </p:sp>
      <p:sp>
        <p:nvSpPr>
          <p:cNvPr id="9" name="Shape 662"/>
          <p:cNvSpPr/>
          <p:nvPr/>
        </p:nvSpPr>
        <p:spPr>
          <a:xfrm>
            <a:off x="6571307" y="2329343"/>
            <a:ext cx="2149434" cy="1173878"/>
          </a:xfrm>
          <a:prstGeom prst="chevron">
            <a:avLst>
              <a:gd name="adj" fmla="val 29853"/>
            </a:avLst>
          </a:prstGeom>
          <a:solidFill>
            <a:schemeClr val="tx2">
              <a:lumMod val="20000"/>
              <a:lumOff val="80000"/>
            </a:schemeClr>
          </a:solidFill>
          <a:ln>
            <a:noFill/>
          </a:ln>
        </p:spPr>
        <p:txBody>
          <a:bodyPr lIns="91425" tIns="91425" rIns="91425" bIns="91425" anchor="ctr" anchorCtr="0">
            <a:noAutofit/>
          </a:bodyPr>
          <a:lstStyle/>
          <a:p>
            <a:pPr lvl="0" algn="ctr"/>
            <a:r>
              <a:rPr lang="fr-FR" sz="1600" b="1" dirty="0" smtClean="0">
                <a:solidFill>
                  <a:schemeClr val="tx2">
                    <a:lumMod val="75000"/>
                  </a:schemeClr>
                </a:solidFill>
                <a:latin typeface="Source Sans Pro"/>
                <a:ea typeface="Source Sans Pro"/>
                <a:cs typeface="Source Sans Pro"/>
                <a:sym typeface="Source Sans Pro"/>
              </a:rPr>
              <a:t>Règlement</a:t>
            </a:r>
            <a:r>
              <a:rPr lang="fr-FR" sz="1600" b="1" dirty="0" smtClean="0">
                <a:solidFill>
                  <a:srgbClr val="FFFFFF"/>
                </a:solidFill>
                <a:latin typeface="Source Sans Pro"/>
                <a:ea typeface="Source Sans Pro"/>
                <a:cs typeface="Source Sans Pro"/>
                <a:sym typeface="Source Sans Pro"/>
              </a:rPr>
              <a:t> </a:t>
            </a:r>
            <a:endParaRPr lang="fr-FR" sz="1600" b="1" dirty="0">
              <a:solidFill>
                <a:srgbClr val="FFFFFF"/>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375352904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47029" y="384049"/>
            <a:ext cx="5007677" cy="5007677"/>
          </a:xfrm>
          <a:prstGeom prst="rect">
            <a:avLst/>
          </a:prstGeom>
        </p:spPr>
      </p:pic>
      <p:sp>
        <p:nvSpPr>
          <p:cNvPr id="23" name="ZoneTexte 22"/>
          <p:cNvSpPr txBox="1"/>
          <p:nvPr/>
        </p:nvSpPr>
        <p:spPr>
          <a:xfrm>
            <a:off x="6125173" y="888520"/>
            <a:ext cx="1880559" cy="338554"/>
          </a:xfrm>
          <a:prstGeom prst="rect">
            <a:avLst/>
          </a:prstGeom>
          <a:noFill/>
        </p:spPr>
        <p:txBody>
          <a:bodyPr wrap="square" rtlCol="0">
            <a:spAutoFit/>
          </a:bodyPr>
          <a:lstStyle/>
          <a:p>
            <a:pPr algn="ctr"/>
            <a:r>
              <a:rPr lang="en-US" sz="1600" b="1" dirty="0" smtClean="0">
                <a:solidFill>
                  <a:srgbClr val="3F5765"/>
                </a:solidFill>
              </a:rPr>
              <a:t>Consultant</a:t>
            </a:r>
            <a:endParaRPr lang="en-US" sz="1600" b="1" dirty="0">
              <a:solidFill>
                <a:srgbClr val="3F5765"/>
              </a:solidFill>
            </a:endParaRPr>
          </a:p>
        </p:txBody>
      </p:sp>
      <p:sp>
        <p:nvSpPr>
          <p:cNvPr id="24" name="ZoneTexte 23"/>
          <p:cNvSpPr txBox="1"/>
          <p:nvPr/>
        </p:nvSpPr>
        <p:spPr>
          <a:xfrm>
            <a:off x="6777907" y="2731998"/>
            <a:ext cx="1880559" cy="338554"/>
          </a:xfrm>
          <a:prstGeom prst="rect">
            <a:avLst/>
          </a:prstGeom>
          <a:noFill/>
        </p:spPr>
        <p:txBody>
          <a:bodyPr wrap="square" rtlCol="0">
            <a:spAutoFit/>
          </a:bodyPr>
          <a:lstStyle/>
          <a:p>
            <a:pPr algn="ctr"/>
            <a:r>
              <a:rPr lang="fr-FR" sz="1600" b="1" dirty="0" smtClean="0">
                <a:solidFill>
                  <a:srgbClr val="CC3D73"/>
                </a:solidFill>
              </a:rPr>
              <a:t>Bureau d’études</a:t>
            </a:r>
            <a:endParaRPr lang="fr-FR" sz="1600" b="1" dirty="0">
              <a:solidFill>
                <a:srgbClr val="CC3D73"/>
              </a:solidFill>
            </a:endParaRPr>
          </a:p>
        </p:txBody>
      </p:sp>
      <p:sp>
        <p:nvSpPr>
          <p:cNvPr id="25" name="ZoneTexte 24"/>
          <p:cNvSpPr txBox="1"/>
          <p:nvPr/>
        </p:nvSpPr>
        <p:spPr>
          <a:xfrm>
            <a:off x="5594650" y="4338057"/>
            <a:ext cx="1880559" cy="646331"/>
          </a:xfrm>
          <a:prstGeom prst="rect">
            <a:avLst/>
          </a:prstGeom>
          <a:noFill/>
        </p:spPr>
        <p:txBody>
          <a:bodyPr wrap="square" rtlCol="0">
            <a:spAutoFit/>
          </a:bodyPr>
          <a:lstStyle/>
          <a:p>
            <a:pPr algn="ctr"/>
            <a:r>
              <a:rPr lang="fr-FR" sz="1800" b="1" dirty="0" smtClean="0">
                <a:solidFill>
                  <a:schemeClr val="accent6">
                    <a:lumMod val="75000"/>
                  </a:schemeClr>
                </a:solidFill>
              </a:rPr>
              <a:t>Autres services</a:t>
            </a:r>
            <a:endParaRPr lang="fr-FR" sz="1800" b="1" dirty="0">
              <a:solidFill>
                <a:schemeClr val="accent6">
                  <a:lumMod val="75000"/>
                </a:schemeClr>
              </a:solidFill>
            </a:endParaRPr>
          </a:p>
        </p:txBody>
      </p:sp>
      <p:sp>
        <p:nvSpPr>
          <p:cNvPr id="27" name="ZoneTexte 26"/>
          <p:cNvSpPr txBox="1"/>
          <p:nvPr/>
        </p:nvSpPr>
        <p:spPr>
          <a:xfrm>
            <a:off x="449507" y="2208778"/>
            <a:ext cx="1880559" cy="338554"/>
          </a:xfrm>
          <a:prstGeom prst="rect">
            <a:avLst/>
          </a:prstGeom>
          <a:noFill/>
        </p:spPr>
        <p:txBody>
          <a:bodyPr wrap="square" rtlCol="0">
            <a:spAutoFit/>
          </a:bodyPr>
          <a:lstStyle/>
          <a:p>
            <a:pPr algn="ctr"/>
            <a:r>
              <a:rPr lang="en-US" sz="1600" b="1" dirty="0" smtClean="0">
                <a:solidFill>
                  <a:srgbClr val="00B050"/>
                </a:solidFill>
              </a:rPr>
              <a:t>Expert</a:t>
            </a:r>
            <a:endParaRPr lang="en-US" sz="1600" b="1" dirty="0">
              <a:solidFill>
                <a:srgbClr val="00B050"/>
              </a:solidFill>
            </a:endParaRPr>
          </a:p>
        </p:txBody>
      </p:sp>
      <p:sp>
        <p:nvSpPr>
          <p:cNvPr id="28" name="ZoneTexte 27"/>
          <p:cNvSpPr txBox="1"/>
          <p:nvPr/>
        </p:nvSpPr>
        <p:spPr>
          <a:xfrm>
            <a:off x="954950" y="888520"/>
            <a:ext cx="1880559" cy="369332"/>
          </a:xfrm>
          <a:prstGeom prst="rect">
            <a:avLst/>
          </a:prstGeom>
          <a:noFill/>
        </p:spPr>
        <p:txBody>
          <a:bodyPr wrap="square" rtlCol="0">
            <a:spAutoFit/>
          </a:bodyPr>
          <a:lstStyle/>
          <a:p>
            <a:pPr algn="ctr"/>
            <a:r>
              <a:rPr lang="fr-FR" sz="1800" b="1" dirty="0" smtClean="0">
                <a:solidFill>
                  <a:srgbClr val="3598DB"/>
                </a:solidFill>
              </a:rPr>
              <a:t>Architecte</a:t>
            </a:r>
            <a:endParaRPr lang="fr-FR" sz="1800" b="1" dirty="0">
              <a:solidFill>
                <a:srgbClr val="3598DB"/>
              </a:solidFill>
            </a:endParaRPr>
          </a:p>
        </p:txBody>
      </p:sp>
      <p:sp>
        <p:nvSpPr>
          <p:cNvPr id="2" name="ZoneTexte 1"/>
          <p:cNvSpPr txBox="1"/>
          <p:nvPr/>
        </p:nvSpPr>
        <p:spPr>
          <a:xfrm>
            <a:off x="954950" y="4338057"/>
            <a:ext cx="1880559" cy="400110"/>
          </a:xfrm>
          <a:prstGeom prst="rect">
            <a:avLst/>
          </a:prstGeom>
          <a:noFill/>
        </p:spPr>
        <p:txBody>
          <a:bodyPr wrap="square" rtlCol="0">
            <a:spAutoFit/>
          </a:bodyPr>
          <a:lstStyle/>
          <a:p>
            <a:pPr algn="ctr"/>
            <a:r>
              <a:rPr lang="fr-FR" sz="2000" b="1" dirty="0" smtClean="0">
                <a:solidFill>
                  <a:srgbClr val="FFC000"/>
                </a:solidFill>
              </a:rPr>
              <a:t>Assistance</a:t>
            </a:r>
            <a:endParaRPr lang="fr-FR" sz="2000" b="1" dirty="0">
              <a:solidFill>
                <a:srgbClr val="FFC000"/>
              </a:solidFill>
            </a:endParaRPr>
          </a:p>
        </p:txBody>
      </p:sp>
    </p:spTree>
    <p:extLst>
      <p:ext uri="{BB962C8B-B14F-4D97-AF65-F5344CB8AC3E}">
        <p14:creationId xmlns:p14="http://schemas.microsoft.com/office/powerpoint/2010/main" xmlns="" val="1945260514"/>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22645" y="828172"/>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Service rendu en Tunisie par un prestataire belge</a:t>
            </a:r>
            <a:endParaRPr lang="fr-FR" sz="2400" b="1" dirty="0">
              <a:solidFill>
                <a:schemeClr val="tx2">
                  <a:lumMod val="75000"/>
                </a:schemeClr>
              </a:solidFill>
              <a:latin typeface="Arial Rounded MT Bold" pitchFamily="34" charset="0"/>
            </a:endParaRPr>
          </a:p>
        </p:txBody>
      </p:sp>
      <p:sp>
        <p:nvSpPr>
          <p:cNvPr id="3" name="Rectangle 2"/>
          <p:cNvSpPr/>
          <p:nvPr/>
        </p:nvSpPr>
        <p:spPr>
          <a:xfrm>
            <a:off x="279688" y="2381533"/>
            <a:ext cx="3930555" cy="1583141"/>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2">
                    <a:lumMod val="75000"/>
                  </a:schemeClr>
                </a:solidFill>
                <a:latin typeface="Arial Rounded MT Bold" pitchFamily="34" charset="0"/>
              </a:rPr>
              <a:t>SERVICE SANS ETABLISSEMENT STABLE</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7" name="Rectangle 16"/>
          <p:cNvSpPr/>
          <p:nvPr/>
        </p:nvSpPr>
        <p:spPr>
          <a:xfrm>
            <a:off x="4552826" y="2391429"/>
            <a:ext cx="3930555" cy="1583141"/>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2">
                    <a:lumMod val="75000"/>
                  </a:schemeClr>
                </a:solidFill>
                <a:latin typeface="Arial Rounded MT Bold" pitchFamily="34" charset="0"/>
              </a:rPr>
              <a:t>ETABLISSEMENT STABLE</a:t>
            </a:r>
            <a:endParaRPr lang="fr-FR" sz="2400" b="1" dirty="0">
              <a:solidFill>
                <a:schemeClr val="tx2">
                  <a:lumMod val="75000"/>
                </a:schemeClr>
              </a:solidFill>
              <a:latin typeface="Arial Rounded MT Bold" pitchFamily="34" charset="0"/>
            </a:endParaRPr>
          </a:p>
        </p:txBody>
      </p:sp>
    </p:spTree>
    <p:extLst>
      <p:ext uri="{BB962C8B-B14F-4D97-AF65-F5344CB8AC3E}">
        <p14:creationId xmlns:p14="http://schemas.microsoft.com/office/powerpoint/2010/main" xmlns="" val="186006012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277025" y="2336338"/>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SERVICE SANS ETABLISSEMENT STABLE</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277025" y="2336338"/>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EN MATIERE DE TVA</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22645" y="828172"/>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Service rendu en Tunisie par un prestataire belge</a:t>
            </a:r>
            <a:endParaRPr lang="fr-FR" sz="2400" b="1" dirty="0">
              <a:solidFill>
                <a:schemeClr val="tx2">
                  <a:lumMod val="75000"/>
                </a:schemeClr>
              </a:solidFill>
              <a:latin typeface="Arial Rounded MT Bold" pitchFamily="34" charset="0"/>
            </a:endParaRPr>
          </a:p>
        </p:txBody>
      </p:sp>
      <p:sp>
        <p:nvSpPr>
          <p:cNvPr id="3" name="Rectangle 2"/>
          <p:cNvSpPr/>
          <p:nvPr/>
        </p:nvSpPr>
        <p:spPr>
          <a:xfrm>
            <a:off x="279688" y="2381533"/>
            <a:ext cx="3930555" cy="1583141"/>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2">
                    <a:lumMod val="75000"/>
                  </a:schemeClr>
                </a:solidFill>
                <a:latin typeface="Arial Rounded MT Bold" pitchFamily="34" charset="0"/>
              </a:rPr>
              <a:t>Article 19 du code de la TVA(taux 12% ou 18%)</a:t>
            </a:r>
            <a:endParaRPr lang="fr-FR" sz="2400" b="1" dirty="0">
              <a:solidFill>
                <a:schemeClr val="tx2">
                  <a:lumMod val="75000"/>
                </a:schemeClr>
              </a:solidFill>
              <a:latin typeface="Arial Rounded MT Bold" pitchFamily="34" charset="0"/>
            </a:endParaRPr>
          </a:p>
        </p:txBody>
      </p:sp>
      <p:sp>
        <p:nvSpPr>
          <p:cNvPr id="4" name="Ellipse 3"/>
          <p:cNvSpPr/>
          <p:nvPr/>
        </p:nvSpPr>
        <p:spPr>
          <a:xfrm>
            <a:off x="4370642" y="2010447"/>
            <a:ext cx="2374709" cy="2333766"/>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2">
                    <a:lumMod val="75000"/>
                  </a:schemeClr>
                </a:solidFill>
                <a:latin typeface="Arial Rounded MT Bold" pitchFamily="34" charset="0"/>
              </a:rPr>
              <a:t>Collecte</a:t>
            </a:r>
            <a:r>
              <a:rPr lang="fr-FR" sz="2000" b="1" dirty="0" smtClean="0">
                <a:solidFill>
                  <a:schemeClr val="tx2">
                    <a:lumMod val="50000"/>
                  </a:schemeClr>
                </a:solidFill>
              </a:rPr>
              <a:t> de </a:t>
            </a:r>
            <a:r>
              <a:rPr lang="fr-FR" sz="1800" b="1" dirty="0" smtClean="0">
                <a:solidFill>
                  <a:schemeClr val="tx2">
                    <a:lumMod val="75000"/>
                  </a:schemeClr>
                </a:solidFill>
                <a:latin typeface="Arial Rounded MT Bold" pitchFamily="34" charset="0"/>
              </a:rPr>
              <a:t>TVA</a:t>
            </a:r>
            <a:r>
              <a:rPr lang="fr-FR" sz="2000" b="1" dirty="0" smtClean="0">
                <a:solidFill>
                  <a:schemeClr val="tx2">
                    <a:lumMod val="50000"/>
                  </a:schemeClr>
                </a:solidFill>
              </a:rPr>
              <a:t> </a:t>
            </a:r>
            <a:r>
              <a:rPr lang="fr-FR" sz="1800" b="1" dirty="0" smtClean="0">
                <a:solidFill>
                  <a:schemeClr val="tx2">
                    <a:lumMod val="75000"/>
                  </a:schemeClr>
                </a:solidFill>
                <a:latin typeface="Arial Rounded MT Bold" pitchFamily="34" charset="0"/>
              </a:rPr>
              <a:t>en lieu et place </a:t>
            </a:r>
            <a:endParaRPr lang="fr-FR" sz="1800" b="1" dirty="0">
              <a:solidFill>
                <a:schemeClr val="tx2">
                  <a:lumMod val="75000"/>
                </a:schemeClr>
              </a:solidFill>
              <a:latin typeface="Arial Rounded MT Bold" pitchFamily="34" charset="0"/>
            </a:endParaRPr>
          </a:p>
        </p:txBody>
      </p:sp>
      <p:cxnSp>
        <p:nvCxnSpPr>
          <p:cNvPr id="7" name="Connecteur droit avec flèche 6"/>
          <p:cNvCxnSpPr>
            <a:stCxn id="4" idx="5"/>
          </p:cNvCxnSpPr>
          <p:nvPr/>
        </p:nvCxnSpPr>
        <p:spPr>
          <a:xfrm>
            <a:off x="6397583" y="4002441"/>
            <a:ext cx="649618" cy="4983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6696962" y="2778826"/>
            <a:ext cx="74886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a:off x="6648573" y="3610099"/>
            <a:ext cx="7972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a:stCxn id="4" idx="7"/>
          </p:cNvCxnSpPr>
          <p:nvPr/>
        </p:nvCxnSpPr>
        <p:spPr>
          <a:xfrm flipV="1">
            <a:off x="6397583" y="2010447"/>
            <a:ext cx="673812" cy="3417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Rectangle à coins arrondis 26"/>
          <p:cNvSpPr/>
          <p:nvPr/>
        </p:nvSpPr>
        <p:spPr>
          <a:xfrm>
            <a:off x="7323117" y="1796692"/>
            <a:ext cx="1484416" cy="400034"/>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2">
                    <a:lumMod val="75000"/>
                  </a:schemeClr>
                </a:solidFill>
                <a:latin typeface="Arial Rounded MT Bold" pitchFamily="34" charset="0"/>
              </a:rPr>
              <a:t>Architecte</a:t>
            </a:r>
            <a:r>
              <a:rPr lang="fr-FR" sz="1800" b="1" dirty="0" smtClean="0">
                <a:solidFill>
                  <a:schemeClr val="tx2"/>
                </a:solidFill>
                <a:latin typeface="Arial Rounded MT Bold" pitchFamily="34" charset="0"/>
              </a:rPr>
              <a:t> </a:t>
            </a:r>
            <a:endParaRPr lang="fr-FR" sz="1800" b="1" dirty="0">
              <a:solidFill>
                <a:schemeClr val="tx2"/>
              </a:solidFill>
              <a:latin typeface="Arial Rounded MT Bold" pitchFamily="34" charset="0"/>
            </a:endParaRPr>
          </a:p>
        </p:txBody>
      </p:sp>
      <p:sp>
        <p:nvSpPr>
          <p:cNvPr id="28" name="Rectangle à coins arrondis 27"/>
          <p:cNvSpPr/>
          <p:nvPr/>
        </p:nvSpPr>
        <p:spPr>
          <a:xfrm>
            <a:off x="7548748" y="2578809"/>
            <a:ext cx="1484416" cy="400034"/>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2">
                    <a:lumMod val="75000"/>
                  </a:schemeClr>
                </a:solidFill>
                <a:latin typeface="Arial Rounded MT Bold" pitchFamily="34" charset="0"/>
              </a:rPr>
              <a:t>Consultant</a:t>
            </a:r>
            <a:endParaRPr lang="fr-FR" sz="1800" b="1" dirty="0">
              <a:solidFill>
                <a:schemeClr val="tx2">
                  <a:lumMod val="75000"/>
                </a:schemeClr>
              </a:solidFill>
              <a:latin typeface="Arial Rounded MT Bold" pitchFamily="34" charset="0"/>
            </a:endParaRPr>
          </a:p>
        </p:txBody>
      </p:sp>
      <p:sp>
        <p:nvSpPr>
          <p:cNvPr id="29" name="Rectangle à coins arrondis 28"/>
          <p:cNvSpPr/>
          <p:nvPr/>
        </p:nvSpPr>
        <p:spPr>
          <a:xfrm>
            <a:off x="7548748" y="3321133"/>
            <a:ext cx="1484416" cy="400034"/>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2">
                    <a:lumMod val="75000"/>
                  </a:schemeClr>
                </a:solidFill>
                <a:latin typeface="Arial Rounded MT Bold" pitchFamily="34" charset="0"/>
              </a:rPr>
              <a:t>Expert</a:t>
            </a:r>
            <a:r>
              <a:rPr lang="fr-FR" dirty="0" smtClean="0"/>
              <a:t> </a:t>
            </a:r>
            <a:endParaRPr lang="fr-FR" dirty="0"/>
          </a:p>
        </p:txBody>
      </p:sp>
      <p:sp>
        <p:nvSpPr>
          <p:cNvPr id="30" name="Rectangle à coins arrondis 29"/>
          <p:cNvSpPr/>
          <p:nvPr/>
        </p:nvSpPr>
        <p:spPr>
          <a:xfrm>
            <a:off x="7232073" y="4300730"/>
            <a:ext cx="1484416" cy="544401"/>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2">
                    <a:lumMod val="75000"/>
                  </a:schemeClr>
                </a:solidFill>
                <a:latin typeface="Arial Rounded MT Bold" pitchFamily="34" charset="0"/>
              </a:rPr>
              <a:t>Étude et assistance</a:t>
            </a:r>
            <a:endParaRPr lang="fr-FR" dirty="0"/>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lgn="just">
              <a:buNone/>
            </a:pPr>
            <a:r>
              <a:rPr lang="fr-FR" b="1" dirty="0" smtClean="0"/>
              <a:t>1ère règle : L</a:t>
            </a:r>
            <a:r>
              <a:rPr lang="fr-FR" dirty="0" smtClean="0"/>
              <a:t>es personnes qui réalisent des opérations soumises à la TVA et n’ayant pas d’établissement en Tunisie doivent facturer la TVA et accréditer un représentant établi en Tunisie. </a:t>
            </a:r>
          </a:p>
          <a:p>
            <a:pPr algn="just">
              <a:buNone/>
            </a:pPr>
            <a:endParaRPr lang="fr-FR" b="1" dirty="0" smtClean="0"/>
          </a:p>
          <a:p>
            <a:pPr algn="just">
              <a:buNone/>
            </a:pPr>
            <a:r>
              <a:rPr lang="fr-FR" b="1" dirty="0" smtClean="0"/>
              <a:t>2ème règle :</a:t>
            </a:r>
            <a:r>
              <a:rPr lang="fr-FR" dirty="0" smtClean="0"/>
              <a:t> </a:t>
            </a:r>
            <a:r>
              <a:rPr lang="fr-FR" b="1" dirty="0" smtClean="0"/>
              <a:t>L</a:t>
            </a:r>
            <a:r>
              <a:rPr lang="fr-FR" dirty="0" smtClean="0"/>
              <a:t>’entreprise tunisienne est tenue de payer la TVA sous forme de retenue à la source en lieu et place de l’entreprise étrangère intervenant en Tunisie en sus de la rémunération servie à cette dernière. </a:t>
            </a:r>
            <a:endParaRPr lang="fr-FR" sz="1100" dirty="0"/>
          </a:p>
        </p:txBody>
      </p:sp>
      <p:sp>
        <p:nvSpPr>
          <p:cNvPr id="16" name="Rectangle 15"/>
          <p:cNvSpPr/>
          <p:nvPr/>
        </p:nvSpPr>
        <p:spPr>
          <a:xfrm>
            <a:off x="1031888" y="1312015"/>
            <a:ext cx="6853328" cy="3058103"/>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LA REGLE EN MATIERE DE TVA</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277025" y="2336338"/>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EN MATIERE DE RETENUE A LA SOURCE</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lgn="just">
              <a:buNone/>
            </a:pPr>
            <a:r>
              <a:rPr lang="fr-FR" sz="1800" dirty="0" smtClean="0"/>
              <a:t>Les prestataires belges non établis en Tunisie, sont soumis à l’impôt au titre des montants leur revenant dans ce cadre, par voie de retenue à la source libératoire. La retenue à la source est effectuée selon un taux de : </a:t>
            </a:r>
          </a:p>
          <a:p>
            <a:pPr algn="just">
              <a:buNone/>
            </a:pPr>
            <a:endParaRPr lang="fr-FR" sz="1800" dirty="0" smtClean="0"/>
          </a:p>
          <a:p>
            <a:pPr algn="just">
              <a:buFontTx/>
              <a:buChar char="-"/>
            </a:pPr>
            <a:r>
              <a:rPr lang="fr-FR" sz="1800" dirty="0" smtClean="0"/>
              <a:t> Un taux de15% du montant brut des rémunérations</a:t>
            </a:r>
          </a:p>
          <a:p>
            <a:pPr algn="just">
              <a:buFontTx/>
              <a:buChar char="-"/>
            </a:pPr>
            <a:r>
              <a:rPr lang="fr-FR" sz="1800" dirty="0" smtClean="0"/>
              <a:t>Délivrance d’une attestation de retenue à la source considérée comme une avance d’impôt en Belgique.</a:t>
            </a:r>
          </a:p>
          <a:p>
            <a:pPr algn="just">
              <a:buNone/>
            </a:pPr>
            <a:r>
              <a:rPr lang="fr-FR" dirty="0" smtClean="0"/>
              <a:t> </a:t>
            </a:r>
            <a:endParaRPr lang="fr-FR" sz="1100" dirty="0"/>
          </a:p>
        </p:txBody>
      </p:sp>
      <p:sp>
        <p:nvSpPr>
          <p:cNvPr id="16" name="Rectangle 15"/>
          <p:cNvSpPr/>
          <p:nvPr/>
        </p:nvSpPr>
        <p:spPr>
          <a:xfrm>
            <a:off x="1031888" y="1312015"/>
            <a:ext cx="6853328" cy="3058103"/>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ABSENCE D’ETABLISSEMENT STABLE</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277025" y="2336338"/>
            <a:ext cx="8702309" cy="837476"/>
          </a:xfrm>
          <a:prstGeom prst="roundRect">
            <a:avLst/>
          </a:prstGeom>
          <a:solidFill>
            <a:schemeClr val="tx2">
              <a:lumMod val="20000"/>
              <a:lumOff val="80000"/>
            </a:scheme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b="1" dirty="0" smtClean="0">
                <a:solidFill>
                  <a:schemeClr val="tx2">
                    <a:lumMod val="75000"/>
                  </a:schemeClr>
                </a:solidFill>
                <a:latin typeface="Arial Rounded MT Bold" pitchFamily="34" charset="0"/>
              </a:rPr>
              <a:t>SERVICE AVEC ETABLISSEMENT STABLE</a:t>
            </a:r>
            <a:endParaRPr lang="fr-FR" sz="2400" b="1" dirty="0">
              <a:solidFill>
                <a:schemeClr val="tx2">
                  <a:lumMod val="75000"/>
                </a:schemeClr>
              </a:solidFill>
              <a:latin typeface="Arial Rounded MT Bold" pitchFamily="34" charset="0"/>
            </a:endParaRPr>
          </a:p>
        </p:txBody>
      </p:sp>
      <p:sp>
        <p:nvSpPr>
          <p:cNvPr id="31" name="Shape 660"/>
          <p:cNvSpPr/>
          <p:nvPr/>
        </p:nvSpPr>
        <p:spPr>
          <a:xfrm>
            <a:off x="122646" y="41013"/>
            <a:ext cx="1707397" cy="359037"/>
          </a:xfrm>
          <a:prstGeom prst="homePlate">
            <a:avLst>
              <a:gd name="adj" fmla="val 30129"/>
            </a:avLst>
          </a:prstGeom>
          <a:solidFill>
            <a:schemeClr val="accent4">
              <a:lumMod val="40000"/>
              <a:lumOff val="6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32" name="Shape 661"/>
          <p:cNvSpPr/>
          <p:nvPr/>
        </p:nvSpPr>
        <p:spPr>
          <a:xfrm>
            <a:off x="1805614" y="41013"/>
            <a:ext cx="2481377" cy="359037"/>
          </a:xfrm>
          <a:prstGeom prst="chevron">
            <a:avLst>
              <a:gd name="adj" fmla="val 29853"/>
            </a:avLst>
          </a:prstGeom>
          <a:solidFill>
            <a:schemeClr val="tx2">
              <a:lumMod val="60000"/>
              <a:lumOff val="4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33"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endParaRPr lang="fr-FR" sz="1050" b="1" dirty="0">
              <a:solidFill>
                <a:schemeClr val="bg1"/>
              </a:solidFill>
              <a:latin typeface="Source Sans Pro"/>
              <a:ea typeface="Source Sans Pro"/>
              <a:cs typeface="Source Sans Pro"/>
              <a:sym typeface="Source Sans Pro"/>
            </a:endParaRPr>
          </a:p>
        </p:txBody>
      </p:sp>
      <p:sp>
        <p:nvSpPr>
          <p:cNvPr id="34"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xmlns="" val="1860060122"/>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lgn="just">
              <a:buNone/>
            </a:pPr>
            <a:r>
              <a:rPr lang="fr-FR" sz="1800" dirty="0" smtClean="0"/>
              <a:t>Les prestataires établis en Tunisie pour une période qui dépasse 6 mois, sont soumis à l’impôt au titre de droit commun:</a:t>
            </a:r>
          </a:p>
          <a:p>
            <a:pPr algn="just">
              <a:buNone/>
            </a:pPr>
            <a:endParaRPr lang="fr-FR" sz="1800" dirty="0" smtClean="0"/>
          </a:p>
          <a:p>
            <a:pPr algn="just">
              <a:buFontTx/>
              <a:buChar char="-"/>
            </a:pPr>
            <a:r>
              <a:rPr lang="fr-FR" sz="1800" b="1" dirty="0" smtClean="0"/>
              <a:t>Déclaration de patente</a:t>
            </a:r>
          </a:p>
          <a:p>
            <a:pPr algn="just">
              <a:buFontTx/>
              <a:buChar char="-"/>
            </a:pPr>
            <a:r>
              <a:rPr lang="fr-FR" sz="1800" b="1" dirty="0" smtClean="0"/>
              <a:t>Mécanisme de la TVA collectée et récupérable</a:t>
            </a:r>
          </a:p>
          <a:p>
            <a:pPr algn="just">
              <a:buFontTx/>
              <a:buChar char="-"/>
            </a:pPr>
            <a:r>
              <a:rPr lang="fr-FR" sz="1800" b="1" dirty="0" smtClean="0"/>
              <a:t>Retenue à la source selon le régime commun (5%-15%)</a:t>
            </a:r>
          </a:p>
          <a:p>
            <a:pPr algn="just">
              <a:buFontTx/>
              <a:buChar char="-"/>
            </a:pPr>
            <a:r>
              <a:rPr lang="fr-FR" sz="1800" b="1" dirty="0" smtClean="0"/>
              <a:t>États financiers arrêtés </a:t>
            </a:r>
          </a:p>
          <a:p>
            <a:pPr algn="just">
              <a:buFontTx/>
              <a:buChar char="-"/>
            </a:pPr>
            <a:r>
              <a:rPr lang="fr-FR" sz="1800" b="1" dirty="0" smtClean="0"/>
              <a:t>Impôts sur les sociétés</a:t>
            </a:r>
          </a:p>
          <a:p>
            <a:pPr algn="just">
              <a:buFontTx/>
              <a:buChar char="-"/>
            </a:pPr>
            <a:endParaRPr lang="fr-FR" sz="1800" b="1" dirty="0" smtClean="0"/>
          </a:p>
          <a:p>
            <a:pPr algn="just">
              <a:buNone/>
            </a:pPr>
            <a:r>
              <a:rPr lang="fr-FR" dirty="0" smtClean="0"/>
              <a:t> </a:t>
            </a:r>
            <a:endParaRPr lang="fr-FR" sz="1100" dirty="0"/>
          </a:p>
        </p:txBody>
      </p:sp>
      <p:sp>
        <p:nvSpPr>
          <p:cNvPr id="16" name="Rectangle 15"/>
          <p:cNvSpPr/>
          <p:nvPr/>
        </p:nvSpPr>
        <p:spPr>
          <a:xfrm>
            <a:off x="1031888" y="1312015"/>
            <a:ext cx="6853328" cy="3058103"/>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dirty="0" smtClean="0"/>
              <a:t>ACTIVITE DANS LE CADRE D’UN ETABLISSEMENT STABLE</a:t>
            </a:r>
            <a:endParaRPr lang="fr-FR"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97983" y="589833"/>
            <a:ext cx="6270170" cy="492874"/>
          </a:xfrm>
          <a:prstGeom prst="snip2SameRect">
            <a:avLst/>
          </a:prstGeom>
        </p:spPr>
        <p:style>
          <a:lnRef idx="1">
            <a:schemeClr val="accent1"/>
          </a:lnRef>
          <a:fillRef idx="2">
            <a:schemeClr val="accent1"/>
          </a:fillRef>
          <a:effectRef idx="1">
            <a:schemeClr val="accent1"/>
          </a:effectRef>
          <a:fontRef idx="minor">
            <a:schemeClr val="dk1"/>
          </a:fontRef>
        </p:style>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dirty="0" smtClean="0">
                <a:solidFill>
                  <a:schemeClr val="tx2">
                    <a:lumMod val="50000"/>
                  </a:schemeClr>
                </a:solidFill>
                <a:latin typeface="Times New Roman" pitchFamily="18" charset="0"/>
                <a:cs typeface="Times New Roman" pitchFamily="18" charset="0"/>
              </a:rPr>
              <a:t>Cadre  Fiscal </a:t>
            </a:r>
            <a:endParaRPr lang="en-US" sz="2400" dirty="0">
              <a:solidFill>
                <a:schemeClr val="tx2">
                  <a:lumMod val="50000"/>
                </a:schemeClr>
              </a:solidFill>
              <a:latin typeface="Times New Roman" pitchFamily="18" charset="0"/>
              <a:cs typeface="Times New Roman" pitchFamily="18" charset="0"/>
            </a:endParaRPr>
          </a:p>
        </p:txBody>
      </p:sp>
      <p:sp>
        <p:nvSpPr>
          <p:cNvPr id="4" name="Shape 507"/>
          <p:cNvSpPr txBox="1">
            <a:spLocks/>
          </p:cNvSpPr>
          <p:nvPr/>
        </p:nvSpPr>
        <p:spPr>
          <a:xfrm>
            <a:off x="1197983" y="2008269"/>
            <a:ext cx="3339899" cy="403761"/>
          </a:xfrm>
          <a:prstGeom prst="rect">
            <a:avLst/>
          </a:prstGeom>
          <a:noFill/>
          <a:ln w="25400" cap="flat" cmpd="sng" algn="ctr">
            <a:solidFill>
              <a:schemeClr val="accent4">
                <a:lumMod val="60000"/>
                <a:lumOff val="40000"/>
              </a:schemeClr>
            </a:solidFill>
            <a:prstDash val="dash"/>
          </a:ln>
        </p:spPr>
        <p:style>
          <a:lnRef idx="2">
            <a:schemeClr val="accent4"/>
          </a:lnRef>
          <a:fillRef idx="1">
            <a:schemeClr val="lt1"/>
          </a:fillRef>
          <a:effectRef idx="0">
            <a:schemeClr val="accent4"/>
          </a:effectRef>
          <a:fontRef idx="minor">
            <a:schemeClr val="dk1"/>
          </a:fontRef>
        </p:style>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9pPr>
          </a:lstStyle>
          <a:p>
            <a:pPr algn="ctr"/>
            <a:r>
              <a:rPr lang="fr-FR" b="1" dirty="0" smtClean="0">
                <a:solidFill>
                  <a:schemeClr val="tx1"/>
                </a:solidFill>
              </a:rPr>
              <a:t>RS(Retenue à la Source)</a:t>
            </a:r>
            <a:endParaRPr lang="fr-FR" b="1" dirty="0">
              <a:solidFill>
                <a:schemeClr val="tx1"/>
              </a:solidFill>
              <a:latin typeface="Source Sans Pro" panose="020B0604020202020204" charset="0"/>
            </a:endParaRPr>
          </a:p>
        </p:txBody>
      </p:sp>
      <p:sp>
        <p:nvSpPr>
          <p:cNvPr id="5" name="Shape 507"/>
          <p:cNvSpPr txBox="1">
            <a:spLocks/>
          </p:cNvSpPr>
          <p:nvPr/>
        </p:nvSpPr>
        <p:spPr>
          <a:xfrm>
            <a:off x="5510909" y="3645718"/>
            <a:ext cx="3339899" cy="439387"/>
          </a:xfrm>
          <a:prstGeom prst="rect">
            <a:avLst/>
          </a:prstGeom>
          <a:noFill/>
          <a:ln w="25400" cap="flat" cmpd="sng" algn="ctr">
            <a:solidFill>
              <a:schemeClr val="accent4">
                <a:lumMod val="60000"/>
                <a:lumOff val="40000"/>
              </a:schemeClr>
            </a:solidFill>
            <a:prstDash val="dash"/>
          </a:ln>
        </p:spPr>
        <p:style>
          <a:lnRef idx="2">
            <a:schemeClr val="accent4"/>
          </a:lnRef>
          <a:fillRef idx="1">
            <a:schemeClr val="lt1"/>
          </a:fillRef>
          <a:effectRef idx="0">
            <a:schemeClr val="accent4"/>
          </a:effectRef>
          <a:fontRef idx="minor">
            <a:schemeClr val="dk1"/>
          </a:fontRef>
        </p:style>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9pPr>
          </a:lstStyle>
          <a:p>
            <a:pPr algn="ctr"/>
            <a:r>
              <a:rPr lang="fr-FR" b="1" dirty="0" smtClean="0">
                <a:solidFill>
                  <a:schemeClr val="tx1"/>
                </a:solidFill>
                <a:latin typeface="Source Sans Pro" panose="020B0604020202020204" charset="0"/>
              </a:rPr>
              <a:t>TFP et FOPROLOS </a:t>
            </a:r>
            <a:endParaRPr lang="fr-FR" b="1" dirty="0">
              <a:solidFill>
                <a:schemeClr val="tx1"/>
              </a:solidFill>
              <a:latin typeface="Source Sans Pro" panose="020B0604020202020204" charset="0"/>
            </a:endParaRPr>
          </a:p>
        </p:txBody>
      </p:sp>
      <p:sp>
        <p:nvSpPr>
          <p:cNvPr id="6" name="Shape 507"/>
          <p:cNvSpPr txBox="1">
            <a:spLocks/>
          </p:cNvSpPr>
          <p:nvPr/>
        </p:nvSpPr>
        <p:spPr>
          <a:xfrm>
            <a:off x="2171010" y="2517569"/>
            <a:ext cx="3339899" cy="437393"/>
          </a:xfrm>
          <a:prstGeom prst="rect">
            <a:avLst/>
          </a:prstGeom>
          <a:noFill/>
          <a:ln w="25400" cap="flat" cmpd="sng" algn="ctr">
            <a:solidFill>
              <a:schemeClr val="accent4">
                <a:lumMod val="60000"/>
                <a:lumOff val="40000"/>
              </a:schemeClr>
            </a:solidFill>
            <a:prstDash val="dash"/>
          </a:ln>
        </p:spPr>
        <p:style>
          <a:lnRef idx="2">
            <a:schemeClr val="accent4"/>
          </a:lnRef>
          <a:fillRef idx="1">
            <a:schemeClr val="lt1"/>
          </a:fillRef>
          <a:effectRef idx="0">
            <a:schemeClr val="accent4"/>
          </a:effectRef>
          <a:fontRef idx="minor">
            <a:schemeClr val="dk1"/>
          </a:fontRef>
        </p:style>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9pPr>
          </a:lstStyle>
          <a:p>
            <a:pPr algn="ctr"/>
            <a:r>
              <a:rPr lang="fr-FR" sz="1600" b="1" dirty="0" smtClean="0">
                <a:solidFill>
                  <a:schemeClr val="tx1"/>
                </a:solidFill>
                <a:latin typeface="Source Sans Pro" panose="020B0604020202020204" charset="0"/>
              </a:rPr>
              <a:t>TVA</a:t>
            </a:r>
            <a:r>
              <a:rPr lang="fr-FR" sz="1200" dirty="0" smtClean="0">
                <a:latin typeface="Source Sans Pro" panose="020B0604020202020204" charset="0"/>
              </a:rPr>
              <a:t> </a:t>
            </a:r>
            <a:endParaRPr lang="fr-FR" sz="1200" dirty="0">
              <a:latin typeface="Source Sans Pro" panose="020B0604020202020204" charset="0"/>
            </a:endParaRPr>
          </a:p>
        </p:txBody>
      </p:sp>
      <p:sp>
        <p:nvSpPr>
          <p:cNvPr id="7" name="Shape 507"/>
          <p:cNvSpPr txBox="1">
            <a:spLocks/>
          </p:cNvSpPr>
          <p:nvPr/>
        </p:nvSpPr>
        <p:spPr>
          <a:xfrm>
            <a:off x="3714806" y="3134506"/>
            <a:ext cx="3339899" cy="368134"/>
          </a:xfrm>
          <a:prstGeom prst="rect">
            <a:avLst/>
          </a:prstGeom>
          <a:noFill/>
          <a:ln w="25400" cap="flat" cmpd="sng" algn="ctr">
            <a:solidFill>
              <a:schemeClr val="accent4">
                <a:lumMod val="60000"/>
                <a:lumOff val="40000"/>
              </a:schemeClr>
            </a:solidFill>
            <a:prstDash val="dash"/>
          </a:ln>
        </p:spPr>
        <p:style>
          <a:lnRef idx="2">
            <a:schemeClr val="accent4"/>
          </a:lnRef>
          <a:fillRef idx="1">
            <a:schemeClr val="lt1"/>
          </a:fillRef>
          <a:effectRef idx="0">
            <a:schemeClr val="accent4"/>
          </a:effectRef>
          <a:fontRef idx="minor">
            <a:schemeClr val="dk1"/>
          </a:fontRef>
        </p:style>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9pPr>
          </a:lstStyle>
          <a:p>
            <a:pPr algn="ctr"/>
            <a:r>
              <a:rPr lang="fr-FR" b="1" dirty="0" smtClean="0">
                <a:solidFill>
                  <a:schemeClr val="tx1"/>
                </a:solidFill>
                <a:latin typeface="Source Sans Pro" panose="020B0604020202020204" charset="0"/>
              </a:rPr>
              <a:t>TCL(Taxe de collectivité locale)</a:t>
            </a:r>
            <a:endParaRPr lang="fr-FR" b="1" dirty="0">
              <a:solidFill>
                <a:schemeClr val="tx1"/>
              </a:solidFill>
              <a:latin typeface="Source Sans Pro" panose="020B0604020202020204" charset="0"/>
            </a:endParaRPr>
          </a:p>
        </p:txBody>
      </p:sp>
      <p:sp>
        <p:nvSpPr>
          <p:cNvPr id="8" name="Shape 507"/>
          <p:cNvSpPr txBox="1">
            <a:spLocks/>
          </p:cNvSpPr>
          <p:nvPr/>
        </p:nvSpPr>
        <p:spPr>
          <a:xfrm>
            <a:off x="164084" y="1463342"/>
            <a:ext cx="3339899" cy="403761"/>
          </a:xfrm>
          <a:prstGeom prst="rect">
            <a:avLst/>
          </a:prstGeom>
          <a:noFill/>
          <a:ln w="25400" cap="flat" cmpd="sng" algn="ctr">
            <a:solidFill>
              <a:schemeClr val="accent4">
                <a:lumMod val="60000"/>
                <a:lumOff val="40000"/>
              </a:schemeClr>
            </a:solidFill>
            <a:prstDash val="dash"/>
          </a:ln>
        </p:spPr>
        <p:style>
          <a:lnRef idx="2">
            <a:schemeClr val="accent4"/>
          </a:lnRef>
          <a:fillRef idx="1">
            <a:schemeClr val="lt1"/>
          </a:fillRef>
          <a:effectRef idx="0">
            <a:schemeClr val="accent4"/>
          </a:effectRef>
          <a:fontRef idx="minor">
            <a:schemeClr val="dk1"/>
          </a:fontRef>
        </p:style>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9pPr>
          </a:lstStyle>
          <a:p>
            <a:pPr algn="ctr"/>
            <a:r>
              <a:rPr lang="fr-FR" b="1" dirty="0" smtClean="0">
                <a:solidFill>
                  <a:schemeClr val="tx1"/>
                </a:solidFill>
                <a:latin typeface="Source Sans Pro" panose="020B0604020202020204" charset="0"/>
              </a:rPr>
              <a:t>IS (Impôts sur les sociétés)</a:t>
            </a:r>
            <a:r>
              <a:rPr lang="fr-FR" b="1" dirty="0" smtClean="0">
                <a:solidFill>
                  <a:schemeClr val="accent2">
                    <a:lumMod val="75000"/>
                  </a:schemeClr>
                </a:solidFill>
                <a:latin typeface="Source Sans Pro" panose="020B0604020202020204" charset="0"/>
              </a:rPr>
              <a:t> </a:t>
            </a:r>
            <a:endParaRPr lang="fr-FR" b="1" dirty="0">
              <a:solidFill>
                <a:schemeClr val="accent2">
                  <a:lumMod val="75000"/>
                </a:schemeClr>
              </a:solidFill>
              <a:latin typeface="Source Sans Pro" panose="020B0604020202020204" charset="0"/>
            </a:endParaRPr>
          </a:p>
        </p:txBody>
      </p:sp>
    </p:spTree>
    <p:extLst>
      <p:ext uri="{BB962C8B-B14F-4D97-AF65-F5344CB8AC3E}">
        <p14:creationId xmlns:p14="http://schemas.microsoft.com/office/powerpoint/2010/main" xmlns="" val="2718831237"/>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3" name="ZoneTexte 2"/>
          <p:cNvSpPr txBox="1"/>
          <p:nvPr/>
        </p:nvSpPr>
        <p:spPr>
          <a:xfrm>
            <a:off x="7464670" y="3414493"/>
            <a:ext cx="1585546" cy="1569660"/>
          </a:xfrm>
          <a:prstGeom prst="rect">
            <a:avLst/>
          </a:prstGeom>
          <a:noFill/>
        </p:spPr>
        <p:txBody>
          <a:bodyPr wrap="square" rtlCol="0">
            <a:spAutoFit/>
          </a:bodyPr>
          <a:lstStyle/>
          <a:p>
            <a:r>
              <a:rPr lang="fr-FR" sz="9600" dirty="0" smtClean="0">
                <a:solidFill>
                  <a:schemeClr val="bg1"/>
                </a:solidFill>
                <a:latin typeface="Nixie One"/>
              </a:rPr>
              <a:t>?</a:t>
            </a:r>
            <a:endParaRPr lang="fr-FR" sz="9600" dirty="0">
              <a:solidFill>
                <a:schemeClr val="bg1"/>
              </a:solidFill>
              <a:latin typeface="Nixie One"/>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756571" y="1694612"/>
            <a:ext cx="19296474" cy="1582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p:cNvSpPr/>
          <p:nvPr/>
        </p:nvSpPr>
        <p:spPr>
          <a:xfrm>
            <a:off x="1199408" y="1470437"/>
            <a:ext cx="6531428" cy="369332"/>
          </a:xfrm>
          <a:prstGeom prst="rect">
            <a:avLst/>
          </a:prstGeom>
        </p:spPr>
        <p:txBody>
          <a:bodyPr wrap="square">
            <a:spAutoFit/>
          </a:bodyPr>
          <a:lstStyle/>
          <a:p>
            <a:pPr algn="ctr"/>
            <a:endParaRPr lang="fr-FR" sz="1800" b="1" dirty="0">
              <a:solidFill>
                <a:schemeClr val="accent1">
                  <a:lumMod val="75000"/>
                </a:schemeClr>
              </a:solidFill>
              <a:latin typeface="Arial Narrow" pitchFamily="34" charset="0"/>
            </a:endParaRPr>
          </a:p>
        </p:txBody>
      </p:sp>
      <p:sp>
        <p:nvSpPr>
          <p:cNvPr id="12" name="Rectangle 11"/>
          <p:cNvSpPr/>
          <p:nvPr/>
        </p:nvSpPr>
        <p:spPr>
          <a:xfrm>
            <a:off x="1249877" y="298002"/>
            <a:ext cx="6430489"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smtClean="0">
                <a:ln>
                  <a:noFill/>
                </a:ln>
                <a:solidFill>
                  <a:srgbClr val="2F5897"/>
                </a:solidFill>
                <a:effectLst>
                  <a:outerShdw blurRad="63500" dist="38100" dir="5400000" algn="t" rotWithShape="0">
                    <a:prstClr val="black">
                      <a:alpha val="25000"/>
                    </a:prstClr>
                  </a:outerShdw>
                </a:effectLst>
                <a:uLnTx/>
                <a:uFillTx/>
                <a:latin typeface="Palatino Linotype"/>
                <a:ea typeface="+mj-ea"/>
                <a:cs typeface="+mj-cs"/>
              </a:rPr>
              <a:t>Nouveau code d’investissement</a:t>
            </a:r>
            <a:endParaRPr kumimoji="0" lang="fr-FR" sz="1600" b="0" i="0" u="none" strike="noStrike" kern="0" cap="none" spc="0" normalizeH="0" baseline="0" noProof="0" dirty="0" smtClean="0">
              <a:ln>
                <a:noFill/>
              </a:ln>
              <a:solidFill>
                <a:sysClr val="windowText" lastClr="000000"/>
              </a:solidFill>
              <a:effectLst/>
              <a:uLnTx/>
              <a:uFillTx/>
            </a:endParaRPr>
          </a:p>
        </p:txBody>
      </p:sp>
      <p:cxnSp>
        <p:nvCxnSpPr>
          <p:cNvPr id="17" name="Connecteur droit avec flèche 16"/>
          <p:cNvCxnSpPr/>
          <p:nvPr/>
        </p:nvCxnSpPr>
        <p:spPr>
          <a:xfrm>
            <a:off x="4447309" y="2030680"/>
            <a:ext cx="0" cy="42833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8" name="ZoneTexte 17"/>
          <p:cNvSpPr txBox="1"/>
          <p:nvPr/>
        </p:nvSpPr>
        <p:spPr>
          <a:xfrm>
            <a:off x="2189432" y="2749215"/>
            <a:ext cx="4524497" cy="523220"/>
          </a:xfrm>
          <a:prstGeom prst="rect">
            <a:avLst/>
          </a:prstGeom>
          <a:noFill/>
        </p:spPr>
        <p:txBody>
          <a:bodyPr wrap="square" rtlCol="0">
            <a:spAutoFit/>
          </a:bodyPr>
          <a:lstStyle/>
          <a:p>
            <a:pPr algn="ctr"/>
            <a:r>
              <a:rPr lang="fr-FR" sz="2800" b="1" dirty="0" smtClean="0">
                <a:solidFill>
                  <a:schemeClr val="accent1">
                    <a:lumMod val="75000"/>
                  </a:schemeClr>
                </a:solidFill>
              </a:rPr>
              <a:t>Une nouvelle visibilité</a:t>
            </a:r>
            <a:endParaRPr lang="fr-FR" sz="2800" b="1" dirty="0">
              <a:solidFill>
                <a:schemeClr val="accent1">
                  <a:lumMod val="75000"/>
                </a:schemeClr>
              </a:solidFill>
            </a:endParaRP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xmlns="" val="0"/>
              </a:ext>
            </a:extLst>
          </a:blip>
          <a:srcRect t="20310"/>
          <a:stretch/>
        </p:blipFill>
        <p:spPr>
          <a:xfrm>
            <a:off x="4012502" y="118753"/>
            <a:ext cx="4990599" cy="5036622"/>
          </a:xfrm>
          <a:prstGeom prst="rect">
            <a:avLst/>
          </a:prstGeom>
        </p:spPr>
      </p:pic>
      <p:sp>
        <p:nvSpPr>
          <p:cNvPr id="10" name="Flèche droite 9"/>
          <p:cNvSpPr/>
          <p:nvPr/>
        </p:nvSpPr>
        <p:spPr>
          <a:xfrm rot="12300769" flipV="1">
            <a:off x="3047940" y="1531295"/>
            <a:ext cx="1112444" cy="216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Flèche droite 10"/>
          <p:cNvSpPr/>
          <p:nvPr/>
        </p:nvSpPr>
        <p:spPr>
          <a:xfrm rot="12300769" flipV="1">
            <a:off x="3309201" y="3103625"/>
            <a:ext cx="1112444" cy="216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p:cNvSpPr txBox="1"/>
          <p:nvPr/>
        </p:nvSpPr>
        <p:spPr>
          <a:xfrm>
            <a:off x="237507" y="983120"/>
            <a:ext cx="2755075" cy="1200329"/>
          </a:xfrm>
          <a:prstGeom prst="rect">
            <a:avLst/>
          </a:prstGeom>
          <a:noFill/>
        </p:spPr>
        <p:txBody>
          <a:bodyPr wrap="square" rtlCol="0">
            <a:spAutoFit/>
          </a:bodyPr>
          <a:lstStyle/>
          <a:p>
            <a:r>
              <a:rPr lang="fr-FR" sz="2400" b="1" dirty="0" smtClean="0">
                <a:solidFill>
                  <a:schemeClr val="tx2"/>
                </a:solidFill>
                <a:latin typeface="Century Gothic" pitchFamily="34" charset="0"/>
              </a:rPr>
              <a:t>Une charte retranscrite en une loi</a:t>
            </a:r>
            <a:endParaRPr lang="fr-FR" sz="2400" b="1" dirty="0">
              <a:solidFill>
                <a:schemeClr val="tx2"/>
              </a:solidFill>
              <a:latin typeface="Century Gothic" pitchFamily="34" charset="0"/>
            </a:endParaRPr>
          </a:p>
        </p:txBody>
      </p:sp>
      <p:sp>
        <p:nvSpPr>
          <p:cNvPr id="13" name="ZoneTexte 12"/>
          <p:cNvSpPr txBox="1"/>
          <p:nvPr/>
        </p:nvSpPr>
        <p:spPr>
          <a:xfrm>
            <a:off x="267196" y="2704222"/>
            <a:ext cx="2600696" cy="830997"/>
          </a:xfrm>
          <a:prstGeom prst="rect">
            <a:avLst/>
          </a:prstGeom>
          <a:noFill/>
        </p:spPr>
        <p:txBody>
          <a:bodyPr wrap="square" rtlCol="0">
            <a:spAutoFit/>
          </a:bodyPr>
          <a:lstStyle/>
          <a:p>
            <a:r>
              <a:rPr lang="fr-FR" sz="2400" b="1" dirty="0" smtClean="0">
                <a:solidFill>
                  <a:schemeClr val="tx2"/>
                </a:solidFill>
                <a:latin typeface="Century Gothic" pitchFamily="34" charset="0"/>
              </a:rPr>
              <a:t>Des décrets d’application</a:t>
            </a:r>
            <a:endParaRPr lang="fr-FR" sz="2400" b="1" dirty="0">
              <a:solidFill>
                <a:schemeClr val="tx2"/>
              </a:solidFill>
              <a:latin typeface="Century Gothic" pitchFamily="34" charset="0"/>
            </a:endParaRPr>
          </a:p>
        </p:txBody>
      </p:sp>
    </p:spTree>
    <p:extLst>
      <p:ext uri="{BB962C8B-B14F-4D97-AF65-F5344CB8AC3E}">
        <p14:creationId xmlns:p14="http://schemas.microsoft.com/office/powerpoint/2010/main" xmlns="" val="4224725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1508167" y="753143"/>
            <a:ext cx="6270170" cy="492874"/>
          </a:xfrm>
          <a:prstGeom prst="snip2SameRect">
            <a:avLst/>
          </a:prstGeom>
        </p:spPr>
        <p:style>
          <a:lnRef idx="1">
            <a:schemeClr val="accent1"/>
          </a:lnRef>
          <a:fillRef idx="2">
            <a:schemeClr val="accent1"/>
          </a:fillRef>
          <a:effectRef idx="1">
            <a:schemeClr val="accent1"/>
          </a:effectRef>
          <a:fontRef idx="minor">
            <a:schemeClr val="dk1"/>
          </a:fontRef>
        </p:style>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dirty="0" smtClean="0">
                <a:solidFill>
                  <a:schemeClr val="tx2">
                    <a:lumMod val="50000"/>
                  </a:schemeClr>
                </a:solidFill>
                <a:latin typeface="Times New Roman" pitchFamily="18" charset="0"/>
                <a:cs typeface="Times New Roman" pitchFamily="18" charset="0"/>
              </a:rPr>
              <a:t>Cadre </a:t>
            </a:r>
            <a:r>
              <a:rPr lang="fr-FR" sz="2400" dirty="0" smtClean="0">
                <a:solidFill>
                  <a:schemeClr val="tx2">
                    <a:lumMod val="50000"/>
                  </a:schemeClr>
                </a:solidFill>
                <a:latin typeface="Times New Roman" pitchFamily="18" charset="0"/>
                <a:cs typeface="Times New Roman" pitchFamily="18" charset="0"/>
              </a:rPr>
              <a:t>général</a:t>
            </a:r>
            <a:r>
              <a:rPr lang="en-US" sz="2400" dirty="0" smtClean="0">
                <a:solidFill>
                  <a:schemeClr val="tx2">
                    <a:lumMod val="50000"/>
                  </a:schemeClr>
                </a:solidFill>
                <a:latin typeface="Times New Roman" pitchFamily="18" charset="0"/>
                <a:cs typeface="Times New Roman" pitchFamily="18" charset="0"/>
              </a:rPr>
              <a:t> </a:t>
            </a:r>
            <a:endParaRPr lang="en-US" sz="2400" dirty="0">
              <a:solidFill>
                <a:schemeClr val="tx2">
                  <a:lumMod val="50000"/>
                </a:schemeClr>
              </a:solidFill>
              <a:latin typeface="Times New Roman" pitchFamily="18" charset="0"/>
              <a:cs typeface="Times New Roman" pitchFamily="18" charset="0"/>
            </a:endParaRPr>
          </a:p>
        </p:txBody>
      </p:sp>
      <p:sp>
        <p:nvSpPr>
          <p:cNvPr id="16" name="Rogner un rectangle avec un coin diagonal 15"/>
          <p:cNvSpPr/>
          <p:nvPr/>
        </p:nvSpPr>
        <p:spPr>
          <a:xfrm>
            <a:off x="534390" y="1852550"/>
            <a:ext cx="2339439" cy="1211284"/>
          </a:xfrm>
          <a:prstGeom prst="snip2Diag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2">
                    <a:lumMod val="75000"/>
                  </a:schemeClr>
                </a:solidFill>
              </a:rPr>
              <a:t>L’accès au marché</a:t>
            </a:r>
            <a:endParaRPr lang="fr-FR" sz="1600" b="1" dirty="0">
              <a:solidFill>
                <a:schemeClr val="tx2">
                  <a:lumMod val="75000"/>
                </a:schemeClr>
              </a:solidFill>
            </a:endParaRPr>
          </a:p>
        </p:txBody>
      </p:sp>
      <p:sp>
        <p:nvSpPr>
          <p:cNvPr id="19" name="Rogner un rectangle avec un coin diagonal 18"/>
          <p:cNvSpPr/>
          <p:nvPr/>
        </p:nvSpPr>
        <p:spPr>
          <a:xfrm>
            <a:off x="6006936" y="1840675"/>
            <a:ext cx="2339439" cy="1211284"/>
          </a:xfrm>
          <a:prstGeom prst="snip2Diag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2">
                    <a:lumMod val="75000"/>
                  </a:schemeClr>
                </a:solidFill>
              </a:rPr>
              <a:t>Les avantages financiers</a:t>
            </a:r>
            <a:endParaRPr lang="fr-FR" sz="1600" b="1" dirty="0">
              <a:solidFill>
                <a:schemeClr val="tx2">
                  <a:lumMod val="75000"/>
                </a:schemeClr>
              </a:solidFill>
            </a:endParaRPr>
          </a:p>
        </p:txBody>
      </p:sp>
      <p:sp>
        <p:nvSpPr>
          <p:cNvPr id="20" name="Rogner un rectangle avec un coin diagonal 19"/>
          <p:cNvSpPr/>
          <p:nvPr/>
        </p:nvSpPr>
        <p:spPr>
          <a:xfrm>
            <a:off x="3238005" y="1840675"/>
            <a:ext cx="2339439" cy="1211284"/>
          </a:xfrm>
          <a:prstGeom prst="snip2Diag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2">
                    <a:lumMod val="75000"/>
                  </a:schemeClr>
                </a:solidFill>
              </a:rPr>
              <a:t>Garanties et obligations de l’investisseur</a:t>
            </a:r>
            <a:endParaRPr lang="fr-FR" sz="1600" b="1" dirty="0">
              <a:solidFill>
                <a:schemeClr val="tx2">
                  <a:lumMod val="75000"/>
                </a:schemeClr>
              </a:solidFill>
            </a:endParaRPr>
          </a:p>
        </p:txBody>
      </p:sp>
      <p:sp>
        <p:nvSpPr>
          <p:cNvPr id="6" name="Rogner un rectangle avec un coin diagonal 5"/>
          <p:cNvSpPr/>
          <p:nvPr/>
        </p:nvSpPr>
        <p:spPr>
          <a:xfrm>
            <a:off x="3309258" y="3370613"/>
            <a:ext cx="2339439" cy="1211284"/>
          </a:xfrm>
          <a:prstGeom prst="snip2Diag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2">
                    <a:lumMod val="75000"/>
                  </a:schemeClr>
                </a:solidFill>
              </a:rPr>
              <a:t>Les avantages fiscaux par loi séparée</a:t>
            </a:r>
            <a:endParaRPr lang="fr-FR" sz="1600" b="1" dirty="0">
              <a:solidFill>
                <a:schemeClr val="tx2">
                  <a:lumMod val="75000"/>
                </a:schemeClr>
              </a:solidFill>
            </a:endParaRPr>
          </a:p>
        </p:txBody>
      </p:sp>
    </p:spTree>
    <p:extLst>
      <p:ext uri="{BB962C8B-B14F-4D97-AF65-F5344CB8AC3E}">
        <p14:creationId xmlns:p14="http://schemas.microsoft.com/office/powerpoint/2010/main" xmlns="" val="3652858301"/>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lgn="just">
              <a:buNone/>
            </a:pPr>
            <a:r>
              <a:rPr lang="fr-FR" sz="1600" b="1" dirty="0" smtClean="0"/>
              <a:t>1) L’investissement en Tunisie est libre :</a:t>
            </a:r>
          </a:p>
          <a:p>
            <a:pPr algn="just">
              <a:buNone/>
            </a:pPr>
            <a:endParaRPr lang="fr-FR" sz="1600" dirty="0" smtClean="0"/>
          </a:p>
          <a:p>
            <a:pPr algn="just">
              <a:buNone/>
            </a:pPr>
            <a:r>
              <a:rPr lang="fr-FR" sz="1600" b="1" dirty="0" smtClean="0"/>
              <a:t>Toutefois,</a:t>
            </a:r>
            <a:r>
              <a:rPr lang="fr-FR" sz="1600" dirty="0" smtClean="0"/>
              <a:t> sont fixés par décrets les procédures et les délais des autorisations en tenant compte de :</a:t>
            </a:r>
          </a:p>
          <a:p>
            <a:pPr algn="just">
              <a:buFontTx/>
              <a:buChar char="-"/>
            </a:pPr>
            <a:r>
              <a:rPr lang="fr-FR" sz="1600" dirty="0" smtClean="0"/>
              <a:t>la sécurité et la défense de l’Etat</a:t>
            </a:r>
          </a:p>
          <a:p>
            <a:pPr algn="just">
              <a:buFontTx/>
              <a:buChar char="-"/>
            </a:pPr>
            <a:r>
              <a:rPr lang="fr-FR" sz="1600" dirty="0" smtClean="0"/>
              <a:t>la protection des ressources naturelles,</a:t>
            </a:r>
          </a:p>
          <a:p>
            <a:pPr algn="just">
              <a:buFontTx/>
              <a:buChar char="-"/>
            </a:pPr>
            <a:r>
              <a:rPr lang="fr-FR" sz="1600" dirty="0" smtClean="0"/>
              <a:t>l’héritage culturel,</a:t>
            </a:r>
          </a:p>
          <a:p>
            <a:pPr algn="just">
              <a:buFontTx/>
              <a:buChar char="-"/>
            </a:pPr>
            <a:r>
              <a:rPr lang="fr-FR" sz="1600" dirty="0" smtClean="0"/>
              <a:t>la santé publique et l’environnement </a:t>
            </a:r>
          </a:p>
          <a:p>
            <a:pPr algn="just">
              <a:buNone/>
            </a:pPr>
            <a:r>
              <a:rPr lang="fr-FR" sz="1600" b="1" dirty="0" smtClean="0"/>
              <a:t>2)L’investissement étranger </a:t>
            </a:r>
            <a:r>
              <a:rPr lang="fr-FR" sz="1600" dirty="0" smtClean="0"/>
              <a:t>est protégé au même titre que les investisseurs nationaux notamment en matière de droit d’auteurs et  de transfert des bénéfices  (retenue à la source de 5%)</a:t>
            </a:r>
            <a:endParaRPr lang="fr-FR" sz="1600" dirty="0"/>
          </a:p>
        </p:txBody>
      </p:sp>
      <p:sp>
        <p:nvSpPr>
          <p:cNvPr id="16" name="Rectangle 15"/>
          <p:cNvSpPr/>
          <p:nvPr/>
        </p:nvSpPr>
        <p:spPr>
          <a:xfrm>
            <a:off x="1031888" y="1312015"/>
            <a:ext cx="6853328" cy="3058103"/>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cap="all" dirty="0" smtClean="0"/>
              <a:t>L’accès au marché</a:t>
            </a:r>
            <a:endParaRPr lang="fr-FR" cap="all"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47641"/>
            <a:ext cx="6700005" cy="3248110"/>
          </a:xfrm>
          <a:prstGeom prst="rect">
            <a:avLst/>
          </a:prstGeom>
        </p:spPr>
        <p:txBody>
          <a:bodyPr lIns="91425" tIns="91425" rIns="91425" bIns="91425" anchor="t" anchorCtr="0">
            <a:noAutofit/>
          </a:bodyPr>
          <a:lstStyle/>
          <a:p>
            <a:pPr marL="342900" indent="-342900" algn="just">
              <a:buNone/>
            </a:pPr>
            <a:r>
              <a:rPr lang="fr-FR" sz="1600" dirty="0" smtClean="0"/>
              <a:t>Affecter des subventions à des opérations d'investissement direct comme suit:</a:t>
            </a:r>
          </a:p>
          <a:p>
            <a:pPr marL="342900" indent="-342900" algn="just">
              <a:buAutoNum type="arabicParenR"/>
            </a:pPr>
            <a:endParaRPr lang="fr-FR" sz="1600" dirty="0" smtClean="0"/>
          </a:p>
          <a:p>
            <a:pPr marL="342900" indent="-342900" algn="just">
              <a:buFontTx/>
              <a:buChar char="-"/>
            </a:pPr>
            <a:r>
              <a:rPr lang="fr-FR" sz="1600" dirty="0" smtClean="0"/>
              <a:t>Augmentation de la valeur ajoutée et amélioration de la compétitivité pour les secteurs prioritaires,</a:t>
            </a:r>
          </a:p>
          <a:p>
            <a:pPr marL="342900" indent="-342900" algn="just">
              <a:buFontTx/>
              <a:buChar char="-"/>
            </a:pPr>
            <a:r>
              <a:rPr lang="fr-FR" sz="1600" dirty="0" smtClean="0"/>
              <a:t>Les secteurs d’amélioration de la performance économique dans le domaine des nouvelles technologies et l'amélioration de la productivité, la recherche et le développement et la formation des compétences.</a:t>
            </a:r>
          </a:p>
          <a:p>
            <a:pPr marL="342900" indent="-342900" algn="just">
              <a:buFontTx/>
              <a:buChar char="-"/>
            </a:pPr>
            <a:r>
              <a:rPr lang="fr-FR" sz="1600" dirty="0" smtClean="0"/>
              <a:t>Le développement régional notamment pour des travaux d’infrastructure</a:t>
            </a:r>
          </a:p>
          <a:p>
            <a:pPr marL="342900" indent="-342900" algn="just">
              <a:buFontTx/>
              <a:buChar char="-"/>
            </a:pPr>
            <a:r>
              <a:rPr lang="fr-FR" sz="1600" dirty="0" smtClean="0"/>
              <a:t>Le développement durable et la lutte contre la pollution</a:t>
            </a:r>
          </a:p>
        </p:txBody>
      </p:sp>
      <p:sp>
        <p:nvSpPr>
          <p:cNvPr id="16" name="Rectangle 15"/>
          <p:cNvSpPr/>
          <p:nvPr/>
        </p:nvSpPr>
        <p:spPr>
          <a:xfrm>
            <a:off x="1031888" y="1312015"/>
            <a:ext cx="6853328" cy="3390614"/>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cap="all" dirty="0" smtClean="0"/>
              <a:t>Les incitations financières</a:t>
            </a:r>
            <a:endParaRPr lang="fr-FR" cap="all"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47641"/>
            <a:ext cx="6700005" cy="3248110"/>
          </a:xfrm>
          <a:prstGeom prst="rect">
            <a:avLst/>
          </a:prstGeom>
        </p:spPr>
        <p:txBody>
          <a:bodyPr lIns="91425" tIns="91425" rIns="91425" bIns="91425" anchor="t" anchorCtr="0">
            <a:noAutofit/>
          </a:bodyPr>
          <a:lstStyle/>
          <a:p>
            <a:pPr algn="just">
              <a:buNone/>
            </a:pPr>
            <a:r>
              <a:rPr lang="fr-FR" sz="1600" b="1" dirty="0" smtClean="0"/>
              <a:t>2)Les </a:t>
            </a:r>
            <a:r>
              <a:rPr lang="fr-FR" sz="1600" b="1" smtClean="0"/>
              <a:t>incitations </a:t>
            </a:r>
            <a:r>
              <a:rPr lang="fr-FR" sz="1600" b="1" smtClean="0"/>
              <a:t>fiscales</a:t>
            </a:r>
            <a:endParaRPr lang="fr-FR" sz="1600" b="1" dirty="0" smtClean="0"/>
          </a:p>
          <a:p>
            <a:pPr algn="just">
              <a:buNone/>
            </a:pPr>
            <a:endParaRPr lang="fr-FR" sz="1600" b="1" dirty="0" smtClean="0"/>
          </a:p>
          <a:p>
            <a:pPr algn="just">
              <a:buFontTx/>
              <a:buChar char="-"/>
            </a:pPr>
            <a:r>
              <a:rPr lang="fr-FR" sz="1600" dirty="0" smtClean="0"/>
              <a:t>Le développement régional: exonération de 5 ans ou 10 ans</a:t>
            </a:r>
          </a:p>
          <a:p>
            <a:pPr algn="just">
              <a:buFontTx/>
              <a:buChar char="-"/>
            </a:pPr>
            <a:endParaRPr lang="fr-FR" sz="1600" dirty="0" smtClean="0"/>
          </a:p>
          <a:p>
            <a:pPr algn="just">
              <a:buFontTx/>
              <a:buChar char="-"/>
            </a:pPr>
            <a:r>
              <a:rPr lang="fr-FR" sz="1600" dirty="0" smtClean="0"/>
              <a:t>L'exportation et la lutte contre la pollution : déduire de l'assiette d'impôt les 2/3 des revenus provenant de l'exportation</a:t>
            </a:r>
          </a:p>
          <a:p>
            <a:pPr algn="just">
              <a:buFontTx/>
              <a:buChar char="-"/>
            </a:pPr>
            <a:endParaRPr lang="fr-FR" sz="1600" dirty="0" smtClean="0"/>
          </a:p>
          <a:p>
            <a:pPr algn="just">
              <a:buFontTx/>
              <a:buChar char="-"/>
            </a:pPr>
            <a:r>
              <a:rPr lang="fr-FR" sz="1600" dirty="0" smtClean="0"/>
              <a:t>Développement agricole : exonération de 10 ans des impôts directs</a:t>
            </a:r>
          </a:p>
          <a:p>
            <a:pPr algn="just">
              <a:buFontTx/>
              <a:buChar char="-"/>
            </a:pPr>
            <a:endParaRPr lang="fr-FR" sz="1600" dirty="0" smtClean="0"/>
          </a:p>
          <a:p>
            <a:pPr marL="342900" indent="-342900" algn="just">
              <a:buNone/>
            </a:pPr>
            <a:r>
              <a:rPr lang="fr-FR" sz="1600" dirty="0" smtClean="0"/>
              <a:t>-Toutes les sociétés peuvent déduire de l'assiette fiscale les revenus</a:t>
            </a:r>
          </a:p>
          <a:p>
            <a:pPr marL="342900" indent="-342900" algn="just">
              <a:buNone/>
            </a:pPr>
            <a:r>
              <a:rPr lang="fr-FR" sz="1600" dirty="0" smtClean="0"/>
              <a:t>gagnés durant les 4 les premières années (100%-75%-50%-25%)</a:t>
            </a:r>
          </a:p>
        </p:txBody>
      </p:sp>
      <p:sp>
        <p:nvSpPr>
          <p:cNvPr id="16" name="Rectangle 15"/>
          <p:cNvSpPr/>
          <p:nvPr/>
        </p:nvSpPr>
        <p:spPr>
          <a:xfrm>
            <a:off x="1031888" y="1312015"/>
            <a:ext cx="6853328" cy="3390614"/>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cap="all" dirty="0" smtClean="0"/>
              <a:t>Les incitations fiscales (projet)</a:t>
            </a:r>
            <a:endParaRPr lang="fr-FR" cap="all"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335766"/>
            <a:ext cx="6700005" cy="2915599"/>
          </a:xfrm>
          <a:prstGeom prst="rect">
            <a:avLst/>
          </a:prstGeom>
        </p:spPr>
        <p:txBody>
          <a:bodyPr lIns="91425" tIns="91425" rIns="91425" bIns="91425" anchor="t" anchorCtr="0">
            <a:noAutofit/>
          </a:bodyPr>
          <a:lstStyle/>
          <a:p>
            <a:pPr algn="just">
              <a:buNone/>
            </a:pPr>
            <a:r>
              <a:rPr lang="fr-FR" sz="1600" b="1" dirty="0" smtClean="0"/>
              <a:t>La Bonne gouvernance des incitations :</a:t>
            </a:r>
          </a:p>
          <a:p>
            <a:pPr algn="just">
              <a:buNone/>
            </a:pPr>
            <a:endParaRPr lang="fr-FR" sz="1600" dirty="0" smtClean="0"/>
          </a:p>
          <a:p>
            <a:pPr algn="just">
              <a:buNone/>
            </a:pPr>
            <a:r>
              <a:rPr lang="fr-FR" sz="1600" dirty="0" smtClean="0"/>
              <a:t>La bonne gouvernance de l’investissement sera garantie par la création de structures institutionnelles telles que :</a:t>
            </a:r>
          </a:p>
          <a:p>
            <a:pPr algn="just">
              <a:buFontTx/>
              <a:buChar char="-"/>
            </a:pPr>
            <a:r>
              <a:rPr lang="fr-FR" sz="1600" dirty="0" smtClean="0"/>
              <a:t> le Conseil National de l’Investissement, qui sera présidé par le chef du gouvernement et aura une mission surtout politique,</a:t>
            </a:r>
          </a:p>
          <a:p>
            <a:pPr algn="just">
              <a:buFontTx/>
              <a:buChar char="-"/>
            </a:pPr>
            <a:r>
              <a:rPr lang="fr-FR" sz="1600" dirty="0" smtClean="0"/>
              <a:t> l’Autorité Tunisienne de l’Investissement et le Fonds tunisien d’investissement, dont la mission consiste à piloter la gestion des ressources et des incitations accordées aux investisseurs.</a:t>
            </a:r>
            <a:endParaRPr lang="fr-FR" sz="1600" dirty="0"/>
          </a:p>
        </p:txBody>
      </p:sp>
      <p:sp>
        <p:nvSpPr>
          <p:cNvPr id="16" name="Rectangle 15"/>
          <p:cNvSpPr/>
          <p:nvPr/>
        </p:nvSpPr>
        <p:spPr>
          <a:xfrm>
            <a:off x="1031888" y="1312015"/>
            <a:ext cx="6853328" cy="3058103"/>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715800"/>
          </a:xfrm>
        </p:spPr>
        <p:txBody>
          <a:bodyPr/>
          <a:lstStyle/>
          <a:p>
            <a:r>
              <a:rPr lang="fr-FR" cap="all" dirty="0" smtClean="0"/>
              <a:t>La gouvernance de l’investissement</a:t>
            </a:r>
            <a:endParaRPr lang="fr-FR" cap="all"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68"/>
          <p:cNvSpPr txBox="1">
            <a:spLocks noGrp="1"/>
          </p:cNvSpPr>
          <p:nvPr>
            <p:ph type="body" idx="1"/>
          </p:nvPr>
        </p:nvSpPr>
        <p:spPr>
          <a:xfrm>
            <a:off x="1137709" y="1056905"/>
            <a:ext cx="6700005" cy="3811978"/>
          </a:xfrm>
          <a:prstGeom prst="rect">
            <a:avLst/>
          </a:prstGeom>
        </p:spPr>
        <p:txBody>
          <a:bodyPr lIns="91425" tIns="91425" rIns="91425" bIns="91425" anchor="t" anchorCtr="0">
            <a:noAutofit/>
          </a:bodyPr>
          <a:lstStyle/>
          <a:p>
            <a:pPr>
              <a:buNone/>
            </a:pPr>
            <a:r>
              <a:rPr lang="fr-FR" sz="1600" b="1" dirty="0" smtClean="0">
                <a:latin typeface="+mj-lt"/>
              </a:rPr>
              <a:t>Exemples de types de contrats </a:t>
            </a:r>
            <a:r>
              <a:rPr lang="fr-FR" sz="1600" b="1" dirty="0" smtClean="0">
                <a:latin typeface="+mj-lt"/>
              </a:rPr>
              <a:t>de travail aidés</a:t>
            </a:r>
            <a:endParaRPr lang="fr-FR" sz="1600" b="1" dirty="0" smtClean="0">
              <a:latin typeface="+mj-lt"/>
            </a:endParaRPr>
          </a:p>
          <a:p>
            <a:pPr>
              <a:buNone/>
            </a:pPr>
            <a:endParaRPr lang="fr-FR" sz="1600" b="1" dirty="0" smtClean="0">
              <a:latin typeface="+mj-lt"/>
            </a:endParaRPr>
          </a:p>
          <a:p>
            <a:pPr>
              <a:buFontTx/>
              <a:buChar char="-"/>
            </a:pPr>
            <a:r>
              <a:rPr lang="fr-FR" sz="1600" dirty="0" smtClean="0">
                <a:latin typeface="+mj-lt"/>
              </a:rPr>
              <a:t>Stage </a:t>
            </a:r>
            <a:r>
              <a:rPr lang="fr-FR" sz="1600" dirty="0" smtClean="0">
                <a:latin typeface="+mj-lt"/>
              </a:rPr>
              <a:t>d'insertion dans la vie professionnelle</a:t>
            </a:r>
            <a:r>
              <a:rPr lang="fr-FR" sz="1600" dirty="0" smtClean="0"/>
              <a:t> </a:t>
            </a:r>
            <a:r>
              <a:rPr lang="fr-FR" sz="1600" dirty="0" smtClean="0"/>
              <a:t>SIVP(Subvention: </a:t>
            </a:r>
            <a:r>
              <a:rPr lang="fr-FR" sz="1600" dirty="0" smtClean="0"/>
              <a:t>150 </a:t>
            </a:r>
            <a:r>
              <a:rPr lang="fr-FR" sz="1600" dirty="0" smtClean="0"/>
              <a:t>dinars</a:t>
            </a:r>
          </a:p>
          <a:p>
            <a:pPr>
              <a:buFontTx/>
              <a:buChar char="-"/>
            </a:pPr>
            <a:r>
              <a:rPr lang="fr-FR" sz="1600" dirty="0" smtClean="0"/>
              <a:t>Exonération </a:t>
            </a:r>
            <a:r>
              <a:rPr lang="fr-FR" sz="1600" dirty="0" smtClean="0"/>
              <a:t>d’impôts et charges sociales) </a:t>
            </a:r>
            <a:endParaRPr lang="fr-FR" sz="1600" dirty="0" smtClean="0">
              <a:latin typeface="+mj-lt"/>
            </a:endParaRPr>
          </a:p>
          <a:p>
            <a:pPr>
              <a:buFontTx/>
              <a:buChar char="-"/>
            </a:pPr>
            <a:r>
              <a:rPr lang="fr-FR" sz="1600" dirty="0" smtClean="0">
                <a:latin typeface="+mj-lt"/>
              </a:rPr>
              <a:t>Recrutement des ouvriers de chantiers </a:t>
            </a:r>
            <a:r>
              <a:rPr lang="fr-FR" sz="1600" dirty="0" smtClean="0"/>
              <a:t>(Subvention 250 dinars-Exonération de charges sociales pendant 5 ans) </a:t>
            </a:r>
            <a:endParaRPr lang="fr-FR" sz="1600" dirty="0" smtClean="0">
              <a:latin typeface="+mj-lt"/>
            </a:endParaRPr>
          </a:p>
          <a:p>
            <a:pPr>
              <a:buFontTx/>
              <a:buChar char="-"/>
            </a:pPr>
            <a:r>
              <a:rPr lang="fr-FR" sz="1600" dirty="0" smtClean="0">
                <a:latin typeface="+mj-lt"/>
              </a:rPr>
              <a:t>Contrat premier recrutement pour l'employé (</a:t>
            </a:r>
            <a:r>
              <a:rPr lang="fr-FR" sz="1600" dirty="0" smtClean="0"/>
              <a:t>Exonération cotisation sociale patronale pendant 5 ans)</a:t>
            </a:r>
            <a:endParaRPr lang="fr-FR" sz="1600" dirty="0" smtClean="0">
              <a:latin typeface="+mj-lt"/>
            </a:endParaRPr>
          </a:p>
          <a:p>
            <a:pPr>
              <a:buFontTx/>
              <a:buChar char="-"/>
            </a:pPr>
            <a:r>
              <a:rPr lang="fr-FR" sz="1600" b="1" dirty="0" smtClean="0">
                <a:latin typeface="+mj-lt"/>
              </a:rPr>
              <a:t>Nouveau : contribution de l’état </a:t>
            </a:r>
            <a:r>
              <a:rPr lang="fr-FR" sz="1600" b="1" dirty="0" smtClean="0">
                <a:latin typeface="+mj-lt"/>
              </a:rPr>
              <a:t>de </a:t>
            </a:r>
            <a:r>
              <a:rPr lang="fr-FR" sz="1600" b="1" dirty="0" smtClean="0">
                <a:latin typeface="+mj-lt"/>
              </a:rPr>
              <a:t>400 dinars pour 200 dinars versée par la société pendant 2 ans</a:t>
            </a:r>
          </a:p>
          <a:p>
            <a:pPr>
              <a:buNone/>
            </a:pPr>
            <a:r>
              <a:rPr lang="fr-FR" sz="1600" b="1" dirty="0" smtClean="0">
                <a:latin typeface="+mj-lt"/>
              </a:rPr>
              <a:t>Niveau </a:t>
            </a:r>
            <a:r>
              <a:rPr lang="fr-FR" sz="1600" b="1" dirty="0" smtClean="0">
                <a:latin typeface="+mj-lt"/>
              </a:rPr>
              <a:t>de rémunération pour un cadre :</a:t>
            </a:r>
          </a:p>
          <a:p>
            <a:pPr>
              <a:buFontTx/>
              <a:buChar char="-"/>
            </a:pPr>
            <a:r>
              <a:rPr lang="fr-FR" sz="1600" dirty="0" smtClean="0">
                <a:latin typeface="+mj-lt"/>
              </a:rPr>
              <a:t>Administratif à partir de 500 dinars (200 euros)</a:t>
            </a:r>
          </a:p>
          <a:p>
            <a:pPr>
              <a:buFontTx/>
              <a:buChar char="-"/>
            </a:pPr>
            <a:r>
              <a:rPr lang="fr-FR" sz="1600" dirty="0" smtClean="0">
                <a:latin typeface="+mj-lt"/>
              </a:rPr>
              <a:t>Cadre hautement qualifié à partir de 800 dinars (350 euros)</a:t>
            </a:r>
            <a:endParaRPr lang="fr-FR" sz="1600" dirty="0">
              <a:latin typeface="+mj-lt"/>
            </a:endParaRPr>
          </a:p>
        </p:txBody>
      </p:sp>
      <p:sp>
        <p:nvSpPr>
          <p:cNvPr id="16" name="Rectangle 15"/>
          <p:cNvSpPr/>
          <p:nvPr/>
        </p:nvSpPr>
        <p:spPr>
          <a:xfrm>
            <a:off x="996262" y="1027007"/>
            <a:ext cx="6853328" cy="3877502"/>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200000"/>
              </a:lnSpc>
              <a:buFont typeface="Wingdings" panose="05000000000000000000" pitchFamily="2" charset="2"/>
              <a:buChar char="§"/>
            </a:pPr>
            <a:endParaRPr lang="fr-FR" sz="1400" dirty="0">
              <a:solidFill>
                <a:schemeClr val="tx1"/>
              </a:solidFill>
              <a:latin typeface="HelveticaNeue-Light"/>
            </a:endParaRPr>
          </a:p>
        </p:txBody>
      </p:sp>
      <p:sp>
        <p:nvSpPr>
          <p:cNvPr id="12" name="Shape 660"/>
          <p:cNvSpPr/>
          <p:nvPr/>
        </p:nvSpPr>
        <p:spPr>
          <a:xfrm>
            <a:off x="122646" y="41013"/>
            <a:ext cx="1707397" cy="359037"/>
          </a:xfrm>
          <a:prstGeom prst="homePlate">
            <a:avLst>
              <a:gd name="adj" fmla="val 30129"/>
            </a:avLst>
          </a:prstGeom>
          <a:solidFill>
            <a:schemeClr val="tx2">
              <a:lumMod val="60000"/>
              <a:lumOff val="40000"/>
            </a:schemeClr>
          </a:solidFill>
          <a:ln>
            <a:noFill/>
          </a:ln>
        </p:spPr>
        <p:txBody>
          <a:bodyPr lIns="91425" tIns="91425" rIns="91425" bIns="91425" anchor="ctr" anchorCtr="0">
            <a:noAutofit/>
          </a:bodyPr>
          <a:lstStyle/>
          <a:p>
            <a:pPr lvl="0" algn="ctr"/>
            <a:r>
              <a:rPr lang="fr-FR" sz="1000" b="1" dirty="0" smtClean="0">
                <a:solidFill>
                  <a:schemeClr val="tx2">
                    <a:lumMod val="75000"/>
                  </a:schemeClr>
                </a:solidFill>
                <a:latin typeface="Source Sans Pro"/>
                <a:ea typeface="Source Sans Pro"/>
                <a:cs typeface="Source Sans Pro"/>
                <a:sym typeface="Source Sans Pro"/>
              </a:rPr>
              <a:t>Présentation du service</a:t>
            </a:r>
            <a:endParaRPr lang="fr-FR" sz="1000" b="1" dirty="0">
              <a:solidFill>
                <a:schemeClr val="tx2">
                  <a:lumMod val="75000"/>
                </a:schemeClr>
              </a:solidFill>
              <a:latin typeface="Source Sans Pro"/>
              <a:ea typeface="Source Sans Pro"/>
              <a:cs typeface="Source Sans Pro"/>
              <a:sym typeface="Source Sans Pro"/>
            </a:endParaRPr>
          </a:p>
        </p:txBody>
      </p:sp>
      <p:sp>
        <p:nvSpPr>
          <p:cNvPr id="13" name="Shape 661"/>
          <p:cNvSpPr/>
          <p:nvPr/>
        </p:nvSpPr>
        <p:spPr>
          <a:xfrm>
            <a:off x="1805614" y="41013"/>
            <a:ext cx="2481377"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lvl="0" algn="ctr"/>
            <a:r>
              <a:rPr lang="fr-FR" sz="1050" b="1" dirty="0" smtClean="0">
                <a:solidFill>
                  <a:schemeClr val="tx2">
                    <a:lumMod val="50000"/>
                  </a:schemeClr>
                </a:solidFill>
                <a:latin typeface="Source Sans Pro"/>
                <a:ea typeface="Source Sans Pro"/>
                <a:cs typeface="Source Sans Pro"/>
                <a:sym typeface="Source Sans Pro"/>
              </a:rPr>
              <a:t>Négociation contractuelle</a:t>
            </a:r>
            <a:endParaRPr lang="fr-FR" sz="1050" b="1" dirty="0">
              <a:solidFill>
                <a:schemeClr val="tx2">
                  <a:lumMod val="50000"/>
                </a:schemeClr>
              </a:solidFill>
              <a:latin typeface="Source Sans Pro"/>
              <a:ea typeface="Source Sans Pro"/>
              <a:cs typeface="Source Sans Pro"/>
              <a:sym typeface="Source Sans Pro"/>
            </a:endParaRPr>
          </a:p>
        </p:txBody>
      </p:sp>
      <p:sp>
        <p:nvSpPr>
          <p:cNvPr id="14" name="Shape 662"/>
          <p:cNvSpPr/>
          <p:nvPr/>
        </p:nvSpPr>
        <p:spPr>
          <a:xfrm>
            <a:off x="6834048" y="41013"/>
            <a:ext cx="2164863"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endParaRPr lang="fr-FR" sz="1050" b="1" dirty="0" smtClean="0">
              <a:solidFill>
                <a:schemeClr val="tx2">
                  <a:lumMod val="75000"/>
                </a:schemeClr>
              </a:solidFill>
              <a:latin typeface="Source Sans Pro"/>
              <a:ea typeface="Source Sans Pro"/>
              <a:cs typeface="Source Sans Pro"/>
              <a:sym typeface="Source Sans Pro"/>
            </a:endParaRPr>
          </a:p>
          <a:p>
            <a:pPr algn="ctr"/>
            <a:r>
              <a:rPr lang="fr-FR" sz="1050" b="1" dirty="0" smtClean="0">
                <a:solidFill>
                  <a:schemeClr val="tx2">
                    <a:lumMod val="75000"/>
                  </a:schemeClr>
                </a:solidFill>
                <a:latin typeface="Source Sans Pro"/>
                <a:ea typeface="Source Sans Pro"/>
                <a:cs typeface="Source Sans Pro"/>
                <a:sym typeface="Source Sans Pro"/>
              </a:rPr>
              <a:t>Règlement</a:t>
            </a:r>
            <a:r>
              <a:rPr lang="fr-FR" sz="1050" b="1" dirty="0" smtClean="0">
                <a:solidFill>
                  <a:srgbClr val="FFFFFF"/>
                </a:solidFill>
                <a:latin typeface="Source Sans Pro"/>
                <a:ea typeface="Source Sans Pro"/>
                <a:cs typeface="Source Sans Pro"/>
                <a:sym typeface="Source Sans Pro"/>
              </a:rPr>
              <a:t> </a:t>
            </a:r>
          </a:p>
          <a:p>
            <a:pPr lvl="0" algn="ctr"/>
            <a:r>
              <a:rPr lang="fr-FR" sz="1050" b="1" dirty="0" smtClean="0">
                <a:solidFill>
                  <a:schemeClr val="bg1"/>
                </a:solidFill>
                <a:latin typeface="Source Sans Pro"/>
                <a:ea typeface="Source Sans Pro"/>
                <a:cs typeface="Source Sans Pro"/>
                <a:sym typeface="Source Sans Pro"/>
              </a:rPr>
              <a:t> </a:t>
            </a:r>
            <a:endParaRPr lang="fr-FR" sz="1050" b="1" dirty="0">
              <a:solidFill>
                <a:schemeClr val="bg1"/>
              </a:solidFill>
              <a:latin typeface="Source Sans Pro"/>
              <a:ea typeface="Source Sans Pro"/>
              <a:cs typeface="Source Sans Pro"/>
              <a:sym typeface="Source Sans Pro"/>
            </a:endParaRPr>
          </a:p>
        </p:txBody>
      </p:sp>
      <p:sp>
        <p:nvSpPr>
          <p:cNvPr id="17" name="Shape 662"/>
          <p:cNvSpPr/>
          <p:nvPr/>
        </p:nvSpPr>
        <p:spPr>
          <a:xfrm>
            <a:off x="4286992" y="41013"/>
            <a:ext cx="2547056" cy="359037"/>
          </a:xfrm>
          <a:prstGeom prst="chevron">
            <a:avLst>
              <a:gd name="adj" fmla="val 29853"/>
            </a:avLst>
          </a:prstGeom>
          <a:solidFill>
            <a:schemeClr val="accent1">
              <a:lumMod val="40000"/>
              <a:lumOff val="60000"/>
            </a:schemeClr>
          </a:solidFill>
          <a:ln>
            <a:noFill/>
          </a:ln>
        </p:spPr>
        <p:txBody>
          <a:bodyPr lIns="91425" tIns="91425" rIns="91425" bIns="91425" anchor="ctr" anchorCtr="0">
            <a:noAutofit/>
          </a:bodyPr>
          <a:lstStyle/>
          <a:p>
            <a:pPr algn="ctr"/>
            <a:r>
              <a:rPr lang="fr-FR" sz="1000" b="1" dirty="0" smtClean="0">
                <a:solidFill>
                  <a:schemeClr val="tx2">
                    <a:lumMod val="75000"/>
                  </a:schemeClr>
                </a:solidFill>
                <a:latin typeface="Source Sans Pro"/>
                <a:ea typeface="Source Sans Pro"/>
                <a:cs typeface="Source Sans Pro"/>
                <a:sym typeface="Source Sans Pro"/>
              </a:rPr>
              <a:t>Exécution</a:t>
            </a:r>
            <a:endParaRPr lang="fr-FR" sz="1000" b="1" dirty="0">
              <a:solidFill>
                <a:schemeClr val="tx2">
                  <a:lumMod val="50000"/>
                </a:schemeClr>
              </a:solidFill>
              <a:latin typeface="Source Sans Pro"/>
              <a:ea typeface="Source Sans Pro"/>
              <a:cs typeface="Source Sans Pro"/>
              <a:sym typeface="Source Sans Pro"/>
            </a:endParaRPr>
          </a:p>
        </p:txBody>
      </p:sp>
      <p:sp>
        <p:nvSpPr>
          <p:cNvPr id="11" name="Titre 10"/>
          <p:cNvSpPr>
            <a:spLocks noGrp="1"/>
          </p:cNvSpPr>
          <p:nvPr>
            <p:ph type="title"/>
          </p:nvPr>
        </p:nvSpPr>
        <p:spPr>
          <a:xfrm>
            <a:off x="964623" y="610374"/>
            <a:ext cx="6996600" cy="375278"/>
          </a:xfrm>
        </p:spPr>
        <p:txBody>
          <a:bodyPr/>
          <a:lstStyle/>
          <a:p>
            <a:r>
              <a:rPr lang="fr-FR" cap="all" dirty="0" smtClean="0"/>
              <a:t>Avantage à l’emploi</a:t>
            </a:r>
            <a:endParaRPr lang="fr-FR" cap="all" dirty="0"/>
          </a:p>
        </p:txBody>
      </p:sp>
    </p:spTree>
    <p:extLst>
      <p:ext uri="{BB962C8B-B14F-4D97-AF65-F5344CB8AC3E}">
        <p14:creationId xmlns:p14="http://schemas.microsoft.com/office/powerpoint/2010/main" xmlns="" val="181306967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3164" y="2110085"/>
            <a:ext cx="6246420"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extrusionH="57150" contourW="6350" prstMaterial="metal">
              <a:bevelT w="127000" h="31750" prst="hardEdge"/>
              <a:contourClr>
                <a:schemeClr val="accent1">
                  <a:shade val="75000"/>
                </a:schemeClr>
              </a:contourClr>
            </a:sp3d>
          </a:bodyPr>
          <a:lstStyle/>
          <a:p>
            <a:pPr algn="ctr"/>
            <a:r>
              <a:rPr lang="fr-FR" sz="5400" b="1" cap="all" spc="0" dirty="0" smtClean="0">
                <a:ln w="0">
                  <a:solidFill>
                    <a:srgbClr val="0099FF"/>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MERCI </a:t>
            </a:r>
            <a:endParaRPr lang="fr-FR" sz="5400" b="1" cap="all" spc="0" dirty="0">
              <a:ln w="0">
                <a:solidFill>
                  <a:srgbClr val="0099FF"/>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xmlns="" val="3747335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Quince template">
  <a:themeElements>
    <a:clrScheme name="Personnalisé 2">
      <a:dk1>
        <a:sysClr val="windowText" lastClr="000000"/>
      </a:dk1>
      <a:lt1>
        <a:sysClr val="window" lastClr="FFFFFF"/>
      </a:lt1>
      <a:dk2>
        <a:srgbClr val="1F497D"/>
      </a:dk2>
      <a:lt2>
        <a:srgbClr val="EEECE1"/>
      </a:lt2>
      <a:accent1>
        <a:srgbClr val="4F81BD"/>
      </a:accent1>
      <a:accent2>
        <a:srgbClr val="95B3D7"/>
      </a:accent2>
      <a:accent3>
        <a:srgbClr val="1F497D"/>
      </a:accent3>
      <a:accent4>
        <a:srgbClr val="4F81BD"/>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7126</TotalTime>
  <Words>1180</Words>
  <Application>Microsoft Office PowerPoint</Application>
  <PresentationFormat>Affichage à l'écran (16:9)</PresentationFormat>
  <Paragraphs>257</Paragraphs>
  <Slides>28</Slides>
  <Notes>2</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Quince template</vt:lpstr>
      <vt:lpstr>Diapositive 1</vt:lpstr>
      <vt:lpstr>LE DROIT D'IMPOSER NE SE PRESUME PAS</vt:lpstr>
      <vt:lpstr>LA REGLE DE NON AGGRAVATION</vt:lpstr>
      <vt:lpstr>Diapositive 4</vt:lpstr>
      <vt:lpstr>SOCIETE TOTALEMENT EXPORTATRICE</vt:lpstr>
      <vt:lpstr>SOCIETE PARTIELLEMENT EXPORTATRICE</vt:lpstr>
      <vt:lpstr>Diapositive 7</vt:lpstr>
      <vt:lpstr>Prestataire belge </vt:lpstr>
      <vt:lpstr>Diapositive 9</vt:lpstr>
      <vt:lpstr>Diapositive 10</vt:lpstr>
      <vt:lpstr>Diapositive 11</vt:lpstr>
      <vt:lpstr>Diapositive 12</vt:lpstr>
      <vt:lpstr>Diapositive 13</vt:lpstr>
      <vt:lpstr>LA REGLE EN MATIERE DE TVA</vt:lpstr>
      <vt:lpstr>Diapositive 15</vt:lpstr>
      <vt:lpstr>ABSENCE D’ETABLISSEMENT STABLE</vt:lpstr>
      <vt:lpstr>Diapositive 17</vt:lpstr>
      <vt:lpstr>ACTIVITE DANS LE CADRE D’UN ETABLISSEMENT STABLE</vt:lpstr>
      <vt:lpstr>Diapositive 19</vt:lpstr>
      <vt:lpstr>Diapositive 20</vt:lpstr>
      <vt:lpstr>Diapositive 21</vt:lpstr>
      <vt:lpstr>Diapositive 22</vt:lpstr>
      <vt:lpstr>L’accès au marché</vt:lpstr>
      <vt:lpstr>Les incitations financières</vt:lpstr>
      <vt:lpstr>Les incitations fiscales (projet)</vt:lpstr>
      <vt:lpstr>La gouvernance de l’investissement</vt:lpstr>
      <vt:lpstr>Avantage à l’emploi</vt:lpstr>
      <vt:lpstr>Diapositive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Oussama Ben Abdallah</dc:creator>
  <cp:lastModifiedBy>HP</cp:lastModifiedBy>
  <cp:revision>258</cp:revision>
  <dcterms:modified xsi:type="dcterms:W3CDTF">2016-10-03T12:53:49Z</dcterms:modified>
</cp:coreProperties>
</file>