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90" r:id="rId2"/>
  </p:sldMasterIdLst>
  <p:notesMasterIdLst>
    <p:notesMasterId r:id="rId12"/>
  </p:notesMasterIdLst>
  <p:handoutMasterIdLst>
    <p:handoutMasterId r:id="rId13"/>
  </p:handoutMasterIdLst>
  <p:sldIdLst>
    <p:sldId id="258" r:id="rId3"/>
    <p:sldId id="431" r:id="rId4"/>
    <p:sldId id="507" r:id="rId5"/>
    <p:sldId id="523" r:id="rId6"/>
    <p:sldId id="519" r:id="rId7"/>
    <p:sldId id="520" r:id="rId8"/>
    <p:sldId id="517" r:id="rId9"/>
    <p:sldId id="518" r:id="rId10"/>
    <p:sldId id="522" r:id="rId11"/>
  </p:sldIdLst>
  <p:sldSz cx="9144000" cy="6858000" type="screen4x3"/>
  <p:notesSz cx="6888163" cy="10018713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23" userDrawn="1">
          <p15:clr>
            <a:srgbClr val="A4A3A4"/>
          </p15:clr>
        </p15:guide>
        <p15:guide id="2" pos="2221" userDrawn="1">
          <p15:clr>
            <a:srgbClr val="A4A3A4"/>
          </p15:clr>
        </p15:guide>
        <p15:guide id="3" orient="horz" pos="3156" userDrawn="1">
          <p15:clr>
            <a:srgbClr val="A4A3A4"/>
          </p15:clr>
        </p15:guide>
        <p15:guide id="4" pos="217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alid Hizaoui" initials="WH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0F39"/>
    <a:srgbClr val="C6C5FC"/>
    <a:srgbClr val="0DE8FE"/>
    <a:srgbClr val="86C0F1"/>
    <a:srgbClr val="B0CA91"/>
    <a:srgbClr val="FFFF33"/>
    <a:srgbClr val="FFF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67" autoAdjust="0"/>
    <p:restoredTop sz="99790" autoAdjust="0"/>
  </p:normalViewPr>
  <p:slideViewPr>
    <p:cSldViewPr snapToGrid="0">
      <p:cViewPr varScale="1">
        <p:scale>
          <a:sx n="129" d="100"/>
          <a:sy n="129" d="100"/>
        </p:scale>
        <p:origin x="-13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21330"/>
    </p:cViewPr>
  </p:sorterViewPr>
  <p:notesViewPr>
    <p:cSldViewPr snapToGrid="0">
      <p:cViewPr varScale="1">
        <p:scale>
          <a:sx n="51" d="100"/>
          <a:sy n="51" d="100"/>
        </p:scale>
        <p:origin x="-2886" y="-114"/>
      </p:cViewPr>
      <p:guideLst>
        <p:guide orient="horz" pos="3023"/>
        <p:guide orient="horz" pos="3156"/>
        <p:guide pos="2221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0936"/>
          </a:xfrm>
          <a:prstGeom prst="rect">
            <a:avLst/>
          </a:prstGeom>
        </p:spPr>
        <p:txBody>
          <a:bodyPr vert="horz" lIns="94164" tIns="47082" rIns="94164" bIns="470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0936"/>
          </a:xfrm>
          <a:prstGeom prst="rect">
            <a:avLst/>
          </a:prstGeom>
        </p:spPr>
        <p:txBody>
          <a:bodyPr vert="horz" lIns="94164" tIns="47082" rIns="94164" bIns="47082" rtlCol="0"/>
          <a:lstStyle>
            <a:lvl1pPr algn="r">
              <a:defRPr sz="1200"/>
            </a:lvl1pPr>
          </a:lstStyle>
          <a:p>
            <a:fld id="{C23711F7-B9B3-48A8-8FD8-4601B436799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6040"/>
            <a:ext cx="2984871" cy="500936"/>
          </a:xfrm>
          <a:prstGeom prst="rect">
            <a:avLst/>
          </a:prstGeom>
        </p:spPr>
        <p:txBody>
          <a:bodyPr vert="horz" lIns="94164" tIns="47082" rIns="94164" bIns="470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6040"/>
            <a:ext cx="2984871" cy="500936"/>
          </a:xfrm>
          <a:prstGeom prst="rect">
            <a:avLst/>
          </a:prstGeom>
        </p:spPr>
        <p:txBody>
          <a:bodyPr vert="horz" lIns="94164" tIns="47082" rIns="94164" bIns="47082" rtlCol="0" anchor="b"/>
          <a:lstStyle>
            <a:lvl1pPr algn="r">
              <a:defRPr sz="1200"/>
            </a:lvl1pPr>
          </a:lstStyle>
          <a:p>
            <a:fld id="{AFA2F52E-1B43-4C67-A594-C0295F9A38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476274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0936"/>
          </a:xfrm>
          <a:prstGeom prst="rect">
            <a:avLst/>
          </a:prstGeom>
        </p:spPr>
        <p:txBody>
          <a:bodyPr vert="horz" lIns="94164" tIns="47082" rIns="94164" bIns="470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0936"/>
          </a:xfrm>
          <a:prstGeom prst="rect">
            <a:avLst/>
          </a:prstGeom>
        </p:spPr>
        <p:txBody>
          <a:bodyPr vert="horz" lIns="94164" tIns="47082" rIns="94164" bIns="47082" rtlCol="0"/>
          <a:lstStyle>
            <a:lvl1pPr algn="r">
              <a:defRPr sz="1200"/>
            </a:lvl1pPr>
          </a:lstStyle>
          <a:p>
            <a:fld id="{EBAC6286-F7F7-49BF-99EE-260287F35205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52475"/>
            <a:ext cx="5005387" cy="37544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64" tIns="47082" rIns="94164" bIns="470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8890"/>
            <a:ext cx="5510530" cy="4508421"/>
          </a:xfrm>
          <a:prstGeom prst="rect">
            <a:avLst/>
          </a:prstGeom>
        </p:spPr>
        <p:txBody>
          <a:bodyPr vert="horz" lIns="94164" tIns="47082" rIns="94164" bIns="4708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40"/>
            <a:ext cx="2984871" cy="500936"/>
          </a:xfrm>
          <a:prstGeom prst="rect">
            <a:avLst/>
          </a:prstGeom>
        </p:spPr>
        <p:txBody>
          <a:bodyPr vert="horz" lIns="94164" tIns="47082" rIns="94164" bIns="470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40"/>
            <a:ext cx="2984871" cy="500936"/>
          </a:xfrm>
          <a:prstGeom prst="rect">
            <a:avLst/>
          </a:prstGeom>
        </p:spPr>
        <p:txBody>
          <a:bodyPr vert="horz" lIns="94164" tIns="47082" rIns="94164" bIns="47082" rtlCol="0" anchor="b"/>
          <a:lstStyle>
            <a:lvl1pPr algn="r">
              <a:defRPr sz="1200"/>
            </a:lvl1pPr>
          </a:lstStyle>
          <a:p>
            <a:fld id="{FB284FA0-AD52-4BEA-A895-DE948CDC5F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620805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208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201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702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985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887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618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905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8" t="19022" r="79630" b="55902"/>
          <a:stretch/>
        </p:blipFill>
        <p:spPr bwMode="auto">
          <a:xfrm>
            <a:off x="0" y="0"/>
            <a:ext cx="972000" cy="144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32" y="1714488"/>
            <a:ext cx="9144000" cy="108000"/>
          </a:xfrm>
          <a:prstGeom prst="rect">
            <a:avLst/>
          </a:prstGeom>
          <a:solidFill>
            <a:srgbClr val="E51B2E"/>
          </a:solidFill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fr-FR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CFD55-7BD4-4AA3-8F96-2C76D92729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ZoneTexte 9"/>
          <p:cNvSpPr txBox="1"/>
          <p:nvPr userDrawn="1"/>
        </p:nvSpPr>
        <p:spPr>
          <a:xfrm>
            <a:off x="381000" y="6248400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République Tunisienne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Ministère du Développement, de l'Investissement et de la Coopération Internationale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8" t="19022" r="79630" b="55902"/>
          <a:stretch/>
        </p:blipFill>
        <p:spPr bwMode="auto">
          <a:xfrm>
            <a:off x="76200" y="6248400"/>
            <a:ext cx="363968" cy="48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 userDrawn="1"/>
        </p:nvSpPr>
        <p:spPr>
          <a:xfrm>
            <a:off x="0" y="6524"/>
            <a:ext cx="9144000" cy="108000"/>
          </a:xfrm>
          <a:prstGeom prst="rect">
            <a:avLst/>
          </a:prstGeom>
          <a:solidFill>
            <a:srgbClr val="E51B2E"/>
          </a:solidFill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8"/>
          <p:cNvCxnSpPr/>
          <p:nvPr userDrawn="1"/>
        </p:nvCxnSpPr>
        <p:spPr>
          <a:xfrm>
            <a:off x="0" y="6227436"/>
            <a:ext cx="9144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67734" y="165286"/>
            <a:ext cx="9027892" cy="509133"/>
          </a:xfrm>
        </p:spPr>
        <p:txBody>
          <a:bodyPr>
            <a:normAutofit/>
          </a:bodyPr>
          <a:lstStyle>
            <a:lvl1pPr algn="l">
              <a:defRPr lang="fr-FR" sz="1800" b="1" kern="1200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title style</a:t>
            </a:r>
            <a:endParaRPr lang="fr-FR" dirty="0"/>
          </a:p>
        </p:txBody>
      </p:sp>
      <p:cxnSp>
        <p:nvCxnSpPr>
          <p:cNvPr id="11" name="Connecteur droit 9"/>
          <p:cNvCxnSpPr/>
          <p:nvPr userDrawn="1"/>
        </p:nvCxnSpPr>
        <p:spPr>
          <a:xfrm>
            <a:off x="130632" y="895468"/>
            <a:ext cx="8763000" cy="0"/>
          </a:xfrm>
          <a:prstGeom prst="line">
            <a:avLst/>
          </a:prstGeom>
          <a:ln w="19050">
            <a:solidFill>
              <a:srgbClr val="E51B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BDC5F-7110-465E-B245-1FF416EDB41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CFD55-7BD4-4AA3-8F96-2C76D92729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BDC5F-7110-465E-B245-1FF416EDB41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CFD55-7BD4-4AA3-8F96-2C76D92729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BDC5F-7110-465E-B245-1FF416EDB41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CFD55-7BD4-4AA3-8F96-2C76D92729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BDC5F-7110-465E-B245-1FF416EDB41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CFD55-7BD4-4AA3-8F96-2C76D92729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BDC5F-7110-465E-B245-1FF416EDB41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CFD55-7BD4-4AA3-8F96-2C76D92729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BDC5F-7110-465E-B245-1FF416EDB41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CFD55-7BD4-4AA3-8F96-2C76D92729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BDC5F-7110-465E-B245-1FF416EDB41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CFD55-7BD4-4AA3-8F96-2C76D92729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BDC5F-7110-465E-B245-1FF416EDB41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CFD55-7BD4-4AA3-8F96-2C76D92729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BDC5F-7110-465E-B245-1FF416EDB41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CFD55-7BD4-4AA3-8F96-2C76D92729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172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5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Connecteur droit 9"/>
          <p:cNvCxnSpPr/>
          <p:nvPr userDrawn="1"/>
        </p:nvCxnSpPr>
        <p:spPr>
          <a:xfrm>
            <a:off x="930336" y="779356"/>
            <a:ext cx="8138160" cy="0"/>
          </a:xfrm>
          <a:prstGeom prst="line">
            <a:avLst/>
          </a:prstGeom>
          <a:ln w="19050">
            <a:solidFill>
              <a:srgbClr val="E51B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9"/>
          <p:cNvCxnSpPr/>
          <p:nvPr userDrawn="1"/>
        </p:nvCxnSpPr>
        <p:spPr>
          <a:xfrm rot="5400000">
            <a:off x="3220896" y="464320"/>
            <a:ext cx="548640" cy="0"/>
          </a:xfrm>
          <a:prstGeom prst="line">
            <a:avLst/>
          </a:prstGeom>
          <a:ln w="19050">
            <a:solidFill>
              <a:srgbClr val="E51B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9"/>
          <p:cNvCxnSpPr/>
          <p:nvPr userDrawn="1"/>
        </p:nvCxnSpPr>
        <p:spPr>
          <a:xfrm>
            <a:off x="130632" y="1417972"/>
            <a:ext cx="8763000" cy="0"/>
          </a:xfrm>
          <a:prstGeom prst="line">
            <a:avLst/>
          </a:prstGeom>
          <a:ln w="19050">
            <a:solidFill>
              <a:srgbClr val="E51B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901314" y="203386"/>
            <a:ext cx="2592526" cy="509133"/>
          </a:xfrm>
        </p:spPr>
        <p:txBody>
          <a:bodyPr>
            <a:normAutofit/>
          </a:bodyPr>
          <a:lstStyle>
            <a:lvl1pPr algn="r">
              <a:defRPr lang="fr-FR" sz="18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75727" y="190000"/>
            <a:ext cx="5504381" cy="522514"/>
          </a:xfrm>
        </p:spPr>
        <p:txBody>
          <a:bodyPr anchor="ctr" anchorCtr="0">
            <a:noAutofit/>
          </a:bodyPr>
          <a:lstStyle>
            <a:lvl1pPr marL="0" indent="0">
              <a:buNone/>
              <a:defRPr lang="en-US" sz="1800" b="1" kern="12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24" name="Text Placeholder 28"/>
          <p:cNvSpPr>
            <a:spLocks noGrp="1"/>
          </p:cNvSpPr>
          <p:nvPr>
            <p:ph type="body" sz="quarter" idx="23"/>
          </p:nvPr>
        </p:nvSpPr>
        <p:spPr>
          <a:xfrm>
            <a:off x="941948" y="698681"/>
            <a:ext cx="8138160" cy="710519"/>
          </a:xfrm>
        </p:spPr>
        <p:txBody>
          <a:bodyPr anchor="ctr" anchorCtr="0">
            <a:normAutofit/>
          </a:bodyPr>
          <a:lstStyle>
            <a:lvl1pPr algn="r" rtl="1">
              <a:buNone/>
              <a:defRPr lang="en-US" sz="1600" b="0" kern="12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/>
            </a:lvl2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26" name="ZoneTexte 9"/>
          <p:cNvSpPr txBox="1"/>
          <p:nvPr userDrawn="1"/>
        </p:nvSpPr>
        <p:spPr>
          <a:xfrm>
            <a:off x="496561" y="6359926"/>
            <a:ext cx="30171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République Tunisienne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Ministère du Développement, de l'Investissement et de la Coopération Internationale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8" t="19022" r="79630" b="55902"/>
          <a:stretch/>
        </p:blipFill>
        <p:spPr bwMode="auto">
          <a:xfrm>
            <a:off x="188294" y="6357254"/>
            <a:ext cx="363968" cy="48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18363"/>
            <a:ext cx="2895600" cy="365125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FF7575"/>
                </a:solidFill>
              </a:defRPr>
            </a:lvl1pPr>
          </a:lstStyle>
          <a:p>
            <a:r>
              <a:rPr lang="ar-TN" dirty="0" smtClean="0"/>
              <a:t>24 أفريل 2015</a:t>
            </a:r>
            <a:endParaRPr lang="fr-BE" dirty="0"/>
          </a:p>
        </p:txBody>
      </p:sp>
      <p:cxnSp>
        <p:nvCxnSpPr>
          <p:cNvPr id="31" name="Connecteur droit 8"/>
          <p:cNvCxnSpPr/>
          <p:nvPr userDrawn="1"/>
        </p:nvCxnSpPr>
        <p:spPr>
          <a:xfrm>
            <a:off x="0" y="6345362"/>
            <a:ext cx="9144000" cy="0"/>
          </a:xfrm>
          <a:prstGeom prst="line">
            <a:avLst/>
          </a:prstGeom>
          <a:ln w="19050">
            <a:solidFill>
              <a:srgbClr val="E51B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 userDrawn="1"/>
        </p:nvSpPr>
        <p:spPr>
          <a:xfrm>
            <a:off x="0" y="6524"/>
            <a:ext cx="9144000" cy="108000"/>
          </a:xfrm>
          <a:prstGeom prst="rect">
            <a:avLst/>
          </a:prstGeom>
          <a:solidFill>
            <a:srgbClr val="E51B2E"/>
          </a:solidFill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8" t="19022" r="79630" b="55902"/>
          <a:stretch/>
        </p:blipFill>
        <p:spPr bwMode="auto">
          <a:xfrm>
            <a:off x="0" y="0"/>
            <a:ext cx="972000" cy="144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32" y="1714488"/>
            <a:ext cx="9144000" cy="108000"/>
          </a:xfrm>
          <a:prstGeom prst="rect">
            <a:avLst/>
          </a:prstGeom>
          <a:solidFill>
            <a:srgbClr val="E51B2E"/>
          </a:solidFill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CFD55-7BD4-4AA3-8F96-2C76D92729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oneTexte 9"/>
          <p:cNvSpPr txBox="1"/>
          <p:nvPr userDrawn="1"/>
        </p:nvSpPr>
        <p:spPr>
          <a:xfrm>
            <a:off x="381000" y="6248400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BE" sz="1000" dirty="0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rPr>
              <a:t>République Tunisienne</a:t>
            </a:r>
          </a:p>
          <a:p>
            <a:pPr>
              <a:defRPr/>
            </a:pPr>
            <a:r>
              <a:rPr lang="fr-FR" sz="1000" dirty="0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rPr>
              <a:t>Ministère du Développement, de l'Investissement et de la Coopération Internationale</a:t>
            </a:r>
          </a:p>
          <a:p>
            <a:pPr>
              <a:defRPr/>
            </a:pPr>
            <a:endParaRPr lang="fr-BE" sz="1000" dirty="0">
              <a:solidFill>
                <a:prstClr val="black">
                  <a:tint val="7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8" t="19022" r="79630" b="55902"/>
          <a:stretch/>
        </p:blipFill>
        <p:spPr bwMode="auto">
          <a:xfrm>
            <a:off x="76200" y="6248400"/>
            <a:ext cx="363968" cy="48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 userDrawn="1"/>
        </p:nvSpPr>
        <p:spPr>
          <a:xfrm>
            <a:off x="0" y="6524"/>
            <a:ext cx="9144000" cy="108000"/>
          </a:xfrm>
          <a:prstGeom prst="rect">
            <a:avLst/>
          </a:prstGeom>
          <a:solidFill>
            <a:srgbClr val="E51B2E"/>
          </a:solidFill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16" name="Connecteur droit 8"/>
          <p:cNvCxnSpPr/>
          <p:nvPr userDrawn="1"/>
        </p:nvCxnSpPr>
        <p:spPr>
          <a:xfrm>
            <a:off x="0" y="6227436"/>
            <a:ext cx="9144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67734" y="165286"/>
            <a:ext cx="9027892" cy="509133"/>
          </a:xfrm>
        </p:spPr>
        <p:txBody>
          <a:bodyPr>
            <a:normAutofit/>
          </a:bodyPr>
          <a:lstStyle>
            <a:lvl1pPr algn="l">
              <a:defRPr lang="fr-FR" sz="1800" b="1" kern="1200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title style</a:t>
            </a:r>
            <a:endParaRPr lang="fr-FR" dirty="0"/>
          </a:p>
        </p:txBody>
      </p:sp>
      <p:cxnSp>
        <p:nvCxnSpPr>
          <p:cNvPr id="11" name="Connecteur droit 9"/>
          <p:cNvCxnSpPr/>
          <p:nvPr userDrawn="1"/>
        </p:nvCxnSpPr>
        <p:spPr>
          <a:xfrm>
            <a:off x="130632" y="895468"/>
            <a:ext cx="8763000" cy="0"/>
          </a:xfrm>
          <a:prstGeom prst="line">
            <a:avLst/>
          </a:prstGeom>
          <a:ln w="19050">
            <a:solidFill>
              <a:srgbClr val="E51B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BDC5F-7110-465E-B245-1FF416EDB4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CFD55-7BD4-4AA3-8F96-2C76D92729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BDC5F-7110-465E-B245-1FF416EDB4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CFD55-7BD4-4AA3-8F96-2C76D92729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BDC5F-7110-465E-B245-1FF416EDB4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CFD55-7BD4-4AA3-8F96-2C76D92729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BDC5F-7110-465E-B245-1FF416EDB4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CFD55-7BD4-4AA3-8F96-2C76D92729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BDC5F-7110-465E-B245-1FF416EDB4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CFD55-7BD4-4AA3-8F96-2C76D92729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BDC5F-7110-465E-B245-1FF416EDB4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CFD55-7BD4-4AA3-8F96-2C76D92729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BDC5F-7110-465E-B245-1FF416EDB4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CFD55-7BD4-4AA3-8F96-2C76D92729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BDC5F-7110-465E-B245-1FF416EDB4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CFD55-7BD4-4AA3-8F96-2C76D92729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BDC5F-7110-465E-B245-1FF416EDB4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CFD55-7BD4-4AA3-8F96-2C76D92729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0511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5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Connecteur droit 9"/>
          <p:cNvCxnSpPr/>
          <p:nvPr userDrawn="1"/>
        </p:nvCxnSpPr>
        <p:spPr>
          <a:xfrm>
            <a:off x="930336" y="779356"/>
            <a:ext cx="8138160" cy="0"/>
          </a:xfrm>
          <a:prstGeom prst="line">
            <a:avLst/>
          </a:prstGeom>
          <a:ln w="19050">
            <a:solidFill>
              <a:srgbClr val="E51B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9"/>
          <p:cNvCxnSpPr/>
          <p:nvPr userDrawn="1"/>
        </p:nvCxnSpPr>
        <p:spPr>
          <a:xfrm rot="5400000">
            <a:off x="3220896" y="464320"/>
            <a:ext cx="548640" cy="0"/>
          </a:xfrm>
          <a:prstGeom prst="line">
            <a:avLst/>
          </a:prstGeom>
          <a:ln w="19050">
            <a:solidFill>
              <a:srgbClr val="E51B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9"/>
          <p:cNvCxnSpPr/>
          <p:nvPr userDrawn="1"/>
        </p:nvCxnSpPr>
        <p:spPr>
          <a:xfrm>
            <a:off x="130632" y="1417972"/>
            <a:ext cx="8763000" cy="0"/>
          </a:xfrm>
          <a:prstGeom prst="line">
            <a:avLst/>
          </a:prstGeom>
          <a:ln w="19050">
            <a:solidFill>
              <a:srgbClr val="E51B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901314" y="203386"/>
            <a:ext cx="2592526" cy="509133"/>
          </a:xfrm>
        </p:spPr>
        <p:txBody>
          <a:bodyPr>
            <a:normAutofit/>
          </a:bodyPr>
          <a:lstStyle>
            <a:lvl1pPr algn="r">
              <a:defRPr lang="fr-FR" sz="18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75727" y="190000"/>
            <a:ext cx="5504381" cy="522514"/>
          </a:xfrm>
        </p:spPr>
        <p:txBody>
          <a:bodyPr anchor="ctr" anchorCtr="0">
            <a:noAutofit/>
          </a:bodyPr>
          <a:lstStyle>
            <a:lvl1pPr marL="0" indent="0">
              <a:buNone/>
              <a:defRPr lang="en-US" sz="1800" b="1" kern="12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24" name="Text Placeholder 28"/>
          <p:cNvSpPr>
            <a:spLocks noGrp="1"/>
          </p:cNvSpPr>
          <p:nvPr>
            <p:ph type="body" sz="quarter" idx="23"/>
          </p:nvPr>
        </p:nvSpPr>
        <p:spPr>
          <a:xfrm>
            <a:off x="941948" y="698681"/>
            <a:ext cx="8138160" cy="710519"/>
          </a:xfrm>
        </p:spPr>
        <p:txBody>
          <a:bodyPr anchor="ctr" anchorCtr="0">
            <a:normAutofit/>
          </a:bodyPr>
          <a:lstStyle>
            <a:lvl1pPr algn="r" rtl="1">
              <a:buNone/>
              <a:defRPr lang="en-US" sz="1600" b="0" kern="12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/>
            </a:lvl2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26" name="ZoneTexte 9"/>
          <p:cNvSpPr txBox="1"/>
          <p:nvPr userDrawn="1"/>
        </p:nvSpPr>
        <p:spPr>
          <a:xfrm>
            <a:off x="496561" y="6359926"/>
            <a:ext cx="30171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BE" sz="1000" dirty="0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rPr>
              <a:t>République Tunisienne</a:t>
            </a:r>
          </a:p>
          <a:p>
            <a:pPr>
              <a:defRPr/>
            </a:pPr>
            <a:r>
              <a:rPr lang="fr-FR" sz="1000" dirty="0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rPr>
              <a:t>Ministère du Développement, de l'Investissement et de la Coopération Internationale</a:t>
            </a:r>
          </a:p>
          <a:p>
            <a:pPr>
              <a:defRPr/>
            </a:pPr>
            <a:endParaRPr lang="fr-BE" sz="1000" dirty="0">
              <a:solidFill>
                <a:prstClr val="black">
                  <a:tint val="7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8" t="19022" r="79630" b="55902"/>
          <a:stretch/>
        </p:blipFill>
        <p:spPr bwMode="auto">
          <a:xfrm>
            <a:off x="188294" y="6357254"/>
            <a:ext cx="363968" cy="48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18363"/>
            <a:ext cx="2895600" cy="365125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FF7575"/>
                </a:solidFill>
              </a:defRPr>
            </a:lvl1pPr>
          </a:lstStyle>
          <a:p>
            <a:r>
              <a:rPr lang="ar-TN" dirty="0" smtClean="0"/>
              <a:t>24 أفريل 2015</a:t>
            </a:r>
            <a:endParaRPr lang="fr-BE" dirty="0"/>
          </a:p>
        </p:txBody>
      </p:sp>
      <p:cxnSp>
        <p:nvCxnSpPr>
          <p:cNvPr id="31" name="Connecteur droit 8"/>
          <p:cNvCxnSpPr/>
          <p:nvPr userDrawn="1"/>
        </p:nvCxnSpPr>
        <p:spPr>
          <a:xfrm>
            <a:off x="0" y="6345362"/>
            <a:ext cx="9144000" cy="0"/>
          </a:xfrm>
          <a:prstGeom prst="line">
            <a:avLst/>
          </a:prstGeom>
          <a:ln w="19050">
            <a:solidFill>
              <a:srgbClr val="E51B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 userDrawn="1"/>
        </p:nvSpPr>
        <p:spPr>
          <a:xfrm>
            <a:off x="0" y="6524"/>
            <a:ext cx="9144000" cy="108000"/>
          </a:xfrm>
          <a:prstGeom prst="rect">
            <a:avLst/>
          </a:prstGeom>
          <a:solidFill>
            <a:srgbClr val="E51B2E"/>
          </a:solidFill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14.xml"/><Relationship Id="rId16" Type="http://schemas.openxmlformats.org/officeDocument/2006/relationships/oleObject" Target="../embeddings/oleObject3.bin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vmlDrawing" Target="../drawings/vmlDrawing3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9" name="think-cell Slide" r:id="rId16" imgW="360" imgH="360" progId="">
                  <p:embed/>
                </p:oleObj>
              </mc:Choice>
              <mc:Fallback>
                <p:oleObj name="think-cell Slide" r:id="rId16" imgW="360" imgH="360" progId="">
                  <p:embed/>
                  <p:pic>
                    <p:nvPicPr>
                      <p:cNvPr id="0" name="Picture 5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BDC5F-7110-465E-B245-1FF416EDB41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CFD55-7BD4-4AA3-8F96-2C76D92729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488" name="think-cell Slide" r:id="rId16" imgW="360" imgH="360" progId="">
                  <p:embed/>
                </p:oleObj>
              </mc:Choice>
              <mc:Fallback>
                <p:oleObj name="think-cell Slide" r:id="rId16" imgW="360" imgH="360" progId="">
                  <p:embed/>
                  <p:pic>
                    <p:nvPicPr>
                      <p:cNvPr id="0" name="Picture 5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BDC5F-7110-465E-B245-1FF416EDB4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CFD55-7BD4-4AA3-8F96-2C76D92729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371600" y="2720705"/>
            <a:ext cx="7075714" cy="21960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0000"/>
                </a:solidFill>
              </a:rPr>
              <a:t>Révision des restrictions </a:t>
            </a:r>
            <a:r>
              <a:rPr lang="fr-FR" b="1" dirty="0">
                <a:solidFill>
                  <a:srgbClr val="FF0000"/>
                </a:solidFill>
              </a:rPr>
              <a:t>à</a:t>
            </a:r>
            <a:r>
              <a:rPr lang="fr-FR" b="1" dirty="0" smtClean="0">
                <a:solidFill>
                  <a:srgbClr val="FF0000"/>
                </a:solidFill>
              </a:rPr>
              <a:t> l’investissement</a:t>
            </a:r>
          </a:p>
          <a:p>
            <a:pPr algn="ctr">
              <a:buNone/>
            </a:pPr>
            <a:r>
              <a:rPr lang="fr-FR" sz="2400" b="1" dirty="0">
                <a:solidFill>
                  <a:srgbClr val="FF0000"/>
                </a:solidFill>
              </a:rPr>
              <a:t>Dans le cadre de la nouvelle loi d’investissement</a:t>
            </a:r>
          </a:p>
          <a:p>
            <a:pPr algn="ctr">
              <a:buNone/>
            </a:pP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71467" y="5831261"/>
            <a:ext cx="12105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fr-FR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Juin 2017</a:t>
            </a:r>
            <a:endParaRPr lang="ar-TN" b="1" dirty="0" smtClean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423364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latin typeface="Arial" pitchFamily="34" charset="0"/>
                <a:cs typeface="Arial" pitchFamily="34" charset="0"/>
              </a:rPr>
              <a:t>République Tunisienne</a:t>
            </a:r>
          </a:p>
          <a:p>
            <a:r>
              <a:rPr lang="fr-FR" sz="1200" b="1" dirty="0" smtClean="0">
                <a:latin typeface="Arial" pitchFamily="34" charset="0"/>
                <a:cs typeface="Arial" pitchFamily="34" charset="0"/>
              </a:rPr>
              <a:t>Ministère du Développement, de l'Investissement et de la Coopération Internationale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432550"/>
            <a:ext cx="2133600" cy="365125"/>
          </a:xfrm>
        </p:spPr>
        <p:txBody>
          <a:bodyPr/>
          <a:lstStyle/>
          <a:p>
            <a:fld id="{D4ACFD55-7BD4-4AA3-8F96-2C76D927290B}" type="slidenum">
              <a:rPr lang="en-US" smtClean="0">
                <a:solidFill>
                  <a:srgbClr val="FF0000"/>
                </a:solidFill>
                <a:latin typeface="Century Gothic"/>
                <a:cs typeface="Century Gothic"/>
              </a:rPr>
              <a:pPr/>
              <a:t>2</a:t>
            </a:fld>
            <a:r>
              <a:rPr lang="en-US" dirty="0" smtClean="0">
                <a:solidFill>
                  <a:srgbClr val="FF0000"/>
                </a:solidFill>
                <a:latin typeface="Century Gothic"/>
                <a:cs typeface="Century Gothic"/>
              </a:rPr>
              <a:t>²</a:t>
            </a:r>
            <a:endParaRPr lang="en-US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9142" y="1039092"/>
            <a:ext cx="8363857" cy="4904508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57300" lvl="2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FR" sz="3200" dirty="0" smtClean="0">
                <a:solidFill>
                  <a:srgbClr val="FF0000"/>
                </a:solidFill>
              </a:rPr>
              <a:t>Accès </a:t>
            </a:r>
            <a:r>
              <a:rPr lang="fr-FR" sz="3200" dirty="0">
                <a:solidFill>
                  <a:srgbClr val="FF0000"/>
                </a:solidFill>
              </a:rPr>
              <a:t>au </a:t>
            </a:r>
            <a:r>
              <a:rPr lang="fr-FR" sz="3200" dirty="0" smtClean="0">
                <a:solidFill>
                  <a:srgbClr val="FF0000"/>
                </a:solidFill>
              </a:rPr>
              <a:t>marché-Cadre General.</a:t>
            </a:r>
          </a:p>
          <a:p>
            <a:pPr marL="1257300" lvl="2" indent="-342900" algn="just">
              <a:lnSpc>
                <a:spcPct val="150000"/>
              </a:lnSpc>
              <a:buAutoNum type="arabicPeriod"/>
            </a:pPr>
            <a:r>
              <a:rPr lang="fr-FR" sz="3200" dirty="0" smtClean="0">
                <a:solidFill>
                  <a:srgbClr val="FF0000"/>
                </a:solidFill>
              </a:rPr>
              <a:t>Travaux en cours</a:t>
            </a:r>
          </a:p>
          <a:p>
            <a:pPr marL="2286000" lvl="4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dirty="0" smtClean="0">
                <a:solidFill>
                  <a:srgbClr val="FF0000"/>
                </a:solidFill>
              </a:rPr>
              <a:t>Rôle de l’UGPO</a:t>
            </a:r>
            <a:r>
              <a:rPr lang="fr-FR" sz="3200" b="1" dirty="0" smtClean="0">
                <a:solidFill>
                  <a:srgbClr val="FF0000"/>
                </a:solidFill>
              </a:rPr>
              <a:t>.</a:t>
            </a:r>
          </a:p>
          <a:p>
            <a:pPr marL="2286000" lvl="8" indent="-4572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3200" dirty="0" smtClean="0">
                <a:solidFill>
                  <a:srgbClr val="FF0000"/>
                </a:solidFill>
              </a:rPr>
              <a:t>Etat d’avancement.</a:t>
            </a:r>
          </a:p>
          <a:p>
            <a:pPr marL="1257300" lvl="6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endParaRPr lang="fr-FR" sz="3200" cap="small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25322" y="376447"/>
            <a:ext cx="2770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fr-FR" sz="2800" b="1" cap="small" dirty="0" smtClean="0">
                <a:solidFill>
                  <a:srgbClr val="FF0000"/>
                </a:solidFill>
                <a:latin typeface="Century Gothic"/>
                <a:ea typeface="+mj-ea"/>
                <a:cs typeface="Century Gothic"/>
              </a:rPr>
              <a:t>Ordre du jour</a:t>
            </a:r>
          </a:p>
        </p:txBody>
      </p:sp>
    </p:spTree>
    <p:extLst>
      <p:ext uri="{BB962C8B-B14F-4D97-AF65-F5344CB8AC3E}">
        <p14:creationId xmlns:p14="http://schemas.microsoft.com/office/powerpoint/2010/main" val="242414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432550"/>
            <a:ext cx="2133600" cy="365125"/>
          </a:xfrm>
        </p:spPr>
        <p:txBody>
          <a:bodyPr/>
          <a:lstStyle/>
          <a:p>
            <a:fld id="{D4ACFD55-7BD4-4AA3-8F96-2C76D927290B}" type="slidenum">
              <a:rPr lang="en-US" smtClean="0">
                <a:solidFill>
                  <a:srgbClr val="FF0000"/>
                </a:solidFill>
                <a:latin typeface="Century Gothic"/>
                <a:cs typeface="Century Gothic"/>
              </a:rPr>
              <a:pPr/>
              <a:t>3</a:t>
            </a:fld>
            <a:endParaRPr lang="en-US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0086" y="878312"/>
            <a:ext cx="8493385" cy="6861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600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2000" b="1" dirty="0" smtClean="0">
              <a:solidFill>
                <a:srgbClr val="FF0000"/>
              </a:solidFill>
              <a:latin typeface="Century Gothic" panose="020B0502020202020204" pitchFamily="34" charset="0"/>
              <a:cs typeface="Century Gothic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latin typeface="Century Gothic" panose="020B0502020202020204" pitchFamily="34" charset="0"/>
                <a:cs typeface="Century Gothic"/>
              </a:rPr>
              <a:t>La révision des restrictions à l’investissement, s’est </a:t>
            </a:r>
            <a:r>
              <a:rPr lang="fr-FR" b="1" dirty="0">
                <a:latin typeface="Century Gothic" panose="020B0502020202020204" pitchFamily="34" charset="0"/>
                <a:cs typeface="Century Gothic"/>
              </a:rPr>
              <a:t>traduite dans la  nouvelle loi d’investissement </a:t>
            </a:r>
            <a:r>
              <a:rPr lang="fr-FR" b="1" dirty="0" smtClean="0">
                <a:latin typeface="Century Gothic" panose="020B0502020202020204" pitchFamily="34" charset="0"/>
                <a:cs typeface="Century Gothic"/>
              </a:rPr>
              <a:t>par les principes suivants: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fr-FR" dirty="0" smtClean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ts val="2250"/>
              </a:lnSpc>
              <a:buFont typeface="+mj-lt"/>
              <a:buAutoNum type="arabicPeriod"/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L’investissement </a:t>
            </a: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 libre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</a:p>
          <a:p>
            <a:pPr marL="228600" indent="-228600" algn="just">
              <a:lnSpc>
                <a:spcPts val="2250"/>
              </a:lnSpc>
              <a:buFont typeface="+mj-lt"/>
              <a:buAutoNum type="arabicPeriod"/>
            </a:pPr>
            <a:endParaRPr lang="fr-FR" dirty="0" smtClean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 algn="just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liste </a:t>
            </a:r>
            <a:r>
              <a:rPr lang="fr-FR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négative des 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autorisations sera fixée </a:t>
            </a: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 septembre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pPr marL="228600" indent="-228600" algn="just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endParaRPr lang="fr-FR" dirty="0" smtClean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 algn="just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Toute autorisation doit </a:t>
            </a: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avoir un délais fixe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</a:p>
          <a:p>
            <a:pPr marL="228600" indent="-228600" algn="just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endParaRPr lang="ar-TN" dirty="0" smtClean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 algn="just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Tout refus </a:t>
            </a: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doit être motivé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pPr marL="228600" indent="-228600" algn="just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endParaRPr lang="ar-TN" dirty="0" smtClean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 </a:t>
            </a:r>
            <a:r>
              <a:rPr lang="fr-FR" b="1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 réponse </a:t>
            </a:r>
            <a:r>
              <a:rPr lang="fr-FR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 delà  des délais </a:t>
            </a:r>
            <a:r>
              <a:rPr lang="fr-FR" b="1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vaut </a:t>
            </a: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autorisation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  </a:t>
            </a:r>
            <a:endParaRPr lang="fr-FR" dirty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endParaRPr lang="fr-FR" dirty="0" smtClean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endParaRPr lang="fr-FR" dirty="0" smtClean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50"/>
              </a:lnSpc>
              <a:spcAft>
                <a:spcPts val="0"/>
              </a:spcAft>
            </a:pPr>
            <a:endParaRPr lang="fr-FR" dirty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endParaRPr lang="fr-FR" dirty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ts val="2250"/>
              </a:lnSpc>
              <a:buSzPct val="75000"/>
              <a:buFont typeface="+mj-lt"/>
              <a:buAutoNum type="arabicPeriod"/>
              <a:defRPr/>
            </a:pPr>
            <a:endParaRPr lang="fr-FR" dirty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L="228600" indent="-228600" algn="just">
              <a:lnSpc>
                <a:spcPts val="2250"/>
              </a:lnSpc>
              <a:buFont typeface="+mj-lt"/>
              <a:buAutoNum type="arabicPeriod"/>
            </a:pPr>
            <a:endParaRPr lang="fr-FR" dirty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endParaRPr lang="fr-FR" dirty="0" smtClean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 algn="just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endParaRPr lang="fr-FR" dirty="0" smtClean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 algn="just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endParaRPr lang="fr-FR" dirty="0" smtClean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0086" y="247351"/>
            <a:ext cx="88639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2400" b="1" dirty="0">
                <a:solidFill>
                  <a:srgbClr val="FF0000"/>
                </a:solidFill>
              </a:rPr>
              <a:t>Révision des restrictions </a:t>
            </a:r>
            <a:r>
              <a:rPr lang="fr-FR" sz="2400" b="1" dirty="0" smtClean="0">
                <a:solidFill>
                  <a:srgbClr val="FF0000"/>
                </a:solidFill>
              </a:rPr>
              <a:t>à l’investissement</a:t>
            </a:r>
          </a:p>
          <a:p>
            <a:pPr algn="ctr">
              <a:buNone/>
            </a:pPr>
            <a:r>
              <a:rPr lang="fr-FR" sz="2400" b="1" dirty="0">
                <a:solidFill>
                  <a:srgbClr val="FF0000"/>
                </a:solidFill>
              </a:rPr>
              <a:t>- </a:t>
            </a:r>
            <a:r>
              <a:rPr lang="fr-FR" sz="2400" b="1" dirty="0" smtClean="0">
                <a:solidFill>
                  <a:srgbClr val="FF0000"/>
                </a:solidFill>
              </a:rPr>
              <a:t>Accès </a:t>
            </a:r>
            <a:r>
              <a:rPr lang="fr-FR" sz="2400" b="1" dirty="0">
                <a:solidFill>
                  <a:srgbClr val="FF0000"/>
                </a:solidFill>
              </a:rPr>
              <a:t>au </a:t>
            </a:r>
            <a:r>
              <a:rPr lang="fr-FR" sz="2400" b="1" dirty="0" smtClean="0">
                <a:solidFill>
                  <a:srgbClr val="FF0000"/>
                </a:solidFill>
              </a:rPr>
              <a:t>marché-Cadre General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27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432550"/>
            <a:ext cx="2133600" cy="365125"/>
          </a:xfrm>
        </p:spPr>
        <p:txBody>
          <a:bodyPr/>
          <a:lstStyle/>
          <a:p>
            <a:fld id="{D4ACFD55-7BD4-4AA3-8F96-2C76D927290B}" type="slidenum">
              <a:rPr lang="en-US" smtClean="0">
                <a:solidFill>
                  <a:srgbClr val="FF0000"/>
                </a:solidFill>
                <a:latin typeface="Century Gothic"/>
                <a:cs typeface="Century Gothic"/>
              </a:rPr>
              <a:pPr/>
              <a:t>4</a:t>
            </a:fld>
            <a:endParaRPr lang="en-US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8935" y="1010255"/>
            <a:ext cx="8493385" cy="4516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2250"/>
              </a:lnSpc>
              <a:buFont typeface="+mj-lt"/>
              <a:buAutoNum type="arabicPeriod" startAt="6"/>
            </a:pP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Suppression de toute autorisation  au niveau de la loi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et suppression de </a:t>
            </a: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l’autorisation de la commission supérieure de l’investissement 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pour un certain nombre d’activités de services non totalement exportatrices </a:t>
            </a: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sauf stipulation dans les textes sectoriels y afférents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</a:p>
          <a:p>
            <a:pPr marL="342900" indent="-342900" algn="just">
              <a:lnSpc>
                <a:spcPts val="2250"/>
              </a:lnSpc>
              <a:buFont typeface="+mj-lt"/>
              <a:buAutoNum type="arabicPeriod" startAt="6"/>
            </a:pPr>
            <a:endParaRPr lang="fr-FR" dirty="0" smtClean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ts val="2250"/>
              </a:lnSpc>
              <a:buFont typeface="+mj-lt"/>
              <a:buAutoNum type="arabicPeriod" startAt="6"/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L’emploi des compétences étrangères peut atteindre </a:t>
            </a: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30% des cadres de l’entreprise pendant les 3 premières années 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10% des cadres a partir de la 4éme année avec le maintient de 4 cadres dans tous les cas,</a:t>
            </a:r>
          </a:p>
          <a:p>
            <a:pPr marL="342900" indent="-342900" algn="just">
              <a:lnSpc>
                <a:spcPts val="2250"/>
              </a:lnSpc>
              <a:buFont typeface="+mj-lt"/>
              <a:buAutoNum type="arabicPeriod" startAt="6"/>
            </a:pPr>
            <a:endParaRPr lang="fr-FR" dirty="0" smtClean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ts val="2250"/>
              </a:lnSpc>
              <a:buFont typeface="+mj-lt"/>
              <a:buAutoNum type="arabicPeriod" startAt="6"/>
            </a:pP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Liberté d’acquisition 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biens immobiliers  non agricoles </a:t>
            </a: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nécessaires à la réalisation d’un investissement 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pour Les investisseurs étrangers,</a:t>
            </a:r>
          </a:p>
          <a:p>
            <a:pPr marL="342900" indent="-342900" algn="just">
              <a:lnSpc>
                <a:spcPts val="2250"/>
              </a:lnSpc>
              <a:buFont typeface="+mj-lt"/>
              <a:buAutoNum type="arabicPeriod" startAt="6"/>
            </a:pPr>
            <a:endParaRPr lang="fr-FR" dirty="0" smtClean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 algn="just">
              <a:lnSpc>
                <a:spcPts val="2250"/>
              </a:lnSpc>
            </a:pPr>
            <a:r>
              <a:rPr lang="fr-FR" sz="2000" b="1" dirty="0" smtClean="0">
                <a:solidFill>
                  <a:srgbClr val="FF0000"/>
                </a:solidFill>
                <a:latin typeface="Century Gothic" panose="020B0502020202020204" pitchFamily="34" charset="0"/>
                <a:cs typeface="Century Gothic"/>
              </a:rPr>
              <a:t>L’Objectif  </a:t>
            </a: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Amélioration du climat des affaires, Amélioration du pouvoir compétitif de l’économie tunisienne </a:t>
            </a:r>
            <a:r>
              <a:rPr lang="fr-FR" sz="1400" b="1" dirty="0" smtClean="0">
                <a:latin typeface="Century Gothic" panose="020B0502020202020204" pitchFamily="34" charset="0"/>
                <a:cs typeface="Century Gothic"/>
              </a:rPr>
              <a:t>.</a:t>
            </a:r>
            <a:endParaRPr lang="fr-FR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8936" y="158141"/>
            <a:ext cx="87720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2400" b="1" dirty="0">
                <a:solidFill>
                  <a:srgbClr val="FF0000"/>
                </a:solidFill>
              </a:rPr>
              <a:t>Révision des restrictions </a:t>
            </a:r>
            <a:r>
              <a:rPr lang="fr-FR" sz="2400" b="1" dirty="0" smtClean="0">
                <a:solidFill>
                  <a:srgbClr val="FF0000"/>
                </a:solidFill>
              </a:rPr>
              <a:t>à l’investissement</a:t>
            </a:r>
          </a:p>
          <a:p>
            <a:pPr algn="ctr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- Accès au marché/Cadre General</a:t>
            </a:r>
          </a:p>
          <a:p>
            <a:pPr algn="ctr">
              <a:buNone/>
            </a:pP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76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432550"/>
            <a:ext cx="2133600" cy="365125"/>
          </a:xfrm>
        </p:spPr>
        <p:txBody>
          <a:bodyPr/>
          <a:lstStyle/>
          <a:p>
            <a:fld id="{D4ACFD55-7BD4-4AA3-8F96-2C76D927290B}" type="slidenum">
              <a:rPr lang="en-US" smtClean="0">
                <a:solidFill>
                  <a:srgbClr val="FF0000"/>
                </a:solidFill>
                <a:latin typeface="Century Gothic"/>
                <a:cs typeface="Century Gothic"/>
              </a:rPr>
              <a:pPr/>
              <a:t>5</a:t>
            </a:fld>
            <a:endParaRPr lang="en-US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0086" y="824248"/>
            <a:ext cx="8473365" cy="7139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lnSpc>
                <a:spcPts val="2250"/>
              </a:lnSpc>
            </a:pPr>
            <a:endParaRPr lang="fr-FR" sz="2000" b="1" u="sng" dirty="0" smtClean="0">
              <a:solidFill>
                <a:srgbClr val="FF0000"/>
              </a:solidFill>
              <a:latin typeface="Century Gothic" panose="020B0502020202020204" pitchFamily="34" charset="0"/>
              <a:cs typeface="Century Gothic"/>
            </a:endParaRPr>
          </a:p>
          <a:p>
            <a:pPr marL="0" lvl="1" algn="just">
              <a:lnSpc>
                <a:spcPts val="2250"/>
              </a:lnSpc>
            </a:pPr>
            <a:r>
              <a:rPr lang="fr-FR" sz="2000" b="1" u="sng" dirty="0" smtClean="0">
                <a:solidFill>
                  <a:srgbClr val="FF0000"/>
                </a:solidFill>
                <a:latin typeface="Century Gothic" panose="020B0502020202020204" pitchFamily="34" charset="0"/>
                <a:cs typeface="Century Gothic"/>
              </a:rPr>
              <a:t>ROLE </a:t>
            </a:r>
            <a:r>
              <a:rPr lang="fr-FR" sz="2000" b="1" u="sng" dirty="0">
                <a:solidFill>
                  <a:srgbClr val="FF0000"/>
                </a:solidFill>
                <a:latin typeface="Century Gothic" panose="020B0502020202020204" pitchFamily="34" charset="0"/>
                <a:cs typeface="Century Gothic"/>
              </a:rPr>
              <a:t>DE </a:t>
            </a:r>
            <a:r>
              <a:rPr lang="fr-FR" sz="2000" b="1" u="sng" dirty="0" smtClean="0">
                <a:solidFill>
                  <a:srgbClr val="FF0000"/>
                </a:solidFill>
                <a:latin typeface="Century Gothic" panose="020B0502020202020204" pitchFamily="34" charset="0"/>
                <a:cs typeface="Century Gothic"/>
              </a:rPr>
              <a:t>L’UGPO</a:t>
            </a:r>
          </a:p>
          <a:p>
            <a:pPr marL="0" lvl="1" algn="just">
              <a:lnSpc>
                <a:spcPts val="2250"/>
              </a:lnSpc>
            </a:pPr>
            <a:r>
              <a:rPr lang="fr-FR" sz="2000" b="1" u="sng" dirty="0" smtClean="0">
                <a:solidFill>
                  <a:srgbClr val="FF0000"/>
                </a:solidFill>
                <a:latin typeface="Century Gothic" panose="020B0502020202020204" pitchFamily="34" charset="0"/>
                <a:cs typeface="Century Gothic"/>
              </a:rPr>
              <a:t> </a:t>
            </a:r>
            <a:endParaRPr lang="fr-FR" sz="2000" b="1" u="sng" dirty="0">
              <a:solidFill>
                <a:srgbClr val="FF0000"/>
              </a:solidFill>
              <a:latin typeface="Century Gothic" panose="020B0502020202020204" pitchFamily="34" charset="0"/>
              <a:cs typeface="Century Gothic"/>
            </a:endParaRPr>
          </a:p>
          <a:p>
            <a:pPr marL="0" lvl="1" algn="just">
              <a:lnSpc>
                <a:spcPts val="2250"/>
              </a:lnSpc>
            </a:pP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Création d’Une </a:t>
            </a:r>
            <a:r>
              <a:rPr lang="fr-FR" b="1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unité de gestion par </a:t>
            </a: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objectifs </a:t>
            </a:r>
            <a:r>
              <a:rPr lang="fr-FR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our </a:t>
            </a: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fr-FR" b="1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révision des autorisations relatives aux activités </a:t>
            </a: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économiques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:</a:t>
            </a:r>
          </a:p>
          <a:p>
            <a:pPr marL="0" lvl="1" algn="just">
              <a:lnSpc>
                <a:spcPts val="2250"/>
              </a:lnSpc>
            </a:pPr>
            <a:endParaRPr lang="fr-FR" dirty="0" smtClean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50"/>
              </a:lnSpc>
              <a:spcAft>
                <a:spcPts val="0"/>
              </a:spcAft>
            </a:pPr>
            <a:r>
              <a:rPr lang="fr-FR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Première Phase</a:t>
            </a: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s’étale sur une année a compter de la date d’entrée en vigueur du décret et comprend:</a:t>
            </a:r>
          </a:p>
          <a:p>
            <a:pPr marL="742950" lvl="1" indent="-285750" algn="just">
              <a:lnSpc>
                <a:spcPts val="2250"/>
              </a:lnSpc>
              <a:buFont typeface="Wingdings" panose="05000000000000000000" pitchFamily="2" charset="2"/>
              <a:buChar char="ü"/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</a:t>
            </a: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évaluation des textes juridiques 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règlementaires relatifs à l’exercice des activités économiques soumises à autorisations,</a:t>
            </a:r>
          </a:p>
          <a:p>
            <a:pPr lvl="1" algn="just">
              <a:lnSpc>
                <a:spcPts val="2250"/>
              </a:lnSpc>
            </a:pPr>
            <a:endParaRPr lang="fr-FR" dirty="0" smtClean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ts val="2250"/>
              </a:lnSpc>
              <a:buFont typeface="Calibri" panose="020F0502020204030204" pitchFamily="34" charset="0"/>
              <a:buChar char="&gt;"/>
            </a:pPr>
            <a:r>
              <a:rPr lang="fr-FR" b="1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Elaboration  et </a:t>
            </a:r>
            <a:r>
              <a:rPr lang="fr-FR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publication </a:t>
            </a:r>
            <a:r>
              <a:rPr lang="fr-FR" b="1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 septembre </a:t>
            </a:r>
            <a:r>
              <a:rPr lang="fr-FR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2017 des listes fixant</a:t>
            </a:r>
            <a:r>
              <a:rPr lang="fr-FR" b="1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 algn="just">
              <a:lnSpc>
                <a:spcPts val="2250"/>
              </a:lnSpc>
              <a:buFont typeface="Calibri" panose="020F0502020204030204" pitchFamily="34" charset="0"/>
              <a:buChar char="&gt;"/>
            </a:pPr>
            <a:endParaRPr lang="fr-FR" b="1" dirty="0">
              <a:solidFill>
                <a:srgbClr val="FF0000"/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200150" lvl="2" indent="-285750" algn="just">
              <a:lnSpc>
                <a:spcPts val="2250"/>
              </a:lnSpc>
              <a:buFont typeface="Wingdings" panose="05000000000000000000" pitchFamily="2" charset="2"/>
              <a:buChar char="§"/>
            </a:pPr>
            <a:r>
              <a:rPr lang="fr-FR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</a:t>
            </a:r>
            <a:r>
              <a:rPr lang="fr-FR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activités soumises à autorisation et les autorisations nécessaires pour    l’exercice d’activités économiques: les délais; les procédures ; les conditions 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d’octrois,</a:t>
            </a:r>
          </a:p>
          <a:p>
            <a:pPr marL="1200150" lvl="2" indent="-285750" algn="just">
              <a:lnSpc>
                <a:spcPts val="2250"/>
              </a:lnSpc>
              <a:buFont typeface="Wingdings" panose="05000000000000000000" pitchFamily="2" charset="2"/>
              <a:buChar char="§"/>
            </a:pPr>
            <a:endParaRPr lang="fr-FR" dirty="0" smtClean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200150" lvl="2" indent="-285750" algn="just">
              <a:lnSpc>
                <a:spcPts val="2250"/>
              </a:lnSpc>
              <a:buFont typeface="Wingdings" panose="05000000000000000000" pitchFamily="2" charset="2"/>
              <a:buChar char="§"/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</a:t>
            </a:r>
            <a:r>
              <a:rPr lang="fr-FR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activités exceptées du principe du silence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</a:p>
          <a:p>
            <a:pPr lvl="1" algn="just">
              <a:lnSpc>
                <a:spcPts val="2250"/>
              </a:lnSpc>
            </a:pPr>
            <a:endParaRPr lang="fr-FR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ts val="2250"/>
              </a:lnSpc>
              <a:buFont typeface="Wingdings" panose="05000000000000000000" pitchFamily="2" charset="2"/>
              <a:buChar char="ü"/>
            </a:pPr>
            <a:endParaRPr lang="fr-FR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endParaRPr lang="fr-FR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endParaRPr lang="fr-FR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600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0086" y="146990"/>
            <a:ext cx="88639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fr-FR" sz="2400" b="1" dirty="0">
                <a:solidFill>
                  <a:srgbClr val="FF0000"/>
                </a:solidFill>
              </a:rPr>
              <a:t>Révision des restrictions à </a:t>
            </a:r>
            <a:r>
              <a:rPr lang="fr-FR" sz="2400" b="1" dirty="0" smtClean="0">
                <a:solidFill>
                  <a:srgbClr val="FF0000"/>
                </a:solidFill>
              </a:rPr>
              <a:t>l’investissement</a:t>
            </a:r>
          </a:p>
          <a:p>
            <a:pPr marL="342900" indent="-342900" algn="ctr"/>
            <a:r>
              <a:rPr lang="fr-FR" sz="2400" b="1" dirty="0" smtClean="0">
                <a:solidFill>
                  <a:srgbClr val="FF0000"/>
                </a:solidFill>
              </a:rPr>
              <a:t>- Travaux en cours-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84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432550"/>
            <a:ext cx="2133600" cy="365125"/>
          </a:xfrm>
        </p:spPr>
        <p:txBody>
          <a:bodyPr/>
          <a:lstStyle/>
          <a:p>
            <a:fld id="{D4ACFD55-7BD4-4AA3-8F96-2C76D927290B}" type="slidenum">
              <a:rPr lang="en-US" smtClean="0">
                <a:solidFill>
                  <a:srgbClr val="FF0000"/>
                </a:solidFill>
                <a:latin typeface="Century Gothic"/>
                <a:cs typeface="Century Gothic"/>
              </a:rPr>
              <a:pPr/>
              <a:t>6</a:t>
            </a:fld>
            <a:endParaRPr lang="en-US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667" y="1034972"/>
            <a:ext cx="8443784" cy="7139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algn="just">
              <a:lnSpc>
                <a:spcPts val="2250"/>
              </a:lnSpc>
              <a:buFont typeface="Wingdings" panose="05000000000000000000" pitchFamily="2" charset="2"/>
              <a:buChar char="ü"/>
            </a:pPr>
            <a:endParaRPr lang="fr-FR" dirty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50"/>
              </a:lnSpc>
            </a:pPr>
            <a:r>
              <a:rPr lang="fr-FR" b="1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Clôture de la première phase</a:t>
            </a:r>
            <a:r>
              <a:rPr lang="fr-FR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fr-FR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élaboration d’un rapport </a:t>
            </a:r>
            <a:r>
              <a:rPr lang="fr-FR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comprenant 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</a:t>
            </a:r>
            <a:r>
              <a:rPr lang="fr-FR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programme de suppression des autorisations </a:t>
            </a:r>
            <a:r>
              <a:rPr lang="fr-FR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 leur remplacement par des cahiers des charges </a:t>
            </a:r>
            <a:r>
              <a:rPr lang="fr-FR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des recommandations </a:t>
            </a:r>
            <a:r>
              <a:rPr lang="fr-FR" b="1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simplification </a:t>
            </a:r>
            <a:r>
              <a:rPr lang="fr-FR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procédures d’octroi </a:t>
            </a: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ces  autorisations,</a:t>
            </a:r>
            <a:endParaRPr lang="fr-FR" b="1" dirty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2250"/>
              </a:lnSpc>
            </a:pPr>
            <a:endParaRPr lang="fr-FR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50"/>
              </a:lnSpc>
              <a:spcAft>
                <a:spcPts val="0"/>
              </a:spcAft>
            </a:pPr>
            <a:r>
              <a:rPr lang="fr-FR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Deuxième Phase: 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s’étale sur deux années et comprend:</a:t>
            </a:r>
          </a:p>
          <a:p>
            <a:pPr algn="just">
              <a:lnSpc>
                <a:spcPts val="2250"/>
              </a:lnSpc>
              <a:spcAft>
                <a:spcPts val="0"/>
              </a:spcAft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  <a:p>
            <a:pPr marL="742950" lvl="1" indent="-285750" algn="just">
              <a:lnSpc>
                <a:spcPts val="2250"/>
              </a:lnSpc>
              <a:buFont typeface="Wingdings" panose="05000000000000000000" pitchFamily="2" charset="2"/>
              <a:buChar char="ü"/>
            </a:pPr>
            <a:r>
              <a:rPr lang="fr-FR" b="1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Exécution du programme de simplification des procédures d’octroi des autorisations, leur suppression ou leur remplacement</a:t>
            </a:r>
            <a:r>
              <a:rPr lang="fr-FR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 des cahiers des charges conformément au calendrier fixé lors de la première phase, et </a:t>
            </a:r>
            <a:r>
              <a:rPr lang="fr-FR" b="1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tenant compte  des exigences relatives à </a:t>
            </a: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lvl="1" algn="just">
              <a:lnSpc>
                <a:spcPts val="2250"/>
              </a:lnSpc>
            </a:pPr>
            <a:endParaRPr lang="fr-FR" b="1" dirty="0" smtClean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657350" lvl="3" indent="-285750" algn="just">
              <a:lnSpc>
                <a:spcPts val="2250"/>
              </a:lnSpc>
              <a:buFont typeface="Arial" panose="020B0604020202020204" pitchFamily="34" charset="0"/>
              <a:buChar char="•"/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sécurité et de la défense nationales,</a:t>
            </a:r>
          </a:p>
          <a:p>
            <a:pPr marL="1657350" lvl="3" indent="-285750" algn="just">
              <a:lnSpc>
                <a:spcPts val="2250"/>
              </a:lnSpc>
              <a:buFont typeface="Arial" panose="020B0604020202020204" pitchFamily="34" charset="0"/>
              <a:buChar char="•"/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rationalisation des subventions ,</a:t>
            </a:r>
          </a:p>
          <a:p>
            <a:pPr marL="1657350" lvl="3" indent="-285750" algn="just">
              <a:lnSpc>
                <a:spcPts val="2250"/>
              </a:lnSpc>
              <a:buFont typeface="Arial" panose="020B0604020202020204" pitchFamily="34" charset="0"/>
              <a:buChar char="•"/>
            </a:pPr>
            <a:r>
              <a:rPr lang="fr-FR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préservation des ressources naturelles et du patrimoine culturel,</a:t>
            </a:r>
          </a:p>
          <a:p>
            <a:pPr marL="1657350" lvl="3" indent="-285750" algn="just">
              <a:lnSpc>
                <a:spcPts val="2250"/>
              </a:lnSpc>
              <a:buFont typeface="Arial" panose="020B0604020202020204" pitchFamily="34" charset="0"/>
              <a:buChar char="•"/>
            </a:pPr>
            <a:endParaRPr lang="fr-FR" dirty="0" smtClean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657350" lvl="3" indent="-285750" algn="just">
              <a:lnSpc>
                <a:spcPts val="2250"/>
              </a:lnSpc>
              <a:buFont typeface="Arial" panose="020B0604020202020204" pitchFamily="34" charset="0"/>
              <a:buChar char="•"/>
            </a:pPr>
            <a:endParaRPr lang="fr-FR" dirty="0" smtClean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ts val="2250"/>
              </a:lnSpc>
              <a:buFont typeface="Wingdings" panose="05000000000000000000" pitchFamily="2" charset="2"/>
              <a:buChar char="ü"/>
            </a:pPr>
            <a:endParaRPr lang="fr-FR" dirty="0" smtClean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endParaRPr lang="fr-FR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endParaRPr lang="fr-FR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600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9666" y="1"/>
            <a:ext cx="88343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fr-FR" sz="2400" b="1" dirty="0">
                <a:solidFill>
                  <a:srgbClr val="FF0000"/>
                </a:solidFill>
              </a:rPr>
              <a:t>Révision des restrictions à </a:t>
            </a:r>
            <a:r>
              <a:rPr lang="fr-FR" sz="2400" b="1" dirty="0" smtClean="0">
                <a:solidFill>
                  <a:srgbClr val="FF0000"/>
                </a:solidFill>
              </a:rPr>
              <a:t>l’investissement</a:t>
            </a:r>
          </a:p>
          <a:p>
            <a:pPr marL="342900" indent="-342900" algn="ctr"/>
            <a:r>
              <a:rPr lang="fr-FR" sz="2400" b="1" dirty="0">
                <a:solidFill>
                  <a:srgbClr val="FF0000"/>
                </a:solidFill>
              </a:rPr>
              <a:t>- Travaux en cours-</a:t>
            </a:r>
          </a:p>
          <a:p>
            <a:pPr marL="342900" indent="-342900" algn="ctr"/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45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432550"/>
            <a:ext cx="2133600" cy="365125"/>
          </a:xfrm>
        </p:spPr>
        <p:txBody>
          <a:bodyPr/>
          <a:lstStyle/>
          <a:p>
            <a:fld id="{D4ACFD55-7BD4-4AA3-8F96-2C76D927290B}" type="slidenum">
              <a:rPr lang="en-US" smtClean="0">
                <a:solidFill>
                  <a:srgbClr val="FF0000"/>
                </a:solidFill>
                <a:latin typeface="Century Gothic"/>
                <a:cs typeface="Century Gothic"/>
              </a:rPr>
              <a:pPr/>
              <a:t>7</a:t>
            </a:fld>
            <a:endParaRPr lang="en-US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7846" y="1022093"/>
            <a:ext cx="8443784" cy="5106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57350" lvl="3" indent="-285750" algn="just">
              <a:lnSpc>
                <a:spcPts val="2250"/>
              </a:lnSpc>
              <a:buFont typeface="Arial" panose="020B0604020202020204" pitchFamily="34" charset="0"/>
              <a:buChar char="•"/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fr-FR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protection de l’environnement,</a:t>
            </a:r>
          </a:p>
          <a:p>
            <a:pPr marL="1657350" lvl="3" indent="-285750" algn="just">
              <a:lnSpc>
                <a:spcPts val="2250"/>
              </a:lnSpc>
              <a:buFont typeface="Arial" panose="020B0604020202020204" pitchFamily="34" charset="0"/>
              <a:buChar char="•"/>
            </a:pPr>
            <a:r>
              <a:rPr lang="fr-FR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santé,</a:t>
            </a:r>
          </a:p>
          <a:p>
            <a:pPr marL="742950" lvl="1" indent="-285750" algn="just">
              <a:lnSpc>
                <a:spcPts val="2250"/>
              </a:lnSpc>
              <a:buFont typeface="Wingdings" panose="05000000000000000000" pitchFamily="2" charset="2"/>
              <a:buChar char="ü"/>
            </a:pPr>
            <a:r>
              <a:rPr lang="fr-FR" b="1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Elaboration des textes juridiques </a:t>
            </a:r>
            <a:r>
              <a:rPr lang="fr-FR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réglementaires </a:t>
            </a:r>
            <a:r>
              <a:rPr lang="fr-FR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relatifs à la suppression des autorisations ou leur remplacement par des cahiers des charges en coordination avec les structures administratives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endParaRPr lang="fr-FR" b="1" dirty="0" smtClean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ts val="2250"/>
              </a:lnSpc>
              <a:buFont typeface="Wingdings" panose="05000000000000000000" pitchFamily="2" charset="2"/>
              <a:buChar char="ü"/>
            </a:pPr>
            <a:endParaRPr lang="fr-FR" b="1" dirty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ts val="2250"/>
              </a:lnSpc>
              <a:buFont typeface="Wingdings" panose="05000000000000000000" pitchFamily="2" charset="2"/>
              <a:buChar char="ü"/>
            </a:pPr>
            <a:r>
              <a:rPr lang="fr-FR" b="1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Révision  </a:t>
            </a:r>
            <a:r>
              <a:rPr lang="fr-FR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actualisation des cahiers des </a:t>
            </a:r>
            <a:r>
              <a:rPr lang="fr-FR" b="1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charges existants </a:t>
            </a:r>
            <a:r>
              <a:rPr lang="fr-FR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relatifs 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à l’exercice </a:t>
            </a:r>
            <a:r>
              <a:rPr lang="fr-FR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activités économiques </a:t>
            </a:r>
          </a:p>
          <a:p>
            <a:pPr lvl="1" algn="just">
              <a:lnSpc>
                <a:spcPts val="2250"/>
              </a:lnSpc>
            </a:pPr>
            <a:endParaRPr lang="fr-FR" dirty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50"/>
              </a:lnSpc>
            </a:pPr>
            <a:r>
              <a:rPr lang="fr-FR" b="1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Clôture de la deuxième phase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fr-FR" b="1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élaboration d’un guide des autorisations et des cahiers des charges pour l’ensemble des activités économiques</a:t>
            </a:r>
            <a:r>
              <a:rPr lang="fr-FR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précisant: </a:t>
            </a:r>
          </a:p>
          <a:p>
            <a:pPr marL="1657350" lvl="3" indent="-285750" algn="just">
              <a:lnSpc>
                <a:spcPts val="2250"/>
              </a:lnSpc>
              <a:buFont typeface="Wingdings" panose="05000000000000000000" pitchFamily="2" charset="2"/>
              <a:buChar char="§"/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procédure de leurs octrois, </a:t>
            </a:r>
          </a:p>
          <a:p>
            <a:pPr marL="1657350" lvl="3" indent="-285750" algn="just">
              <a:lnSpc>
                <a:spcPts val="2250"/>
              </a:lnSpc>
              <a:buFont typeface="Wingdings" panose="05000000000000000000" pitchFamily="2" charset="2"/>
              <a:buChar char="§"/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documents demandés,</a:t>
            </a:r>
          </a:p>
          <a:p>
            <a:pPr marL="1657350" lvl="3" indent="-285750" algn="just">
              <a:lnSpc>
                <a:spcPts val="2250"/>
              </a:lnSpc>
              <a:buFont typeface="Wingdings" panose="05000000000000000000" pitchFamily="2" charset="2"/>
              <a:buChar char="§"/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les structures chargées de leurs octrois ,</a:t>
            </a:r>
          </a:p>
          <a:p>
            <a:pPr marL="1657350" lvl="3" indent="-285750" algn="just">
              <a:lnSpc>
                <a:spcPts val="2250"/>
              </a:lnSpc>
              <a:buFont typeface="Wingdings" panose="05000000000000000000" pitchFamily="2" charset="2"/>
              <a:buChar char="§"/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les délais de réponse ,</a:t>
            </a:r>
          </a:p>
          <a:p>
            <a:pPr marL="1657350" lvl="3" indent="-285750" algn="just">
              <a:lnSpc>
                <a:spcPts val="2250"/>
              </a:lnSpc>
              <a:buFont typeface="Wingdings" panose="05000000000000000000" pitchFamily="2" charset="2"/>
              <a:buChar char="§"/>
            </a:pPr>
            <a:endParaRPr lang="fr-FR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7781" y="33469"/>
            <a:ext cx="88639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fr-FR" sz="2400" b="1" dirty="0">
                <a:solidFill>
                  <a:srgbClr val="FF0000"/>
                </a:solidFill>
              </a:rPr>
              <a:t>Révision des restrictions à l’investissement</a:t>
            </a:r>
          </a:p>
          <a:p>
            <a:pPr marL="342900" indent="-342900" algn="ctr"/>
            <a:r>
              <a:rPr lang="fr-FR" sz="2400" b="1" dirty="0">
                <a:solidFill>
                  <a:srgbClr val="FF0000"/>
                </a:solidFill>
              </a:rPr>
              <a:t>- Travaux en cours-</a:t>
            </a:r>
          </a:p>
        </p:txBody>
      </p:sp>
    </p:spTree>
    <p:extLst>
      <p:ext uri="{BB962C8B-B14F-4D97-AF65-F5344CB8AC3E}">
        <p14:creationId xmlns:p14="http://schemas.microsoft.com/office/powerpoint/2010/main" val="401198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432550"/>
            <a:ext cx="2133600" cy="365125"/>
          </a:xfrm>
        </p:spPr>
        <p:txBody>
          <a:bodyPr/>
          <a:lstStyle/>
          <a:p>
            <a:fld id="{D4ACFD55-7BD4-4AA3-8F96-2C76D927290B}" type="slidenum">
              <a:rPr lang="en-US" smtClean="0">
                <a:solidFill>
                  <a:srgbClr val="FF0000"/>
                </a:solidFill>
                <a:latin typeface="Century Gothic"/>
                <a:cs typeface="Century Gothic"/>
              </a:rPr>
              <a:pPr/>
              <a:t>8</a:t>
            </a:fld>
            <a:endParaRPr lang="en-US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901521"/>
            <a:ext cx="8753451" cy="7884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lnSpc>
                <a:spcPts val="2250"/>
              </a:lnSpc>
            </a:pPr>
            <a:r>
              <a:rPr lang="fr-FR" sz="20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Etat d’avancement des travaux </a:t>
            </a:r>
            <a:r>
              <a:rPr lang="fr-FR" sz="2000" b="1" u="sng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l’unité de gestion par objectifs </a:t>
            </a:r>
            <a:r>
              <a:rPr lang="fr-FR" sz="2000" b="1" u="sng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fr-FR" kern="0" dirty="0">
                <a:solidFill>
                  <a:srgbClr val="000000"/>
                </a:solidFill>
                <a:latin typeface="Century Gothic"/>
                <a:cs typeface="Century Gothic"/>
              </a:rPr>
              <a:t> L’UGP a démarré ses </a:t>
            </a:r>
            <a:r>
              <a:rPr lang="fr-FR" kern="0" dirty="0" smtClean="0">
                <a:solidFill>
                  <a:srgbClr val="000000"/>
                </a:solidFill>
                <a:latin typeface="Century Gothic"/>
                <a:cs typeface="Century Gothic"/>
              </a:rPr>
              <a:t>travaux, </a:t>
            </a:r>
            <a:r>
              <a:rPr lang="fr-FR" kern="0" dirty="0">
                <a:solidFill>
                  <a:srgbClr val="000000"/>
                </a:solidFill>
                <a:latin typeface="Century Gothic"/>
                <a:cs typeface="Century Gothic"/>
              </a:rPr>
              <a:t>un comité de pilotage interministériel présidé par le ministre chargé de l’investissement </a:t>
            </a:r>
            <a:r>
              <a:rPr lang="fr-FR" kern="0" dirty="0" smtClean="0">
                <a:solidFill>
                  <a:srgbClr val="000000"/>
                </a:solidFill>
                <a:latin typeface="Century Gothic"/>
                <a:cs typeface="Century Gothic"/>
              </a:rPr>
              <a:t>est chargé </a:t>
            </a:r>
            <a:r>
              <a:rPr lang="fr-FR" kern="0" dirty="0">
                <a:solidFill>
                  <a:srgbClr val="000000"/>
                </a:solidFill>
                <a:latin typeface="Century Gothic"/>
                <a:cs typeface="Century Gothic"/>
              </a:rPr>
              <a:t>du suivi et de l’évaluation des travaux de l’UGP ,</a:t>
            </a:r>
          </a:p>
          <a:p>
            <a:pPr marL="342900" indent="-342900" algn="just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kern="0" dirty="0">
                <a:solidFill>
                  <a:srgbClr val="000000"/>
                </a:solidFill>
                <a:latin typeface="Century Gothic"/>
                <a:cs typeface="Century Gothic"/>
              </a:rPr>
              <a:t>Une série de réunions avec  les ministères et structures intervenants dans le processus d’investissement a permis à l’unité de gestion de dégager </a:t>
            </a:r>
            <a:r>
              <a:rPr lang="fr-FR" b="1" kern="0" dirty="0">
                <a:solidFill>
                  <a:srgbClr val="FF0000"/>
                </a:solidFill>
                <a:latin typeface="Century Gothic"/>
                <a:cs typeface="Century Gothic"/>
              </a:rPr>
              <a:t>une liste de 200 autorisations reparties entre 17 ministères,  </a:t>
            </a:r>
            <a:r>
              <a:rPr lang="fr-FR" kern="0" dirty="0">
                <a:solidFill>
                  <a:srgbClr val="000000"/>
                </a:solidFill>
                <a:latin typeface="Century Gothic"/>
                <a:cs typeface="Century Gothic"/>
              </a:rPr>
              <a:t>d’autres réunions  sont encore programmées,</a:t>
            </a:r>
          </a:p>
          <a:p>
            <a:pPr marL="342900" indent="-342900" algn="just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endParaRPr lang="fr-FR" kern="0" dirty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pPr marL="342900" indent="-342900" algn="just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kern="0" dirty="0" smtClean="0">
                <a:solidFill>
                  <a:srgbClr val="000000"/>
                </a:solidFill>
                <a:latin typeface="Century Gothic"/>
                <a:cs typeface="Century Gothic"/>
              </a:rPr>
              <a:t>L’analyse </a:t>
            </a:r>
            <a:r>
              <a:rPr lang="fr-FR" kern="0" dirty="0">
                <a:solidFill>
                  <a:srgbClr val="000000"/>
                </a:solidFill>
                <a:latin typeface="Century Gothic"/>
                <a:cs typeface="Century Gothic"/>
              </a:rPr>
              <a:t>des textes juridiques et règlementaires montre que certaines </a:t>
            </a:r>
            <a:r>
              <a:rPr lang="fr-FR" kern="0" dirty="0" smtClean="0">
                <a:solidFill>
                  <a:srgbClr val="000000"/>
                </a:solidFill>
                <a:latin typeface="Century Gothic"/>
                <a:cs typeface="Century Gothic"/>
              </a:rPr>
              <a:t>activités sont </a:t>
            </a:r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fr-FR" b="1" kern="0" dirty="0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encore </a:t>
            </a:r>
            <a:r>
              <a:rPr lang="fr-FR" b="1" kern="0" dirty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soumises à l’autorisation du nouveau conseil Supérieur de l’investissement</a:t>
            </a:r>
            <a:r>
              <a:rPr lang="fr-FR" kern="0" dirty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 en vertu de textes sectoriels encore en </a:t>
            </a:r>
            <a:r>
              <a:rPr lang="fr-FR" kern="0" dirty="0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vigueur tel que :  </a:t>
            </a:r>
            <a:endParaRPr lang="ar-TN" kern="0" dirty="0">
              <a:solidFill>
                <a:srgbClr val="000000"/>
              </a:solidFill>
              <a:latin typeface="Century Gothic"/>
              <a:cs typeface="Century Gothic"/>
              <a:sym typeface="Wingdings"/>
            </a:endParaRPr>
          </a:p>
          <a:p>
            <a:pPr marL="903288" indent="-188913" defTabSz="787400" eaLnBrk="0" hangingPunct="0">
              <a:lnSpc>
                <a:spcPct val="120000"/>
              </a:lnSpc>
              <a:spcAft>
                <a:spcPts val="600"/>
              </a:spcAft>
              <a:buSzPct val="75000"/>
              <a:buFont typeface="Wingdings" panose="05000000000000000000" pitchFamily="2" charset="2"/>
              <a:buChar char="v"/>
              <a:defRPr/>
            </a:pPr>
            <a:r>
              <a:rPr lang="fr-FR" kern="0" dirty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fr-FR" b="1" kern="0" dirty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Transport routier public des </a:t>
            </a:r>
            <a:r>
              <a:rPr lang="fr-FR" b="1" kern="0" dirty="0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voyageurs, </a:t>
            </a:r>
            <a:endParaRPr lang="fr-FR" b="1" kern="0" dirty="0">
              <a:solidFill>
                <a:srgbClr val="000000"/>
              </a:solidFill>
              <a:latin typeface="Century Gothic"/>
              <a:cs typeface="Century Gothic"/>
              <a:sym typeface="Wingdings"/>
            </a:endParaRPr>
          </a:p>
          <a:p>
            <a:pPr marL="903288" indent="-188913" defTabSz="787400" eaLnBrk="0" hangingPunct="0">
              <a:lnSpc>
                <a:spcPct val="120000"/>
              </a:lnSpc>
              <a:spcAft>
                <a:spcPts val="600"/>
              </a:spcAft>
              <a:buSzPct val="75000"/>
              <a:buFont typeface="Wingdings" panose="05000000000000000000" pitchFamily="2" charset="2"/>
              <a:buChar char="v"/>
              <a:defRPr/>
            </a:pPr>
            <a:r>
              <a:rPr lang="fr-FR" b="1" kern="0" dirty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Transport terrestre des </a:t>
            </a:r>
            <a:r>
              <a:rPr lang="fr-FR" b="1" kern="0" dirty="0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marchandises,  </a:t>
            </a:r>
            <a:endParaRPr lang="fr-FR" kern="0" dirty="0">
              <a:solidFill>
                <a:srgbClr val="000000"/>
              </a:solidFill>
              <a:latin typeface="Century Gothic"/>
              <a:cs typeface="Century Gothic"/>
              <a:sym typeface="Wingdings"/>
            </a:endParaRPr>
          </a:p>
          <a:p>
            <a:pPr marL="903288" indent="-188913" defTabSz="787400" eaLnBrk="0" hangingPunct="0">
              <a:lnSpc>
                <a:spcPct val="120000"/>
              </a:lnSpc>
              <a:spcAft>
                <a:spcPts val="600"/>
              </a:spcAft>
              <a:buSzPct val="75000"/>
              <a:buFont typeface="Wingdings" panose="05000000000000000000" pitchFamily="2" charset="2"/>
              <a:buChar char="v"/>
              <a:defRPr/>
            </a:pPr>
            <a:r>
              <a:rPr lang="fr-FR" b="1" kern="0" dirty="0">
                <a:solidFill>
                  <a:srgbClr val="000000"/>
                </a:solidFill>
                <a:latin typeface="Century Gothic"/>
                <a:cs typeface="Century Gothic"/>
                <a:sym typeface="Wingdings" pitchFamily="2" charset="2"/>
              </a:rPr>
              <a:t>Promotion </a:t>
            </a:r>
            <a:r>
              <a:rPr lang="fr-FR" b="1" kern="0" dirty="0" smtClean="0">
                <a:solidFill>
                  <a:srgbClr val="000000"/>
                </a:solidFill>
                <a:latin typeface="Century Gothic"/>
                <a:cs typeface="Century Gothic"/>
                <a:sym typeface="Wingdings" pitchFamily="2" charset="2"/>
              </a:rPr>
              <a:t>immobilière,</a:t>
            </a:r>
            <a:endParaRPr lang="fr-FR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50"/>
              </a:lnSpc>
              <a:spcAft>
                <a:spcPts val="0"/>
              </a:spcAft>
            </a:pPr>
            <a:endParaRPr lang="fr-FR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50"/>
              </a:lnSpc>
              <a:spcAft>
                <a:spcPts val="0"/>
              </a:spcAft>
            </a:pPr>
            <a:endParaRPr lang="fr-FR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50"/>
              </a:lnSpc>
              <a:spcAft>
                <a:spcPts val="0"/>
              </a:spcAft>
            </a:pPr>
            <a:endParaRPr lang="fr-FR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50"/>
              </a:lnSpc>
              <a:spcAft>
                <a:spcPts val="0"/>
              </a:spcAft>
            </a:pPr>
            <a:endParaRPr lang="fr-FR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endParaRPr lang="fr-FR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endParaRPr lang="fr-FR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endParaRPr lang="fr-FR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ts val="2250"/>
              </a:lnSpc>
              <a:spcAft>
                <a:spcPts val="0"/>
              </a:spcAft>
              <a:buFont typeface="+mj-lt"/>
              <a:buAutoNum type="arabicPeriod"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600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3334" y="1"/>
            <a:ext cx="88606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fr-FR" sz="2400" b="1" dirty="0">
                <a:solidFill>
                  <a:srgbClr val="FF0000"/>
                </a:solidFill>
              </a:rPr>
              <a:t>Révision des restrictions à l’investissement</a:t>
            </a:r>
          </a:p>
          <a:p>
            <a:pPr marL="342900" indent="-342900" algn="ctr"/>
            <a:r>
              <a:rPr lang="fr-FR" sz="2400" b="1" dirty="0">
                <a:solidFill>
                  <a:srgbClr val="FF0000"/>
                </a:solidFill>
              </a:rPr>
              <a:t>- Travaux en cours-</a:t>
            </a:r>
          </a:p>
        </p:txBody>
      </p:sp>
    </p:spTree>
    <p:extLst>
      <p:ext uri="{BB962C8B-B14F-4D97-AF65-F5344CB8AC3E}">
        <p14:creationId xmlns:p14="http://schemas.microsoft.com/office/powerpoint/2010/main" val="300218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432550"/>
            <a:ext cx="2133600" cy="365125"/>
          </a:xfrm>
        </p:spPr>
        <p:txBody>
          <a:bodyPr/>
          <a:lstStyle/>
          <a:p>
            <a:fld id="{D4ACFD55-7BD4-4AA3-8F96-2C76D927290B}" type="slidenum">
              <a:rPr lang="en-US" smtClean="0">
                <a:solidFill>
                  <a:srgbClr val="FF0000"/>
                </a:solidFill>
                <a:latin typeface="Century Gothic"/>
                <a:cs typeface="Century Gothic"/>
              </a:rPr>
              <a:pPr/>
              <a:t>9</a:t>
            </a:fld>
            <a:endParaRPr lang="en-US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667" y="1034972"/>
            <a:ext cx="8443784" cy="65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50"/>
              </a:lnSpc>
              <a:spcAft>
                <a:spcPts val="0"/>
              </a:spcAft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600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0086" y="247351"/>
            <a:ext cx="88639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fr-FR" sz="2000" b="1" dirty="0">
                <a:solidFill>
                  <a:srgbClr val="FF0000"/>
                </a:solidFill>
              </a:rPr>
              <a:t>Révision des restrictions a l’investissement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1598140" y="3075057"/>
            <a:ext cx="59477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cap="small" dirty="0">
                <a:solidFill>
                  <a:srgbClr val="FF0000"/>
                </a:solidFill>
                <a:latin typeface="Century Gothic"/>
                <a:cs typeface="Century Gothic"/>
              </a:rPr>
              <a:t>MERCI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35975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3263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/m_precDefaultNumber&gt;&lt;m_precDefaultPercent&gt;&lt;m_bNumberIsYear val=&quot;1&quot;/&gt;&lt;m_chMinusSymbol&gt;-&lt;/m_chMinusSymbol&gt;&lt;m_nDecimalDigits17909 val=&quot;1&quot;/&gt;&lt;m_chDecimalSymbol17909&gt;.&lt;/m_chDecimalSymbol17909&gt;&lt;m_nGroupingDigits17909 val=&quot;3&quot;/&gt;&lt;m_chGroupingSymbol17909&gt;,&lt;/m_chGroupingSymbol17909&gt;&lt;m_strSuffix17909&gt;%&lt;/m_strSuffix17909&gt;&lt;/m_precDefaultPercent&gt;&lt;m_precDefaultDate&gt;&lt;m_bNumberIsYear val=&quot;0&quot;/&gt;&lt;m_strFormatTime&gt;%#m/%#d/%Y&lt;/m_strFormatTime&gt;&lt;/m_precDefaultDate&gt;&lt;m_precDefaultYear/&gt;&lt;m_precDefaultQuarter/&gt;&lt;m_precDefaultMonth/&gt;&lt;m_precDefaultWeek/&gt;&lt;m_precDefaultDay/&gt;&lt;m_mruColor&gt;&lt;m_vecMRU length=&quot;9&quot;&gt;&lt;elem m_fUsage=&quot;3.66324814371710650000E+000&quot;&gt;&lt;m_msothmcolidx val=&quot;0&quot;/&gt;&lt;m_rgb r=&quot;cd&quot; g=&quot;1&quot; b=&quot;15&quot;/&gt;&lt;m_ppcolschidx tagver0=&quot;23004&quot; tagname0=&quot;m_ppcolschidxUNRECOGNIZED&quot; val=&quot;0&quot;/&gt;&lt;m_nBrightness val=&quot;0&quot;/&gt;&lt;/elem&gt;&lt;elem m_fUsage=&quot;1.94310363865883540000E+000&quot;&gt;&lt;m_msothmcolidx val=&quot;0&quot;/&gt;&lt;m_rgb r=&quot;8b&quot; g=&quot;10&quot; b=&quot;22&quot;/&gt;&lt;m_ppcolschidx tagver0=&quot;23004&quot; tagname0=&quot;m_ppcolschidxUNRECOGNIZED&quot; val=&quot;0&quot;/&gt;&lt;m_nBrightness val=&quot;0&quot;/&gt;&lt;/elem&gt;&lt;elem m_fUsage=&quot;1.00000000000000000000E+000&quot;&gt;&lt;m_msothmcolidx val=&quot;0&quot;/&gt;&lt;m_rgb r=&quot;7c&quot; g=&quot;a0&quot; b=&quot;98&quot;/&gt;&lt;m_ppcolschidx tagver0=&quot;23004&quot; tagname0=&quot;m_ppcolschidxUNRECOGNIZED&quot; val=&quot;0&quot;/&gt;&lt;m_nBrightness val=&quot;0&quot;/&gt;&lt;/elem&gt;&lt;elem m_fUsage=&quot;9.00000000000000020000E-001&quot;&gt;&lt;m_msothmcolidx val=&quot;0&quot;/&gt;&lt;m_rgb r=&quot;45&quot; g=&quot;a8&quot; b=&quot;e2&quot;/&gt;&lt;m_ppcolschidx tagver0=&quot;23004&quot; tagname0=&quot;m_ppcolschidxUNRECOGNIZED&quot; val=&quot;0&quot;/&gt;&lt;m_nBrightness val=&quot;0&quot;/&gt;&lt;/elem&gt;&lt;elem m_fUsage=&quot;8.10000000000000050000E-001&quot;&gt;&lt;m_msothmcolidx val=&quot;0&quot;/&gt;&lt;m_rgb r=&quot;6a&quot; g=&quot;b2&quot; b=&quot;b2&quot;/&gt;&lt;m_ppcolschidx tagver0=&quot;23004&quot; tagname0=&quot;m_ppcolschidxUNRECOGNIZED&quot; val=&quot;0&quot;/&gt;&lt;m_nBrightness val=&quot;0&quot;/&gt;&lt;/elem&gt;&lt;elem m_fUsage=&quot;7.29000000000000090000E-001&quot;&gt;&lt;m_msothmcolidx val=&quot;0&quot;/&gt;&lt;m_rgb r=&quot;8b&quot; g=&quot;10&quot; b=&quot;4&quot;/&gt;&lt;m_ppcolschidx tagver0=&quot;23004&quot; tagname0=&quot;m_ppcolschidxUNRECOGNIZED&quot; val=&quot;0&quot;/&gt;&lt;m_nBrightness val=&quot;0&quot;/&gt;&lt;/elem&gt;&lt;elem m_fUsage=&quot;5.67997178922900140000E-001&quot;&gt;&lt;m_msothmcolidx val=&quot;0&quot;/&gt;&lt;m_rgb r=&quot;ba&quot; g=&quot;dc&quot; b=&quot;dc&quot;/&gt;&lt;m_ppcolschidx tagver0=&quot;23004&quot; tagname0=&quot;m_ppcolschidxUNRECOGNIZED&quot; val=&quot;0&quot;/&gt;&lt;m_nBrightness val=&quot;0&quot;/&gt;&lt;/elem&gt;&lt;elem m_fUsage=&quot;2.28767924549610120000E-001&quot;&gt;&lt;m_msothmcolidx val=&quot;0&quot;/&gt;&lt;m_rgb r=&quot;71&quot; g=&quot;8a&quot; b=&quot;8a&quot;/&gt;&lt;m_ppcolschidx tagver0=&quot;23004&quot; tagname0=&quot;m_ppcolschidxUNRECOGNIZED&quot; val=&quot;0&quot;/&gt;&lt;m_nBrightness val=&quot;0&quot;/&gt;&lt;/elem&gt;&lt;elem m_fUsage=&quot;1.44782909065174580000E-001&quot;&gt;&lt;m_msothmcolidx val=&quot;0&quot;/&gt;&lt;m_rgb r=&quot;f3&quot; g=&quot;60&quot; b=&quot;2e&quot;/&gt;&lt;m_ppcolschidx tagver0=&quot;23004&quot; tagname0=&quot;m_ppcolschidxUNRECOGNIZED&quot; val=&quot;0&quot;/&gt;&lt;m_nBrightness val=&quot;0&quot;/&gt;&lt;/elem&gt;&lt;/m_vecMRU&gt;&lt;/m_mruColor&gt;&lt;m_eweekdayFirstOfWeek val=&quot;1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21689</TotalTime>
  <Words>482</Words>
  <Application>Microsoft Office PowerPoint</Application>
  <PresentationFormat>On-screen Show (4:3)</PresentationFormat>
  <Paragraphs>124</Paragraphs>
  <Slides>9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Office Theme</vt:lpstr>
      <vt:lpstr>2_Office Theme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Swicorp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Majd</dc:title>
  <dc:creator>Sonia.Ayachi@mdici.gov.tn</dc:creator>
  <cp:lastModifiedBy>DODINI Michaela (EEAS-TUNIS)</cp:lastModifiedBy>
  <cp:revision>1119</cp:revision>
  <cp:lastPrinted>2017-06-01T05:16:27Z</cp:lastPrinted>
  <dcterms:created xsi:type="dcterms:W3CDTF">2015-05-13T17:18:11Z</dcterms:created>
  <dcterms:modified xsi:type="dcterms:W3CDTF">2017-06-05T10:16:15Z</dcterms:modified>
</cp:coreProperties>
</file>