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7"/>
  </p:notesMasterIdLst>
  <p:sldIdLst>
    <p:sldId id="256" r:id="rId5"/>
    <p:sldId id="258" r:id="rId6"/>
    <p:sldId id="259" r:id="rId7"/>
    <p:sldId id="310" r:id="rId8"/>
    <p:sldId id="311" r:id="rId9"/>
    <p:sldId id="266" r:id="rId10"/>
    <p:sldId id="270" r:id="rId11"/>
    <p:sldId id="294" r:id="rId12"/>
    <p:sldId id="293" r:id="rId13"/>
    <p:sldId id="298" r:id="rId14"/>
    <p:sldId id="271" r:id="rId15"/>
    <p:sldId id="272" r:id="rId16"/>
    <p:sldId id="289" r:id="rId17"/>
    <p:sldId id="276" r:id="rId18"/>
    <p:sldId id="277" r:id="rId19"/>
    <p:sldId id="278" r:id="rId20"/>
    <p:sldId id="309" r:id="rId21"/>
    <p:sldId id="279" r:id="rId22"/>
    <p:sldId id="280" r:id="rId23"/>
    <p:sldId id="281" r:id="rId24"/>
    <p:sldId id="282" r:id="rId25"/>
    <p:sldId id="283" r:id="rId26"/>
    <p:sldId id="284" r:id="rId27"/>
    <p:sldId id="297" r:id="rId28"/>
    <p:sldId id="313" r:id="rId29"/>
    <p:sldId id="299" r:id="rId30"/>
    <p:sldId id="314" r:id="rId31"/>
    <p:sldId id="303" r:id="rId32"/>
    <p:sldId id="308" r:id="rId33"/>
    <p:sldId id="304" r:id="rId34"/>
    <p:sldId id="305" r:id="rId35"/>
    <p:sldId id="312" r:id="rId36"/>
  </p:sldIdLst>
  <p:sldSz cx="9144000" cy="6858000" type="screen4x3"/>
  <p:notesSz cx="6858000" cy="9144000"/>
  <p:defaultTextStyle>
    <a:defPPr>
      <a:defRPr lang="es-C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neb" initials="D" lastIdx="10" clrIdx="0"/>
  <p:cmAuthor id="1" name="awex"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7" autoAdjust="0"/>
    <p:restoredTop sz="85286" autoAdjust="0"/>
  </p:normalViewPr>
  <p:slideViewPr>
    <p:cSldViewPr>
      <p:cViewPr varScale="1">
        <p:scale>
          <a:sx n="109" d="100"/>
          <a:sy n="109" d="100"/>
        </p:scale>
        <p:origin x="-6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78F672-A0DF-4065-8317-02AC88984CFF}" type="datetimeFigureOut">
              <a:rPr lang="es-CL" smtClean="0"/>
              <a:pPr/>
              <a:t>19-12-2016</a:t>
            </a:fld>
            <a:endParaRPr lang="es-C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7282D5-5065-42EF-B6ED-013BD372D6BE}" type="slidenum">
              <a:rPr lang="es-CL" smtClean="0"/>
              <a:pPr/>
              <a:t>‹N°›</a:t>
            </a:fld>
            <a:endParaRPr lang="es-CL"/>
          </a:p>
        </p:txBody>
      </p:sp>
    </p:spTree>
    <p:extLst>
      <p:ext uri="{BB962C8B-B14F-4D97-AF65-F5344CB8AC3E}">
        <p14:creationId xmlns:p14="http://schemas.microsoft.com/office/powerpoint/2010/main" val="110909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export.gov/article?series=a0pt0000000PAtLAAW&amp;type=Country_Commercial__kav"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a:t>
            </a:r>
            <a:r>
              <a:rPr lang="es-ES" baseline="0" dirty="0" smtClean="0"/>
              <a:t> https://www.export.gov/article?series=a0pt0000000PAtLAAW&amp;type=Country_Commercial__kav</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4</a:t>
            </a:fld>
            <a:endParaRPr lang="es-CL"/>
          </a:p>
        </p:txBody>
      </p:sp>
    </p:spTree>
    <p:extLst>
      <p:ext uri="{BB962C8B-B14F-4D97-AF65-F5344CB8AC3E}">
        <p14:creationId xmlns:p14="http://schemas.microsoft.com/office/powerpoint/2010/main" val="1388978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a:t>
            </a:r>
            <a:r>
              <a:rPr lang="es-ES" baseline="0" dirty="0" smtClean="0"/>
              <a:t> https://www.export.gov/article?series=a0pt0000000PAtLAAW&amp;type=Country_Commercial__kav</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5</a:t>
            </a:fld>
            <a:endParaRPr lang="es-CL"/>
          </a:p>
        </p:txBody>
      </p:sp>
    </p:spTree>
    <p:extLst>
      <p:ext uri="{BB962C8B-B14F-4D97-AF65-F5344CB8AC3E}">
        <p14:creationId xmlns:p14="http://schemas.microsoft.com/office/powerpoint/2010/main" val="3031454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Sources</a:t>
            </a:r>
            <a:r>
              <a:rPr lang="es-ES" dirty="0" smtClean="0"/>
              <a:t>:</a:t>
            </a:r>
            <a:endParaRPr lang="es-CL" dirty="0" smtClean="0"/>
          </a:p>
          <a:p>
            <a:r>
              <a:rPr lang="es-CL" dirty="0" smtClean="0"/>
              <a:t>http://ibce.org.bo/images/publicaciones/ce-239-Cifras-Comercio-Exterior-Bolivia-2015.pdf</a:t>
            </a:r>
          </a:p>
          <a:p>
            <a:r>
              <a:rPr lang="es-CL" dirty="0" smtClean="0"/>
              <a:t>http://ibce.org.bo/images/ibcecifras_documentos/CIFRAS-553-Bolivia-Importaciones-combustible.pdf</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7</a:t>
            </a:fld>
            <a:endParaRPr lang="es-CL"/>
          </a:p>
        </p:txBody>
      </p:sp>
    </p:spTree>
    <p:extLst>
      <p:ext uri="{BB962C8B-B14F-4D97-AF65-F5344CB8AC3E}">
        <p14:creationId xmlns:p14="http://schemas.microsoft.com/office/powerpoint/2010/main" val="55097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a:t>
            </a:r>
            <a:r>
              <a:rPr lang="es-ES" baseline="0" dirty="0" smtClean="0"/>
              <a:t> </a:t>
            </a:r>
            <a:r>
              <a:rPr lang="es-CL" dirty="0" smtClean="0"/>
              <a:t>http://ibce.org.bo/images/publicaciones/ce-239-Cifras-Comercio-Exterior-Bolivia-2015.pdf</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8</a:t>
            </a:fld>
            <a:endParaRPr lang="es-CL"/>
          </a:p>
        </p:txBody>
      </p:sp>
    </p:spTree>
    <p:extLst>
      <p:ext uri="{BB962C8B-B14F-4D97-AF65-F5344CB8AC3E}">
        <p14:creationId xmlns:p14="http://schemas.microsoft.com/office/powerpoint/2010/main" val="1843116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a:t>
            </a:r>
          </a:p>
          <a:p>
            <a:r>
              <a:rPr lang="es-CL" dirty="0" smtClean="0"/>
              <a:t>http://ibce.org.bo/images/publicaciones/ce-239-Cifras-Comercio-Exterior-Bolivia-2015.pdf</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9</a:t>
            </a:fld>
            <a:endParaRPr lang="es-CL"/>
          </a:p>
        </p:txBody>
      </p:sp>
    </p:spTree>
    <p:extLst>
      <p:ext uri="{BB962C8B-B14F-4D97-AF65-F5344CB8AC3E}">
        <p14:creationId xmlns:p14="http://schemas.microsoft.com/office/powerpoint/2010/main" val="310348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CL" dirty="0" smtClean="0"/>
              <a:t>http://ibce.org.bo/images/publicaciones/ce-239-Cifras-Comercio-Exterior-Bolivia-2015.pdf</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10</a:t>
            </a:fld>
            <a:endParaRPr lang="es-CL"/>
          </a:p>
        </p:txBody>
      </p:sp>
    </p:spTree>
    <p:extLst>
      <p:ext uri="{BB962C8B-B14F-4D97-AF65-F5344CB8AC3E}">
        <p14:creationId xmlns:p14="http://schemas.microsoft.com/office/powerpoint/2010/main" val="3658823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l"/>
            <a:r>
              <a:rPr lang="es-CL" sz="1200" b="0" i="0" kern="1200" dirty="0" err="1" smtClean="0">
                <a:solidFill>
                  <a:schemeClr val="tx1"/>
                </a:solidFill>
                <a:latin typeface="+mn-lt"/>
                <a:ea typeface="+mn-ea"/>
                <a:cs typeface="+mn-cs"/>
              </a:rPr>
              <a:t>Sources</a:t>
            </a:r>
            <a:r>
              <a:rPr lang="es-CL" sz="1200" b="0" i="0" kern="1200" dirty="0" smtClean="0">
                <a:solidFill>
                  <a:schemeClr val="tx1"/>
                </a:solidFill>
                <a:latin typeface="+mn-lt"/>
                <a:ea typeface="+mn-ea"/>
                <a:cs typeface="+mn-cs"/>
              </a:rPr>
              <a:t>:</a:t>
            </a:r>
          </a:p>
          <a:p>
            <a:pPr algn="l"/>
            <a:r>
              <a:rPr lang="es-CL" sz="1200" b="0" i="0" kern="1200" dirty="0" smtClean="0">
                <a:solidFill>
                  <a:schemeClr val="tx1"/>
                </a:solidFill>
                <a:latin typeface="+mn-lt"/>
                <a:ea typeface="+mn-ea"/>
                <a:cs typeface="+mn-cs"/>
              </a:rPr>
              <a:t>http://bit.ly/2dG2cfR</a:t>
            </a:r>
          </a:p>
          <a:p>
            <a:pPr algn="l"/>
            <a:r>
              <a:rPr lang="es-CL" dirty="0" smtClean="0"/>
              <a:t>http://www.eia.gov/beta/international/country.cfm?iso=BOL</a:t>
            </a:r>
          </a:p>
          <a:p>
            <a:pPr algn="l"/>
            <a:r>
              <a:rPr lang="es-CL" dirty="0" smtClean="0"/>
              <a:t>http://www.gazprom-international.com/en/news-media/articles/bolivias-potential-gas-reserves-estimated-2-trillion-m3</a:t>
            </a:r>
          </a:p>
          <a:p>
            <a:pPr algn="l"/>
            <a:r>
              <a:rPr lang="es-CL" dirty="0" smtClean="0"/>
              <a:t>http://www.cbhe.org.bo/informacion-de-la-industria/estadisticas/194-reservas</a:t>
            </a:r>
          </a:p>
          <a:p>
            <a:pPr algn="l"/>
            <a:endParaRPr lang="es-CL"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14</a:t>
            </a:fld>
            <a:endParaRPr lang="es-CL"/>
          </a:p>
        </p:txBody>
      </p:sp>
    </p:spTree>
    <p:extLst>
      <p:ext uri="{BB962C8B-B14F-4D97-AF65-F5344CB8AC3E}">
        <p14:creationId xmlns:p14="http://schemas.microsoft.com/office/powerpoint/2010/main" val="569229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CL" dirty="0" err="1" smtClean="0"/>
              <a:t>Source</a:t>
            </a:r>
            <a:r>
              <a:rPr lang="es-CL" dirty="0" smtClean="0"/>
              <a:t>:</a:t>
            </a:r>
            <a:r>
              <a:rPr lang="es-CL" baseline="0" dirty="0" smtClean="0"/>
              <a:t> </a:t>
            </a:r>
            <a:r>
              <a:rPr lang="es-CL" dirty="0" smtClean="0"/>
              <a:t>http://www.paginasiete.bo/economia/2014/5/7/tres-megacampos-concentran-produccion-20794.html</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15</a:t>
            </a:fld>
            <a:endParaRPr lang="es-CL"/>
          </a:p>
        </p:txBody>
      </p:sp>
    </p:spTree>
    <p:extLst>
      <p:ext uri="{BB962C8B-B14F-4D97-AF65-F5344CB8AC3E}">
        <p14:creationId xmlns:p14="http://schemas.microsoft.com/office/powerpoint/2010/main" val="3000405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http://www.gnlglobal.com/proyectos/ypfb-y-empresas-extranjeras-invertirán-mas-de-us12-mil-millones-en-el-sector-de-gas-petróleo/ </a:t>
            </a:r>
          </a:p>
          <a:p>
            <a:r>
              <a:rPr lang="es-ES" dirty="0" smtClean="0"/>
              <a:t>http://www.gnlglobal.com/?s=Bolivia </a:t>
            </a:r>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16</a:t>
            </a:fld>
            <a:endParaRPr lang="es-CL"/>
          </a:p>
        </p:txBody>
      </p:sp>
    </p:spTree>
    <p:extLst>
      <p:ext uri="{BB962C8B-B14F-4D97-AF65-F5344CB8AC3E}">
        <p14:creationId xmlns:p14="http://schemas.microsoft.com/office/powerpoint/2010/main" val="666326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 http://www.energiabolivia.com/index.php?option=com_content&amp;view=article&amp;id=3949&amp;Itemid=113</a:t>
            </a:r>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17</a:t>
            </a:fld>
            <a:endParaRPr lang="es-CL"/>
          </a:p>
        </p:txBody>
      </p:sp>
    </p:spTree>
    <p:extLst>
      <p:ext uri="{BB962C8B-B14F-4D97-AF65-F5344CB8AC3E}">
        <p14:creationId xmlns:p14="http://schemas.microsoft.com/office/powerpoint/2010/main" val="4139690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 http://www.eldeber.com.bo/economia/exportaciones-bolivia-cayeron-31-2015.html</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18</a:t>
            </a:fld>
            <a:endParaRPr lang="es-CL"/>
          </a:p>
        </p:txBody>
      </p:sp>
    </p:spTree>
    <p:extLst>
      <p:ext uri="{BB962C8B-B14F-4D97-AF65-F5344CB8AC3E}">
        <p14:creationId xmlns:p14="http://schemas.microsoft.com/office/powerpoint/2010/main" val="3500203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CL" dirty="0" smtClean="0"/>
              <a:t>http://www.hidrocarburosbolivia.com/noticias-archivadas/572-upstream-archivado/upstream-01-07-2015-01-01-2016/71685-ypfb-programa-42-proyectos-exploratorios-hasta-el-2021-en-santa-cruz.html</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19</a:t>
            </a:fld>
            <a:endParaRPr lang="es-CL"/>
          </a:p>
        </p:txBody>
      </p:sp>
    </p:spTree>
    <p:extLst>
      <p:ext uri="{BB962C8B-B14F-4D97-AF65-F5344CB8AC3E}">
        <p14:creationId xmlns:p14="http://schemas.microsoft.com/office/powerpoint/2010/main" val="1663891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u="sng" dirty="0" err="1" smtClean="0">
                <a:solidFill>
                  <a:schemeClr val="bg1"/>
                </a:solidFill>
                <a:hlinkClick r:id="rId3"/>
              </a:rPr>
              <a:t>Source</a:t>
            </a:r>
            <a:r>
              <a:rPr lang="es-CL" sz="1200" u="sng" dirty="0" smtClean="0">
                <a:solidFill>
                  <a:schemeClr val="bg1"/>
                </a:solidFill>
                <a:hlinkClick r:id="rId3"/>
              </a:rPr>
              <a:t>:</a:t>
            </a:r>
            <a:r>
              <a:rPr lang="es-CL" sz="1200" u="sng" baseline="0" dirty="0" smtClean="0">
                <a:solidFill>
                  <a:schemeClr val="bg1"/>
                </a:solidFill>
                <a:hlinkClick r:id="rId3"/>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L" sz="1200" u="sng" dirty="0" smtClean="0">
                <a:hlinkClick r:id="rId3"/>
              </a:rPr>
              <a:t>https://www.export.gov/article?series=a0pt0000000PAtLAAW&amp;type=Country_Commercial__kav</a:t>
            </a:r>
            <a:endParaRPr lang="es-CL" sz="1200" dirty="0" smtClean="0"/>
          </a:p>
          <a:p>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20</a:t>
            </a:fld>
            <a:endParaRPr lang="es-CL"/>
          </a:p>
        </p:txBody>
      </p:sp>
    </p:spTree>
    <p:extLst>
      <p:ext uri="{BB962C8B-B14F-4D97-AF65-F5344CB8AC3E}">
        <p14:creationId xmlns:p14="http://schemas.microsoft.com/office/powerpoint/2010/main" val="3979418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 http://www.paginasiete.bo/economia/2016/5/24/2015-disminuyo-produccion-cuatro-principales-minerales-97518.html</a:t>
            </a:r>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23</a:t>
            </a:fld>
            <a:endParaRPr lang="es-CL"/>
          </a:p>
        </p:txBody>
      </p:sp>
    </p:spTree>
    <p:extLst>
      <p:ext uri="{BB962C8B-B14F-4D97-AF65-F5344CB8AC3E}">
        <p14:creationId xmlns:p14="http://schemas.microsoft.com/office/powerpoint/2010/main" val="335471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a:t>
            </a:r>
          </a:p>
          <a:p>
            <a:r>
              <a:rPr lang="es-ES" dirty="0" smtClean="0"/>
              <a:t>http://ibce.org.bo/documentos/informacion-mercado/2015/Bolivia-principales-productos-exportados-al-mundo-segun-volumen-valor-gestion-2015.pdf</a:t>
            </a:r>
            <a:endParaRPr lang="es-CL" dirty="0" smtClean="0"/>
          </a:p>
          <a:p>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24</a:t>
            </a:fld>
            <a:endParaRPr lang="es-CL"/>
          </a:p>
        </p:txBody>
      </p:sp>
    </p:spTree>
    <p:extLst>
      <p:ext uri="{BB962C8B-B14F-4D97-AF65-F5344CB8AC3E}">
        <p14:creationId xmlns:p14="http://schemas.microsoft.com/office/powerpoint/2010/main" val="3920495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Source</a:t>
            </a:r>
            <a:r>
              <a:rPr lang="es-ES" dirty="0" smtClean="0"/>
              <a:t>:</a:t>
            </a:r>
          </a:p>
          <a:p>
            <a:r>
              <a:rPr lang="es-CL" dirty="0" smtClean="0"/>
              <a:t>http://www.paginasiete.bo/economia/2016/2/24/exportacion-minerales-eeuu-bajo-531-2015-87760.html</a:t>
            </a:r>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25</a:t>
            </a:fld>
            <a:endParaRPr lang="es-CL"/>
          </a:p>
        </p:txBody>
      </p:sp>
    </p:spTree>
    <p:extLst>
      <p:ext uri="{BB962C8B-B14F-4D97-AF65-F5344CB8AC3E}">
        <p14:creationId xmlns:p14="http://schemas.microsoft.com/office/powerpoint/2010/main" val="3531651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smtClean="0"/>
              <a:t>http://www.energypress.com.bo/bolivia-ahorrara-us-250-millones-con-produccion-del-mutun/ </a:t>
            </a:r>
            <a:endParaRPr lang="es-CL" dirty="0"/>
          </a:p>
        </p:txBody>
      </p:sp>
      <p:sp>
        <p:nvSpPr>
          <p:cNvPr id="4" name="Marcador de número de diapositiva 3"/>
          <p:cNvSpPr>
            <a:spLocks noGrp="1"/>
          </p:cNvSpPr>
          <p:nvPr>
            <p:ph type="sldNum" sz="quarter" idx="10"/>
          </p:nvPr>
        </p:nvSpPr>
        <p:spPr/>
        <p:txBody>
          <a:bodyPr/>
          <a:lstStyle/>
          <a:p>
            <a:fld id="{797282D5-5065-42EF-B6ED-013BD372D6BE}" type="slidenum">
              <a:rPr lang="es-CL" smtClean="0"/>
              <a:pPr/>
              <a:t>26</a:t>
            </a:fld>
            <a:endParaRPr lang="es-CL"/>
          </a:p>
        </p:txBody>
      </p:sp>
    </p:spTree>
    <p:extLst>
      <p:ext uri="{BB962C8B-B14F-4D97-AF65-F5344CB8AC3E}">
        <p14:creationId xmlns:p14="http://schemas.microsoft.com/office/powerpoint/2010/main" val="4134029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L" dirty="0"/>
          </a:p>
        </p:txBody>
      </p:sp>
      <p:sp>
        <p:nvSpPr>
          <p:cNvPr id="4" name="3 Marcador de número de diapositiva"/>
          <p:cNvSpPr>
            <a:spLocks noGrp="1"/>
          </p:cNvSpPr>
          <p:nvPr>
            <p:ph type="sldNum" sz="quarter" idx="10"/>
          </p:nvPr>
        </p:nvSpPr>
        <p:spPr/>
        <p:txBody>
          <a:bodyPr/>
          <a:lstStyle/>
          <a:p>
            <a:fld id="{797282D5-5065-42EF-B6ED-013BD372D6BE}" type="slidenum">
              <a:rPr lang="es-CL" smtClean="0"/>
              <a:pPr/>
              <a:t>30</a:t>
            </a:fld>
            <a:endParaRPr lang="es-CL"/>
          </a:p>
        </p:txBody>
      </p:sp>
    </p:spTree>
    <p:extLst>
      <p:ext uri="{BB962C8B-B14F-4D97-AF65-F5344CB8AC3E}">
        <p14:creationId xmlns:p14="http://schemas.microsoft.com/office/powerpoint/2010/main" val="3615209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797282D5-5065-42EF-B6ED-013BD372D6BE}" type="slidenum">
              <a:rPr lang="es-CL" smtClean="0"/>
              <a:pPr/>
              <a:t>32</a:t>
            </a:fld>
            <a:endParaRPr lang="es-CL"/>
          </a:p>
        </p:txBody>
      </p:sp>
    </p:spTree>
    <p:extLst>
      <p:ext uri="{BB962C8B-B14F-4D97-AF65-F5344CB8AC3E}">
        <p14:creationId xmlns:p14="http://schemas.microsoft.com/office/powerpoint/2010/main" val="26423463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4" name="29 Marcador de fecha"/>
          <p:cNvSpPr>
            <a:spLocks noGrp="1"/>
          </p:cNvSpPr>
          <p:nvPr>
            <p:ph type="dt" sz="half" idx="10"/>
          </p:nvPr>
        </p:nvSpPr>
        <p:spPr/>
        <p:txBody>
          <a:bodyPr/>
          <a:lstStyle>
            <a:lvl1pPr>
              <a:defRPr/>
            </a:lvl1pPr>
          </a:lstStyle>
          <a:p>
            <a:pPr>
              <a:defRPr/>
            </a:pPr>
            <a:fld id="{2BE97EB9-6AC5-485D-9647-10A045BD397F}" type="datetimeFigureOut">
              <a:rPr lang="es-CL"/>
              <a:pPr>
                <a:defRPr/>
              </a:pPr>
              <a:t>19-12-2016</a:t>
            </a:fld>
            <a:endParaRPr lang="es-CL"/>
          </a:p>
        </p:txBody>
      </p:sp>
      <p:sp>
        <p:nvSpPr>
          <p:cNvPr id="5" name="18 Marcador de pie de página"/>
          <p:cNvSpPr>
            <a:spLocks noGrp="1"/>
          </p:cNvSpPr>
          <p:nvPr>
            <p:ph type="ftr" sz="quarter" idx="11"/>
          </p:nvPr>
        </p:nvSpPr>
        <p:spPr/>
        <p:txBody>
          <a:bodyPr/>
          <a:lstStyle>
            <a:lvl1pPr>
              <a:defRPr/>
            </a:lvl1pPr>
          </a:lstStyle>
          <a:p>
            <a:pPr>
              <a:defRPr/>
            </a:pPr>
            <a:endParaRPr lang="es-CL"/>
          </a:p>
        </p:txBody>
      </p:sp>
      <p:sp>
        <p:nvSpPr>
          <p:cNvPr id="6" name="26 Marcador de número de diapositiva"/>
          <p:cNvSpPr>
            <a:spLocks noGrp="1"/>
          </p:cNvSpPr>
          <p:nvPr>
            <p:ph type="sldNum" sz="quarter" idx="12"/>
          </p:nvPr>
        </p:nvSpPr>
        <p:spPr/>
        <p:txBody>
          <a:bodyPr/>
          <a:lstStyle>
            <a:lvl1pPr>
              <a:defRPr/>
            </a:lvl1pPr>
          </a:lstStyle>
          <a:p>
            <a:pPr>
              <a:defRPr/>
            </a:pPr>
            <a:fld id="{D6BCA882-82DB-42A7-9F07-52142AE87134}" type="slidenum">
              <a:rPr lang="es-CL"/>
              <a:pPr>
                <a:defRPr/>
              </a:pPr>
              <a:t>‹N°›</a:t>
            </a:fld>
            <a:endParaRPr lang="es-C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CD8A1E51-C4D9-4250-BEE7-691003365F0A}" type="datetimeFigureOut">
              <a:rPr lang="es-CL"/>
              <a:pPr>
                <a:defRPr/>
              </a:pPr>
              <a:t>19-12-2016</a:t>
            </a:fld>
            <a:endParaRPr lang="es-CL"/>
          </a:p>
        </p:txBody>
      </p:sp>
      <p:sp>
        <p:nvSpPr>
          <p:cNvPr id="5" name="21 Marcador de pie de página"/>
          <p:cNvSpPr>
            <a:spLocks noGrp="1"/>
          </p:cNvSpPr>
          <p:nvPr>
            <p:ph type="ftr" sz="quarter" idx="11"/>
          </p:nvPr>
        </p:nvSpPr>
        <p:spPr/>
        <p:txBody>
          <a:bodyPr/>
          <a:lstStyle>
            <a:lvl1pPr>
              <a:defRPr/>
            </a:lvl1pPr>
          </a:lstStyle>
          <a:p>
            <a:pPr>
              <a:defRPr/>
            </a:pPr>
            <a:endParaRPr lang="es-CL"/>
          </a:p>
        </p:txBody>
      </p:sp>
      <p:sp>
        <p:nvSpPr>
          <p:cNvPr id="6" name="17 Marcador de número de diapositiva"/>
          <p:cNvSpPr>
            <a:spLocks noGrp="1"/>
          </p:cNvSpPr>
          <p:nvPr>
            <p:ph type="sldNum" sz="quarter" idx="12"/>
          </p:nvPr>
        </p:nvSpPr>
        <p:spPr/>
        <p:txBody>
          <a:bodyPr/>
          <a:lstStyle>
            <a:lvl1pPr>
              <a:defRPr/>
            </a:lvl1pPr>
          </a:lstStyle>
          <a:p>
            <a:pPr>
              <a:defRPr/>
            </a:pPr>
            <a:fld id="{9299C832-5574-4646-8614-84F1E2E7C8F6}" type="slidenum">
              <a:rPr lang="es-CL"/>
              <a:pPr>
                <a:defRPr/>
              </a:pPr>
              <a:t>‹N°›</a:t>
            </a:fld>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CD9EEB19-6BF1-4D70-90E1-1D9E7456181E}" type="datetimeFigureOut">
              <a:rPr lang="es-CL"/>
              <a:pPr>
                <a:defRPr/>
              </a:pPr>
              <a:t>19-12-2016</a:t>
            </a:fld>
            <a:endParaRPr lang="es-CL"/>
          </a:p>
        </p:txBody>
      </p:sp>
      <p:sp>
        <p:nvSpPr>
          <p:cNvPr id="5" name="4 Marcador de pie de página"/>
          <p:cNvSpPr>
            <a:spLocks noGrp="1"/>
          </p:cNvSpPr>
          <p:nvPr>
            <p:ph type="ftr" sz="quarter" idx="11"/>
          </p:nvPr>
        </p:nvSpPr>
        <p:spPr/>
        <p:txBody>
          <a:bodyPr/>
          <a:lstStyle>
            <a:lvl1pPr>
              <a:defRPr/>
            </a:lvl1pPr>
          </a:lstStyle>
          <a:p>
            <a:pPr>
              <a:defRPr/>
            </a:pPr>
            <a:endParaRPr lang="es-CL"/>
          </a:p>
        </p:txBody>
      </p:sp>
      <p:sp>
        <p:nvSpPr>
          <p:cNvPr id="6" name="5 Marcador de número de diapositiva"/>
          <p:cNvSpPr>
            <a:spLocks noGrp="1"/>
          </p:cNvSpPr>
          <p:nvPr>
            <p:ph type="sldNum" sz="quarter" idx="12"/>
          </p:nvPr>
        </p:nvSpPr>
        <p:spPr/>
        <p:txBody>
          <a:bodyPr/>
          <a:lstStyle>
            <a:lvl1pPr>
              <a:defRPr/>
            </a:lvl1pPr>
          </a:lstStyle>
          <a:p>
            <a:pPr>
              <a:defRPr/>
            </a:pPr>
            <a:fld id="{017662A0-4D88-46DB-84B0-E7EDC1510E5A}" type="slidenum">
              <a:rPr lang="es-CL"/>
              <a:pPr>
                <a:defRPr/>
              </a:pPr>
              <a:t>‹N°›</a:t>
            </a:fld>
            <a:endParaRPr lang="es-C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6E222F7D-9F9F-4038-BFDE-F6FAE6D15829}" type="datetimeFigureOut">
              <a:rPr lang="es-CL"/>
              <a:pPr>
                <a:defRPr/>
              </a:pPr>
              <a:t>19-12-2016</a:t>
            </a:fld>
            <a:endParaRPr lang="es-CL"/>
          </a:p>
        </p:txBody>
      </p:sp>
      <p:sp>
        <p:nvSpPr>
          <p:cNvPr id="6" name="21 Marcador de pie de página"/>
          <p:cNvSpPr>
            <a:spLocks noGrp="1"/>
          </p:cNvSpPr>
          <p:nvPr>
            <p:ph type="ftr" sz="quarter" idx="11"/>
          </p:nvPr>
        </p:nvSpPr>
        <p:spPr/>
        <p:txBody>
          <a:bodyPr/>
          <a:lstStyle>
            <a:lvl1pPr>
              <a:defRPr/>
            </a:lvl1pPr>
          </a:lstStyle>
          <a:p>
            <a:pPr>
              <a:defRPr/>
            </a:pPr>
            <a:endParaRPr lang="es-CL"/>
          </a:p>
        </p:txBody>
      </p:sp>
      <p:sp>
        <p:nvSpPr>
          <p:cNvPr id="7" name="17 Marcador de número de diapositiva"/>
          <p:cNvSpPr>
            <a:spLocks noGrp="1"/>
          </p:cNvSpPr>
          <p:nvPr>
            <p:ph type="sldNum" sz="quarter" idx="12"/>
          </p:nvPr>
        </p:nvSpPr>
        <p:spPr/>
        <p:txBody>
          <a:bodyPr/>
          <a:lstStyle>
            <a:lvl1pPr>
              <a:defRPr/>
            </a:lvl1pPr>
          </a:lstStyle>
          <a:p>
            <a:pPr>
              <a:defRPr/>
            </a:pPr>
            <a:fld id="{D16F152C-5471-4E63-B6E7-5C3DA43FE8E7}" type="slidenum">
              <a:rPr lang="es-CL"/>
              <a:pPr>
                <a:defRPr/>
              </a:pPr>
              <a:t>‹N°›</a:t>
            </a:fld>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9 Marcador de fecha"/>
          <p:cNvSpPr>
            <a:spLocks noGrp="1"/>
          </p:cNvSpPr>
          <p:nvPr>
            <p:ph type="dt" sz="half" idx="10"/>
          </p:nvPr>
        </p:nvSpPr>
        <p:spPr/>
        <p:txBody>
          <a:bodyPr/>
          <a:lstStyle>
            <a:lvl1pPr>
              <a:defRPr/>
            </a:lvl1pPr>
          </a:lstStyle>
          <a:p>
            <a:pPr>
              <a:defRPr/>
            </a:pPr>
            <a:fld id="{95440012-E107-46D5-9F81-8E6326CEAF49}" type="datetimeFigureOut">
              <a:rPr lang="es-CL"/>
              <a:pPr>
                <a:defRPr/>
              </a:pPr>
              <a:t>19-12-2016</a:t>
            </a:fld>
            <a:endParaRPr lang="es-CL"/>
          </a:p>
        </p:txBody>
      </p:sp>
      <p:sp>
        <p:nvSpPr>
          <p:cNvPr id="8" name="21 Marcador de pie de página"/>
          <p:cNvSpPr>
            <a:spLocks noGrp="1"/>
          </p:cNvSpPr>
          <p:nvPr>
            <p:ph type="ftr" sz="quarter" idx="11"/>
          </p:nvPr>
        </p:nvSpPr>
        <p:spPr/>
        <p:txBody>
          <a:bodyPr/>
          <a:lstStyle>
            <a:lvl1pPr>
              <a:defRPr/>
            </a:lvl1pPr>
          </a:lstStyle>
          <a:p>
            <a:pPr>
              <a:defRPr/>
            </a:pPr>
            <a:endParaRPr lang="es-CL"/>
          </a:p>
        </p:txBody>
      </p:sp>
      <p:sp>
        <p:nvSpPr>
          <p:cNvPr id="9" name="17 Marcador de número de diapositiva"/>
          <p:cNvSpPr>
            <a:spLocks noGrp="1"/>
          </p:cNvSpPr>
          <p:nvPr>
            <p:ph type="sldNum" sz="quarter" idx="12"/>
          </p:nvPr>
        </p:nvSpPr>
        <p:spPr/>
        <p:txBody>
          <a:bodyPr/>
          <a:lstStyle>
            <a:lvl1pPr>
              <a:defRPr/>
            </a:lvl1pPr>
          </a:lstStyle>
          <a:p>
            <a:pPr>
              <a:defRPr/>
            </a:pPr>
            <a:fld id="{8CABF401-A88C-405B-8D42-CF3FA3CA2D8D}" type="slidenum">
              <a:rPr lang="es-CL"/>
              <a:pPr>
                <a:defRPr/>
              </a:pPr>
              <a:t>‹N°›</a:t>
            </a:fld>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BB88F42A-F287-4C9A-BE25-9BDFF363F34B}" type="datetimeFigureOut">
              <a:rPr lang="es-CL"/>
              <a:pPr>
                <a:defRPr/>
              </a:pPr>
              <a:t>19-12-2016</a:t>
            </a:fld>
            <a:endParaRPr lang="es-CL"/>
          </a:p>
        </p:txBody>
      </p:sp>
      <p:sp>
        <p:nvSpPr>
          <p:cNvPr id="4" name="21 Marcador de pie de página"/>
          <p:cNvSpPr>
            <a:spLocks noGrp="1"/>
          </p:cNvSpPr>
          <p:nvPr>
            <p:ph type="ftr" sz="quarter" idx="11"/>
          </p:nvPr>
        </p:nvSpPr>
        <p:spPr/>
        <p:txBody>
          <a:bodyPr/>
          <a:lstStyle>
            <a:lvl1pPr>
              <a:defRPr/>
            </a:lvl1pPr>
          </a:lstStyle>
          <a:p>
            <a:pPr>
              <a:defRPr/>
            </a:pPr>
            <a:endParaRPr lang="es-CL"/>
          </a:p>
        </p:txBody>
      </p:sp>
      <p:sp>
        <p:nvSpPr>
          <p:cNvPr id="5" name="17 Marcador de número de diapositiva"/>
          <p:cNvSpPr>
            <a:spLocks noGrp="1"/>
          </p:cNvSpPr>
          <p:nvPr>
            <p:ph type="sldNum" sz="quarter" idx="12"/>
          </p:nvPr>
        </p:nvSpPr>
        <p:spPr/>
        <p:txBody>
          <a:bodyPr/>
          <a:lstStyle>
            <a:lvl1pPr>
              <a:defRPr/>
            </a:lvl1pPr>
          </a:lstStyle>
          <a:p>
            <a:pPr>
              <a:defRPr/>
            </a:pPr>
            <a:fld id="{AA8FA698-1E77-4DE3-8696-D8E6C0886396}" type="slidenum">
              <a:rPr lang="es-CL"/>
              <a:pPr>
                <a:defRPr/>
              </a:pPr>
              <a:t>‹N°›</a:t>
            </a:fld>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AC97EA96-2716-4FDC-91CC-E00293FF8535}" type="datetimeFigureOut">
              <a:rPr lang="es-CL"/>
              <a:pPr>
                <a:defRPr/>
              </a:pPr>
              <a:t>19-12-2016</a:t>
            </a:fld>
            <a:endParaRPr lang="es-CL"/>
          </a:p>
        </p:txBody>
      </p:sp>
      <p:sp>
        <p:nvSpPr>
          <p:cNvPr id="3" name="21 Marcador de pie de página"/>
          <p:cNvSpPr>
            <a:spLocks noGrp="1"/>
          </p:cNvSpPr>
          <p:nvPr>
            <p:ph type="ftr" sz="quarter" idx="11"/>
          </p:nvPr>
        </p:nvSpPr>
        <p:spPr/>
        <p:txBody>
          <a:bodyPr/>
          <a:lstStyle>
            <a:lvl1pPr>
              <a:defRPr/>
            </a:lvl1pPr>
          </a:lstStyle>
          <a:p>
            <a:pPr>
              <a:defRPr/>
            </a:pPr>
            <a:endParaRPr lang="es-CL"/>
          </a:p>
        </p:txBody>
      </p:sp>
      <p:sp>
        <p:nvSpPr>
          <p:cNvPr id="4" name="17 Marcador de número de diapositiva"/>
          <p:cNvSpPr>
            <a:spLocks noGrp="1"/>
          </p:cNvSpPr>
          <p:nvPr>
            <p:ph type="sldNum" sz="quarter" idx="12"/>
          </p:nvPr>
        </p:nvSpPr>
        <p:spPr/>
        <p:txBody>
          <a:bodyPr/>
          <a:lstStyle>
            <a:lvl1pPr>
              <a:defRPr/>
            </a:lvl1pPr>
          </a:lstStyle>
          <a:p>
            <a:pPr>
              <a:defRPr/>
            </a:pPr>
            <a:fld id="{F7A09CB1-106F-4D2B-B5C5-5B18723B7E7A}" type="slidenum">
              <a:rPr lang="es-CL"/>
              <a:pPr>
                <a:defRPr/>
              </a:pPr>
              <a:t>‹N°›</a:t>
            </a:fld>
            <a:endParaRPr lang="es-C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6ECD2E7F-5D34-455D-A50B-C428A690AAC5}" type="datetimeFigureOut">
              <a:rPr lang="es-CL"/>
              <a:pPr>
                <a:defRPr/>
              </a:pPr>
              <a:t>19-12-2016</a:t>
            </a:fld>
            <a:endParaRPr lang="es-CL"/>
          </a:p>
        </p:txBody>
      </p:sp>
      <p:sp>
        <p:nvSpPr>
          <p:cNvPr id="6" name="21 Marcador de pie de página"/>
          <p:cNvSpPr>
            <a:spLocks noGrp="1"/>
          </p:cNvSpPr>
          <p:nvPr>
            <p:ph type="ftr" sz="quarter" idx="11"/>
          </p:nvPr>
        </p:nvSpPr>
        <p:spPr/>
        <p:txBody>
          <a:bodyPr/>
          <a:lstStyle>
            <a:lvl1pPr>
              <a:defRPr/>
            </a:lvl1pPr>
          </a:lstStyle>
          <a:p>
            <a:pPr>
              <a:defRPr/>
            </a:pPr>
            <a:endParaRPr lang="es-CL"/>
          </a:p>
        </p:txBody>
      </p:sp>
      <p:sp>
        <p:nvSpPr>
          <p:cNvPr id="7" name="17 Marcador de número de diapositiva"/>
          <p:cNvSpPr>
            <a:spLocks noGrp="1"/>
          </p:cNvSpPr>
          <p:nvPr>
            <p:ph type="sldNum" sz="quarter" idx="12"/>
          </p:nvPr>
        </p:nvSpPr>
        <p:spPr/>
        <p:txBody>
          <a:bodyPr/>
          <a:lstStyle>
            <a:lvl1pPr>
              <a:defRPr/>
            </a:lvl1pPr>
          </a:lstStyle>
          <a:p>
            <a:pPr>
              <a:defRPr/>
            </a:pPr>
            <a:fld id="{DB8DC7C7-8E28-4B58-9496-3EBB71517900}" type="slidenum">
              <a:rPr lang="es-CL"/>
              <a:pPr>
                <a:defRPr/>
              </a:pPr>
              <a:t>‹N°›</a:t>
            </a:fld>
            <a:endParaRPr lang="es-C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8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11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smtClean="0"/>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18894FA7-EAAF-4A02-ADD3-271E6229C2A4}" type="datetimeFigureOut">
              <a:rPr lang="es-CL"/>
              <a:pPr>
                <a:defRPr/>
              </a:pPr>
              <a:t>19-12-2016</a:t>
            </a:fld>
            <a:endParaRPr lang="es-CL"/>
          </a:p>
        </p:txBody>
      </p:sp>
      <p:sp>
        <p:nvSpPr>
          <p:cNvPr id="10" name="5 Marcador de pie de página"/>
          <p:cNvSpPr>
            <a:spLocks noGrp="1"/>
          </p:cNvSpPr>
          <p:nvPr>
            <p:ph type="ftr" sz="quarter" idx="11"/>
          </p:nvPr>
        </p:nvSpPr>
        <p:spPr/>
        <p:txBody>
          <a:bodyPr/>
          <a:lstStyle>
            <a:lvl1pPr>
              <a:defRPr/>
            </a:lvl1pPr>
          </a:lstStyle>
          <a:p>
            <a:pPr>
              <a:defRPr/>
            </a:pPr>
            <a:endParaRPr lang="es-CL"/>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D7E3597D-4B7E-4624-BE9B-F34A4D363704}" type="slidenum">
              <a:rPr lang="es-CL"/>
              <a:pPr>
                <a:defRPr/>
              </a:pPr>
              <a:t>‹N°›</a:t>
            </a:fld>
            <a:endParaRPr lang="es-C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B6508078-FE64-4B24-A344-6B8EEC9EB2E3}" type="datetimeFigureOut">
              <a:rPr lang="es-CL"/>
              <a:pPr>
                <a:defRPr/>
              </a:pPr>
              <a:t>19-12-2016</a:t>
            </a:fld>
            <a:endParaRPr lang="es-CL"/>
          </a:p>
        </p:txBody>
      </p:sp>
      <p:sp>
        <p:nvSpPr>
          <p:cNvPr id="5" name="21 Marcador de pie de página"/>
          <p:cNvSpPr>
            <a:spLocks noGrp="1"/>
          </p:cNvSpPr>
          <p:nvPr>
            <p:ph type="ftr" sz="quarter" idx="11"/>
          </p:nvPr>
        </p:nvSpPr>
        <p:spPr/>
        <p:txBody>
          <a:bodyPr/>
          <a:lstStyle>
            <a:lvl1pPr>
              <a:defRPr/>
            </a:lvl1pPr>
          </a:lstStyle>
          <a:p>
            <a:pPr>
              <a:defRPr/>
            </a:pPr>
            <a:endParaRPr lang="es-CL"/>
          </a:p>
        </p:txBody>
      </p:sp>
      <p:sp>
        <p:nvSpPr>
          <p:cNvPr id="6" name="17 Marcador de número de diapositiva"/>
          <p:cNvSpPr>
            <a:spLocks noGrp="1"/>
          </p:cNvSpPr>
          <p:nvPr>
            <p:ph type="sldNum" sz="quarter" idx="12"/>
          </p:nvPr>
        </p:nvSpPr>
        <p:spPr/>
        <p:txBody>
          <a:bodyPr/>
          <a:lstStyle>
            <a:lvl1pPr>
              <a:defRPr/>
            </a:lvl1pPr>
          </a:lstStyle>
          <a:p>
            <a:pPr>
              <a:defRPr/>
            </a:pPr>
            <a:fld id="{25EA131C-16BD-463F-9012-04E972859B97}" type="slidenum">
              <a:rPr lang="es-CL"/>
              <a:pPr>
                <a:defRPr/>
              </a:pPr>
              <a:t>‹N°›</a:t>
            </a:fld>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35874112-AE46-4C93-9017-C1D00FD83E97}" type="datetimeFigureOut">
              <a:rPr lang="es-CL"/>
              <a:pPr>
                <a:defRPr/>
              </a:pPr>
              <a:t>19-12-2016</a:t>
            </a:fld>
            <a:endParaRPr lang="es-CL"/>
          </a:p>
        </p:txBody>
      </p:sp>
      <p:sp>
        <p:nvSpPr>
          <p:cNvPr id="5" name="21 Marcador de pie de página"/>
          <p:cNvSpPr>
            <a:spLocks noGrp="1"/>
          </p:cNvSpPr>
          <p:nvPr>
            <p:ph type="ftr" sz="quarter" idx="11"/>
          </p:nvPr>
        </p:nvSpPr>
        <p:spPr/>
        <p:txBody>
          <a:bodyPr/>
          <a:lstStyle>
            <a:lvl1pPr>
              <a:defRPr/>
            </a:lvl1pPr>
          </a:lstStyle>
          <a:p>
            <a:pPr>
              <a:defRPr/>
            </a:pPr>
            <a:endParaRPr lang="es-CL"/>
          </a:p>
        </p:txBody>
      </p:sp>
      <p:sp>
        <p:nvSpPr>
          <p:cNvPr id="6" name="17 Marcador de número de diapositiva"/>
          <p:cNvSpPr>
            <a:spLocks noGrp="1"/>
          </p:cNvSpPr>
          <p:nvPr>
            <p:ph type="sldNum" sz="quarter" idx="12"/>
          </p:nvPr>
        </p:nvSpPr>
        <p:spPr/>
        <p:txBody>
          <a:bodyPr/>
          <a:lstStyle>
            <a:lvl1pPr>
              <a:defRPr/>
            </a:lvl1pPr>
          </a:lstStyle>
          <a:p>
            <a:pPr>
              <a:defRPr/>
            </a:pPr>
            <a:fld id="{838FF9E9-52C3-4527-B5AB-02A5DA6F3C6B}" type="slidenum">
              <a:rPr lang="es-CL"/>
              <a:pPr>
                <a:defRPr/>
              </a:pPr>
              <a:t>‹N°›</a:t>
            </a:fld>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8 Marcador de título"/>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s-ES" smtClean="0"/>
              <a:t>Haga clic para modificar el estilo de título del patrón</a:t>
            </a:r>
            <a:endParaRPr lang="en-US" smtClean="0"/>
          </a:p>
        </p:txBody>
      </p:sp>
      <p:sp>
        <p:nvSpPr>
          <p:cNvPr id="1029" name="29 Marcador de texto"/>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1C5E69EF-F0AE-4336-B3C5-4EBB9909C509}" type="datetimeFigureOut">
              <a:rPr lang="es-CL"/>
              <a:pPr>
                <a:defRPr/>
              </a:pPr>
              <a:t>19-12-2016</a:t>
            </a:fld>
            <a:endParaRPr lang="es-C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s-C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23352C34-D46A-419F-95D7-9A5CB48AC0A9}" type="slidenum">
              <a:rPr lang="es-CL"/>
              <a:pPr>
                <a:defRPr/>
              </a:pPr>
              <a:t>‹N°›</a:t>
            </a:fld>
            <a:endParaRPr lang="es-CL"/>
          </a:p>
        </p:txBody>
      </p:sp>
      <p:grpSp>
        <p:nvGrpSpPr>
          <p:cNvPr id="1033"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32" r:id="rId1"/>
    <p:sldLayoutId id="2147483724" r:id="rId2"/>
    <p:sldLayoutId id="2147483733" r:id="rId3"/>
    <p:sldLayoutId id="2147483725" r:id="rId4"/>
    <p:sldLayoutId id="2147483726" r:id="rId5"/>
    <p:sldLayoutId id="2147483727" r:id="rId6"/>
    <p:sldLayoutId id="2147483728" r:id="rId7"/>
    <p:sldLayoutId id="2147483729" r:id="rId8"/>
    <p:sldLayoutId id="2147483734" r:id="rId9"/>
    <p:sldLayoutId id="2147483730" r:id="rId10"/>
    <p:sldLayoutId id="2147483731"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E7BC2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E7BC2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D092A7"/>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hemeOverride" Target="../theme/themeOverride4.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314" name="6 Título"/>
          <p:cNvSpPr>
            <a:spLocks noGrp="1"/>
          </p:cNvSpPr>
          <p:nvPr>
            <p:ph type="title"/>
          </p:nvPr>
        </p:nvSpPr>
        <p:spPr/>
        <p:txBody>
          <a:bodyPr/>
          <a:lstStyle/>
          <a:p>
            <a:pPr algn="ctr" eaLnBrk="1" hangingPunct="1"/>
            <a:r>
              <a:rPr lang="es-CL" sz="5400" b="1" dirty="0" smtClean="0">
                <a:latin typeface="Bell MT" pitchFamily="18" charset="0"/>
              </a:rPr>
              <a:t>LA BOLIVIE ET SES ATOUTS MINIERS</a:t>
            </a:r>
          </a:p>
        </p:txBody>
      </p:sp>
      <p:pic>
        <p:nvPicPr>
          <p:cNvPr id="13315" name="4 Marcador de contenido" descr="7530-minera_boliviana.jpg"/>
          <p:cNvPicPr>
            <a:picLocks noGrp="1" noChangeAspect="1"/>
          </p:cNvPicPr>
          <p:nvPr>
            <p:ph idx="1"/>
          </p:nvPr>
        </p:nvPicPr>
        <p:blipFill>
          <a:blip r:embed="rId3" cstate="print"/>
          <a:srcRect/>
          <a:stretch>
            <a:fillRect/>
          </a:stretch>
        </p:blipFill>
        <p:spPr>
          <a:xfrm>
            <a:off x="1619250" y="2420938"/>
            <a:ext cx="5880100" cy="3816350"/>
          </a:xfrm>
        </p:spPr>
      </p:pic>
      <p:pic>
        <p:nvPicPr>
          <p:cNvPr id="13316" name="Picture 2" descr="http://www.boliviabella.com/images/bolivia_facts_flag.png"/>
          <p:cNvPicPr>
            <a:picLocks noChangeAspect="1" noChangeArrowheads="1"/>
          </p:cNvPicPr>
          <p:nvPr/>
        </p:nvPicPr>
        <p:blipFill>
          <a:blip r:embed="rId4" cstate="print"/>
          <a:srcRect/>
          <a:stretch>
            <a:fillRect/>
          </a:stretch>
        </p:blipFill>
        <p:spPr bwMode="auto">
          <a:xfrm>
            <a:off x="8232775" y="6237288"/>
            <a:ext cx="911225" cy="620712"/>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8" name="7 Título"/>
          <p:cNvSpPr>
            <a:spLocks noGrp="1"/>
          </p:cNvSpPr>
          <p:nvPr>
            <p:ph type="title"/>
          </p:nvPr>
        </p:nvSpPr>
        <p:spPr>
          <a:xfrm>
            <a:off x="395536" y="0"/>
            <a:ext cx="7907216" cy="980728"/>
          </a:xfrm>
        </p:spPr>
        <p:txBody>
          <a:bodyPr/>
          <a:lstStyle/>
          <a:p>
            <a:pPr algn="ctr" eaLnBrk="1" fontAlgn="auto" hangingPunct="1">
              <a:spcAft>
                <a:spcPts val="0"/>
              </a:spcAft>
              <a:defRPr/>
            </a:pPr>
            <a:r>
              <a:rPr lang="es-CL" sz="4400" dirty="0" err="1" smtClean="0">
                <a:ln>
                  <a:noFill/>
                </a:ln>
                <a:solidFill>
                  <a:srgbClr val="FEFAC9"/>
                </a:solidFill>
                <a:effectLst/>
                <a:latin typeface="Bell MT" pitchFamily="18" charset="0"/>
              </a:rPr>
              <a:t>Territoire</a:t>
            </a:r>
            <a:endParaRPr lang="es-CL">
              <a:latin typeface="Bell MT" pitchFamily="18" charset="0"/>
            </a:endParaRPr>
          </a:p>
        </p:txBody>
      </p:sp>
      <p:sp>
        <p:nvSpPr>
          <p:cNvPr id="14339" name="8 Marcador de texto"/>
          <p:cNvSpPr>
            <a:spLocks noGrp="1"/>
          </p:cNvSpPr>
          <p:nvPr>
            <p:ph type="body" idx="1"/>
          </p:nvPr>
        </p:nvSpPr>
        <p:spPr>
          <a:xfrm>
            <a:off x="611634" y="1556792"/>
            <a:ext cx="3816350" cy="5400675"/>
          </a:xfrm>
        </p:spPr>
        <p:txBody>
          <a:bodyPr/>
          <a:lstStyle/>
          <a:p>
            <a:pPr algn="just" eaLnBrk="1" hangingPunct="1"/>
            <a:r>
              <a:rPr lang="fr-BE" sz="2000" dirty="0" smtClean="0">
                <a:latin typeface="Bell MT" pitchFamily="18" charset="0"/>
              </a:rPr>
              <a:t>Située en plein cœur de l’Amérique du Sud, La Bolivie, dépourvue de littoral, est bordée au nord-ouest par le Pérou, au nord et à l’est par le Brésil, au sud par le Paraguay et l’Argentine et au sud-ouest par le Chili.</a:t>
            </a:r>
          </a:p>
          <a:p>
            <a:pPr algn="just" eaLnBrk="1" hangingPunct="1"/>
            <a:endParaRPr lang="fr-BE" sz="2000" dirty="0" smtClean="0">
              <a:latin typeface="Bell MT" pitchFamily="18" charset="0"/>
            </a:endParaRPr>
          </a:p>
          <a:p>
            <a:pPr algn="just" eaLnBrk="1" hangingPunct="1"/>
            <a:r>
              <a:rPr lang="fr-BE" sz="2000" dirty="0" smtClean="0">
                <a:latin typeface="Bell MT" pitchFamily="18" charset="0"/>
              </a:rPr>
              <a:t>La superficie de la Bolivie est de 1.098.581 km², ce qui la situe au 5</a:t>
            </a:r>
            <a:r>
              <a:rPr lang="fr-BE" sz="2000" baseline="30000" dirty="0" smtClean="0">
                <a:latin typeface="Bell MT" pitchFamily="18" charset="0"/>
              </a:rPr>
              <a:t>ème</a:t>
            </a:r>
            <a:r>
              <a:rPr lang="fr-BE" sz="2000" dirty="0" smtClean="0">
                <a:latin typeface="Bell MT" pitchFamily="18" charset="0"/>
              </a:rPr>
              <a:t> rang des pays d’Amérique du Sud et au 28</a:t>
            </a:r>
            <a:r>
              <a:rPr lang="fr-BE" sz="2000" baseline="30000" dirty="0" smtClean="0">
                <a:latin typeface="Bell MT" pitchFamily="18" charset="0"/>
              </a:rPr>
              <a:t>ème</a:t>
            </a:r>
            <a:r>
              <a:rPr lang="fr-BE" sz="2000" dirty="0" smtClean="0">
                <a:latin typeface="Bell MT" pitchFamily="18" charset="0"/>
              </a:rPr>
              <a:t> rang au niveau mondial</a:t>
            </a:r>
            <a:r>
              <a:rPr lang="fr-FR" sz="2000" dirty="0" smtClean="0">
                <a:latin typeface="Bell MT" pitchFamily="18" charset="0"/>
              </a:rPr>
              <a:t> en fonction de son extension</a:t>
            </a:r>
            <a:r>
              <a:rPr lang="fr-BE" sz="2000" dirty="0" smtClean="0">
                <a:latin typeface="Bell MT" pitchFamily="18" charset="0"/>
              </a:rPr>
              <a:t>.</a:t>
            </a:r>
          </a:p>
        </p:txBody>
      </p:sp>
      <p:pic>
        <p:nvPicPr>
          <p:cNvPr id="14340"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pic>
        <p:nvPicPr>
          <p:cNvPr id="14341" name="Picture 2" descr="http://www.easyviajar.com/images/cartes/es_ES/BOLIVIE.gif"/>
          <p:cNvPicPr>
            <a:picLocks noChangeAspect="1" noChangeArrowheads="1"/>
          </p:cNvPicPr>
          <p:nvPr/>
        </p:nvPicPr>
        <p:blipFill>
          <a:blip r:embed="rId4" cstate="print"/>
          <a:srcRect/>
          <a:stretch>
            <a:fillRect/>
          </a:stretch>
        </p:blipFill>
        <p:spPr bwMode="auto">
          <a:xfrm>
            <a:off x="4859338" y="1844675"/>
            <a:ext cx="3384550" cy="3384550"/>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Climat</a:t>
            </a:r>
            <a:endParaRPr lang="es-CL" dirty="0"/>
          </a:p>
        </p:txBody>
      </p:sp>
      <p:sp>
        <p:nvSpPr>
          <p:cNvPr id="15362" name="2 Subtítulo"/>
          <p:cNvSpPr>
            <a:spLocks noGrp="1"/>
          </p:cNvSpPr>
          <p:nvPr>
            <p:ph type="subTitle" idx="1"/>
          </p:nvPr>
        </p:nvSpPr>
        <p:spPr>
          <a:xfrm>
            <a:off x="324172" y="1125538"/>
            <a:ext cx="8496300" cy="1295400"/>
          </a:xfrm>
        </p:spPr>
        <p:txBody>
          <a:bodyPr/>
          <a:lstStyle/>
          <a:p>
            <a:pPr marR="0" algn="just" eaLnBrk="1" hangingPunct="1"/>
            <a:r>
              <a:rPr lang="es-CL" sz="2000" dirty="0" err="1" smtClean="0">
                <a:latin typeface="Bell MT" pitchFamily="18" charset="0"/>
              </a:rPr>
              <a:t>Malgré</a:t>
            </a:r>
            <a:r>
              <a:rPr lang="es-CL" sz="2400" dirty="0" smtClean="0">
                <a:latin typeface="Bell MT" pitchFamily="18" charset="0"/>
              </a:rPr>
              <a:t> des </a:t>
            </a:r>
            <a:r>
              <a:rPr lang="es-CL" sz="2400" dirty="0" err="1" smtClean="0">
                <a:latin typeface="Bell MT" pitchFamily="18" charset="0"/>
              </a:rPr>
              <a:t>conditions</a:t>
            </a:r>
            <a:r>
              <a:rPr lang="es-CL" sz="2400" dirty="0" smtClean="0">
                <a:latin typeface="Bell MT" pitchFamily="18" charset="0"/>
              </a:rPr>
              <a:t> </a:t>
            </a:r>
            <a:r>
              <a:rPr lang="es-CL" sz="2400" dirty="0" err="1" smtClean="0">
                <a:latin typeface="Bell MT" pitchFamily="18" charset="0"/>
              </a:rPr>
              <a:t>climatiques</a:t>
            </a:r>
            <a:r>
              <a:rPr lang="es-CL" sz="2400" dirty="0" smtClean="0">
                <a:latin typeface="Bell MT" pitchFamily="18" charset="0"/>
              </a:rPr>
              <a:t> </a:t>
            </a:r>
            <a:r>
              <a:rPr lang="es-CL" sz="2400" dirty="0" err="1" smtClean="0">
                <a:latin typeface="Bell MT" pitchFamily="18" charset="0"/>
              </a:rPr>
              <a:t>variées</a:t>
            </a:r>
            <a:r>
              <a:rPr lang="es-CL" sz="2400" dirty="0" smtClean="0">
                <a:latin typeface="Bell MT" pitchFamily="18" charset="0"/>
              </a:rPr>
              <a:t> en </a:t>
            </a:r>
            <a:r>
              <a:rPr lang="es-CL" sz="2400" dirty="0" err="1" smtClean="0">
                <a:latin typeface="Bell MT" pitchFamily="18" charset="0"/>
              </a:rPr>
              <a:t>raison</a:t>
            </a:r>
            <a:r>
              <a:rPr lang="es-CL" sz="2400" dirty="0" smtClean="0">
                <a:latin typeface="Bell MT" pitchFamily="18" charset="0"/>
              </a:rPr>
              <a:t> </a:t>
            </a:r>
            <a:r>
              <a:rPr lang="es-CL" sz="2400" dirty="0" err="1" smtClean="0">
                <a:latin typeface="Bell MT" pitchFamily="18" charset="0"/>
              </a:rPr>
              <a:t>d’altitudes</a:t>
            </a:r>
            <a:r>
              <a:rPr lang="es-CL" sz="2400" dirty="0" smtClean="0">
                <a:latin typeface="Bell MT" pitchFamily="18" charset="0"/>
              </a:rPr>
              <a:t> </a:t>
            </a:r>
            <a:r>
              <a:rPr lang="es-CL" sz="2400" dirty="0" err="1" smtClean="0">
                <a:latin typeface="Bell MT" pitchFamily="18" charset="0"/>
              </a:rPr>
              <a:t>diverses</a:t>
            </a:r>
            <a:r>
              <a:rPr lang="es-CL" sz="2400" dirty="0" smtClean="0">
                <a:latin typeface="Bell MT" pitchFamily="18" charset="0"/>
              </a:rPr>
              <a:t>, </a:t>
            </a:r>
            <a:r>
              <a:rPr lang="es-CL" sz="2400" dirty="0" err="1" smtClean="0">
                <a:latin typeface="Bell MT" pitchFamily="18" charset="0"/>
              </a:rPr>
              <a:t>on</a:t>
            </a:r>
            <a:r>
              <a:rPr lang="es-CL" sz="2400" dirty="0" smtClean="0">
                <a:latin typeface="Bell MT" pitchFamily="18" charset="0"/>
              </a:rPr>
              <a:t> </a:t>
            </a:r>
            <a:r>
              <a:rPr lang="es-CL" sz="2400" dirty="0" err="1" smtClean="0">
                <a:latin typeface="Bell MT" pitchFamily="18" charset="0"/>
              </a:rPr>
              <a:t>peut</a:t>
            </a:r>
            <a:r>
              <a:rPr lang="es-CL" sz="2400" dirty="0" smtClean="0">
                <a:latin typeface="Bell MT" pitchFamily="18" charset="0"/>
              </a:rPr>
              <a:t> </a:t>
            </a:r>
            <a:r>
              <a:rPr lang="es-CL" sz="2400" dirty="0" err="1" smtClean="0">
                <a:latin typeface="Bell MT" pitchFamily="18" charset="0"/>
              </a:rPr>
              <a:t>distinguer</a:t>
            </a:r>
            <a:r>
              <a:rPr lang="es-CL" sz="2400" dirty="0" smtClean="0">
                <a:latin typeface="Bell MT" pitchFamily="18" charset="0"/>
              </a:rPr>
              <a:t> </a:t>
            </a:r>
            <a:r>
              <a:rPr lang="es-CL" sz="2400" dirty="0" err="1" smtClean="0">
                <a:latin typeface="Bell MT" pitchFamily="18" charset="0"/>
              </a:rPr>
              <a:t>trois</a:t>
            </a:r>
            <a:r>
              <a:rPr lang="es-CL" sz="2400" dirty="0" smtClean="0">
                <a:latin typeface="Bell MT" pitchFamily="18" charset="0"/>
              </a:rPr>
              <a:t> grandes </a:t>
            </a:r>
            <a:r>
              <a:rPr lang="es-CL" sz="2400" dirty="0" err="1" smtClean="0">
                <a:latin typeface="Bell MT" pitchFamily="18" charset="0"/>
              </a:rPr>
              <a:t>zones</a:t>
            </a:r>
            <a:r>
              <a:rPr lang="es-CL" sz="2400" dirty="0" smtClean="0">
                <a:latin typeface="Bell MT" pitchFamily="18" charset="0"/>
              </a:rPr>
              <a:t> de </a:t>
            </a:r>
            <a:r>
              <a:rPr lang="es-CL" sz="2400" dirty="0" err="1" smtClean="0">
                <a:latin typeface="Bell MT" pitchFamily="18" charset="0"/>
              </a:rPr>
              <a:t>climats</a:t>
            </a:r>
            <a:r>
              <a:rPr lang="es-CL" sz="2400" dirty="0" smtClean="0">
                <a:latin typeface="Bell MT" pitchFamily="18" charset="0"/>
              </a:rPr>
              <a:t>:</a:t>
            </a: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a:p>
            <a:pPr marR="0" algn="l" eaLnBrk="1" hangingPunct="1"/>
            <a:endParaRPr lang="es-CL" dirty="0" smtClean="0">
              <a:latin typeface="Bell MT" pitchFamily="18" charset="0"/>
            </a:endParaRPr>
          </a:p>
        </p:txBody>
      </p:sp>
      <p:pic>
        <p:nvPicPr>
          <p:cNvPr id="15363"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
        <p:nvSpPr>
          <p:cNvPr id="15364" name="4 Rectángulo"/>
          <p:cNvSpPr>
            <a:spLocks noChangeArrowheads="1"/>
          </p:cNvSpPr>
          <p:nvPr/>
        </p:nvSpPr>
        <p:spPr bwMode="auto">
          <a:xfrm>
            <a:off x="251271" y="2132857"/>
            <a:ext cx="4176713" cy="4093428"/>
          </a:xfrm>
          <a:prstGeom prst="rect">
            <a:avLst/>
          </a:prstGeom>
          <a:noFill/>
          <a:ln w="9525">
            <a:noFill/>
            <a:miter lim="800000"/>
            <a:headEnd/>
            <a:tailEnd/>
          </a:ln>
        </p:spPr>
        <p:txBody>
          <a:bodyPr wrap="square">
            <a:spAutoFit/>
          </a:bodyPr>
          <a:lstStyle/>
          <a:p>
            <a:endParaRPr lang="es-CL" sz="2000" dirty="0">
              <a:latin typeface="Bell MT" pitchFamily="18" charset="0"/>
            </a:endParaRPr>
          </a:p>
          <a:p>
            <a:pPr algn="just">
              <a:buFont typeface="Wingdings" pitchFamily="2" charset="2"/>
              <a:buChar char="§"/>
            </a:pPr>
            <a:r>
              <a:rPr lang="es-CL" sz="2000" b="1" u="sng" dirty="0">
                <a:latin typeface="Bell MT" pitchFamily="18" charset="0"/>
              </a:rPr>
              <a:t>La </a:t>
            </a:r>
            <a:r>
              <a:rPr lang="es-CL" sz="2000" b="1" u="sng" dirty="0" err="1">
                <a:latin typeface="Bell MT" pitchFamily="18" charset="0"/>
              </a:rPr>
              <a:t>zone</a:t>
            </a:r>
            <a:r>
              <a:rPr lang="es-CL" sz="2000" b="1" u="sng" dirty="0">
                <a:latin typeface="Bell MT" pitchFamily="18" charset="0"/>
              </a:rPr>
              <a:t> </a:t>
            </a:r>
            <a:r>
              <a:rPr lang="es-CL" sz="2000" b="1" u="sng" dirty="0" err="1">
                <a:latin typeface="Bell MT" pitchFamily="18" charset="0"/>
              </a:rPr>
              <a:t>andine</a:t>
            </a:r>
            <a:r>
              <a:rPr lang="es-CL" sz="2000" dirty="0">
                <a:latin typeface="Bell MT" pitchFamily="18" charset="0"/>
              </a:rPr>
              <a:t> </a:t>
            </a:r>
            <a:r>
              <a:rPr lang="es-CL" sz="2000" dirty="0" err="1">
                <a:latin typeface="Bell MT" pitchFamily="18" charset="0"/>
              </a:rPr>
              <a:t>qui</a:t>
            </a:r>
            <a:r>
              <a:rPr lang="es-CL" sz="2000" dirty="0">
                <a:latin typeface="Bell MT" pitchFamily="18" charset="0"/>
              </a:rPr>
              <a:t> reste, </a:t>
            </a:r>
            <a:r>
              <a:rPr lang="es-CL" sz="2000" dirty="0" err="1">
                <a:latin typeface="Bell MT" pitchFamily="18" charset="0"/>
              </a:rPr>
              <a:t>malgré</a:t>
            </a:r>
            <a:r>
              <a:rPr lang="es-CL" sz="2000" dirty="0">
                <a:latin typeface="Bell MT" pitchFamily="18" charset="0"/>
              </a:rPr>
              <a:t> un </a:t>
            </a:r>
            <a:r>
              <a:rPr lang="es-CL" sz="2000" dirty="0" err="1">
                <a:latin typeface="Bell MT" pitchFamily="18" charset="0"/>
              </a:rPr>
              <a:t>climat</a:t>
            </a:r>
            <a:r>
              <a:rPr lang="es-CL" sz="2000" dirty="0">
                <a:latin typeface="Bell MT" pitchFamily="18" charset="0"/>
              </a:rPr>
              <a:t> </a:t>
            </a:r>
            <a:r>
              <a:rPr lang="es-CL" sz="2000" dirty="0" err="1">
                <a:latin typeface="Bell MT" pitchFamily="18" charset="0"/>
              </a:rPr>
              <a:t>rude</a:t>
            </a:r>
            <a:r>
              <a:rPr lang="es-CL" sz="2000" dirty="0">
                <a:latin typeface="Bell MT" pitchFamily="18" charset="0"/>
              </a:rPr>
              <a:t> (</a:t>
            </a:r>
            <a:r>
              <a:rPr lang="es-CL" sz="2000" dirty="0" err="1">
                <a:latin typeface="Bell MT" pitchFamily="18" charset="0"/>
              </a:rPr>
              <a:t>fortes</a:t>
            </a:r>
            <a:r>
              <a:rPr lang="es-CL" sz="2000" dirty="0">
                <a:latin typeface="Bell MT" pitchFamily="18" charset="0"/>
              </a:rPr>
              <a:t> amplitudes </a:t>
            </a:r>
            <a:r>
              <a:rPr lang="es-CL" sz="2000" dirty="0" err="1" smtClean="0">
                <a:latin typeface="Bell MT" pitchFamily="18" charset="0"/>
              </a:rPr>
              <a:t>thermiques</a:t>
            </a:r>
            <a:r>
              <a:rPr lang="es-CL" sz="2000" dirty="0" smtClean="0">
                <a:latin typeface="Bell MT" pitchFamily="18" charset="0"/>
              </a:rPr>
              <a:t> </a:t>
            </a:r>
            <a:r>
              <a:rPr lang="fr-FR" sz="2000" dirty="0" smtClean="0">
                <a:latin typeface="Bell MT" pitchFamily="18" charset="0"/>
              </a:rPr>
              <a:t>entre le jour et la nuit</a:t>
            </a:r>
            <a:r>
              <a:rPr lang="es-CL" sz="2000" dirty="0" smtClean="0">
                <a:latin typeface="Bell MT" pitchFamily="18" charset="0"/>
              </a:rPr>
              <a:t>), </a:t>
            </a:r>
            <a:r>
              <a:rPr lang="fr-FR" sz="2000" dirty="0" smtClean="0">
                <a:latin typeface="Bell MT" pitchFamily="18" charset="0"/>
              </a:rPr>
              <a:t>la région avec la plus grande densité démographique du pays. </a:t>
            </a:r>
          </a:p>
          <a:p>
            <a:pPr algn="just">
              <a:buFont typeface="Wingdings" pitchFamily="2" charset="2"/>
              <a:buChar char="§"/>
            </a:pPr>
            <a:endParaRPr lang="es-CL" sz="2000" dirty="0">
              <a:latin typeface="Bell MT" pitchFamily="18" charset="0"/>
            </a:endParaRPr>
          </a:p>
          <a:p>
            <a:pPr algn="just">
              <a:buFont typeface="Wingdings" pitchFamily="2" charset="2"/>
              <a:buChar char="§"/>
            </a:pPr>
            <a:r>
              <a:rPr lang="es-CL" sz="2000" b="1" u="sng" dirty="0">
                <a:latin typeface="Bell MT" pitchFamily="18" charset="0"/>
              </a:rPr>
              <a:t>La </a:t>
            </a:r>
            <a:r>
              <a:rPr lang="es-CL" sz="2000" b="1" u="sng" dirty="0" err="1" smtClean="0">
                <a:latin typeface="Bell MT" pitchFamily="18" charset="0"/>
              </a:rPr>
              <a:t>région</a:t>
            </a:r>
            <a:r>
              <a:rPr lang="es-CL" sz="2000" b="1" u="sng" dirty="0" smtClean="0">
                <a:latin typeface="Bell MT" pitchFamily="18" charset="0"/>
              </a:rPr>
              <a:t> des </a:t>
            </a:r>
            <a:r>
              <a:rPr lang="es-CL" sz="2000" b="1" u="sng" dirty="0" err="1" smtClean="0">
                <a:latin typeface="Bell MT" pitchFamily="18" charset="0"/>
              </a:rPr>
              <a:t>vallées</a:t>
            </a:r>
            <a:r>
              <a:rPr lang="es-CL" sz="2000" b="1" u="sng" dirty="0">
                <a:latin typeface="Bell MT" pitchFamily="18" charset="0"/>
              </a:rPr>
              <a:t> </a:t>
            </a:r>
            <a:r>
              <a:rPr lang="es-CL" sz="2000" b="1" u="sng" dirty="0" smtClean="0">
                <a:latin typeface="Bell MT" pitchFamily="18" charset="0"/>
              </a:rPr>
              <a:t>(“la </a:t>
            </a:r>
            <a:r>
              <a:rPr lang="es-CL" sz="2000" b="1" u="sng" dirty="0" err="1" smtClean="0">
                <a:latin typeface="Bell MT" pitchFamily="18" charset="0"/>
              </a:rPr>
              <a:t>basse</a:t>
            </a:r>
            <a:r>
              <a:rPr lang="es-CL" sz="2000" b="1" u="sng" dirty="0" smtClean="0">
                <a:latin typeface="Bell MT" pitchFamily="18" charset="0"/>
              </a:rPr>
              <a:t> </a:t>
            </a:r>
            <a:r>
              <a:rPr lang="es-CL" sz="2000" b="1" u="sng" dirty="0" err="1" smtClean="0">
                <a:latin typeface="Bell MT" pitchFamily="18" charset="0"/>
              </a:rPr>
              <a:t>andine</a:t>
            </a:r>
            <a:r>
              <a:rPr lang="es-CL" sz="2000" b="1" u="sng" dirty="0" smtClean="0">
                <a:latin typeface="Bell MT" pitchFamily="18" charset="0"/>
              </a:rPr>
              <a:t>)</a:t>
            </a:r>
            <a:r>
              <a:rPr lang="es-CL" sz="2000" dirty="0" smtClean="0">
                <a:latin typeface="Bell MT" pitchFamily="18" charset="0"/>
              </a:rPr>
              <a:t> (2.500 m) </a:t>
            </a:r>
            <a:r>
              <a:rPr lang="es-CL" sz="2000" dirty="0" err="1" smtClean="0">
                <a:latin typeface="Bell MT" pitchFamily="18" charset="0"/>
              </a:rPr>
              <a:t>au</a:t>
            </a:r>
            <a:r>
              <a:rPr lang="es-CL" sz="2000" dirty="0" smtClean="0">
                <a:latin typeface="Bell MT" pitchFamily="18" charset="0"/>
              </a:rPr>
              <a:t> </a:t>
            </a:r>
            <a:r>
              <a:rPr lang="es-CL" sz="2000" dirty="0" err="1">
                <a:latin typeface="Bell MT" pitchFamily="18" charset="0"/>
              </a:rPr>
              <a:t>climat</a:t>
            </a:r>
            <a:r>
              <a:rPr lang="es-CL" sz="2000" dirty="0">
                <a:latin typeface="Bell MT" pitchFamily="18" charset="0"/>
              </a:rPr>
              <a:t> </a:t>
            </a:r>
            <a:r>
              <a:rPr lang="es-CL" sz="2000" dirty="0" err="1" smtClean="0">
                <a:latin typeface="Bell MT" pitchFamily="18" charset="0"/>
              </a:rPr>
              <a:t>doux</a:t>
            </a:r>
            <a:r>
              <a:rPr lang="es-CL" sz="2000" dirty="0" smtClean="0">
                <a:latin typeface="Bell MT" pitchFamily="18" charset="0"/>
              </a:rPr>
              <a:t> (Región “</a:t>
            </a:r>
            <a:r>
              <a:rPr lang="es-CL" sz="2000" dirty="0" err="1" smtClean="0">
                <a:latin typeface="Bell MT" pitchFamily="18" charset="0"/>
              </a:rPr>
              <a:t>subandina</a:t>
            </a:r>
            <a:r>
              <a:rPr lang="es-CL" sz="2000" dirty="0" smtClean="0">
                <a:latin typeface="Bell MT" pitchFamily="18" charset="0"/>
              </a:rPr>
              <a:t>”)</a:t>
            </a:r>
            <a:endParaRPr lang="es-CL" sz="2000" dirty="0">
              <a:latin typeface="Bell MT" pitchFamily="18" charset="0"/>
            </a:endParaRPr>
          </a:p>
          <a:p>
            <a:pPr algn="just">
              <a:buFont typeface="Wingdings" pitchFamily="2" charset="2"/>
              <a:buChar char="§"/>
            </a:pPr>
            <a:endParaRPr lang="es-CL" sz="2000" dirty="0">
              <a:latin typeface="Bell MT" pitchFamily="18" charset="0"/>
            </a:endParaRPr>
          </a:p>
          <a:p>
            <a:pPr algn="just">
              <a:buFont typeface="Wingdings" pitchFamily="2" charset="2"/>
              <a:buChar char="§"/>
            </a:pPr>
            <a:r>
              <a:rPr lang="es-CL" sz="2000" u="sng" dirty="0">
                <a:latin typeface="Bell MT" pitchFamily="18" charset="0"/>
              </a:rPr>
              <a:t>Les </a:t>
            </a:r>
            <a:r>
              <a:rPr lang="es-CL" sz="2000" u="sng" dirty="0" err="1">
                <a:latin typeface="Bell MT" pitchFamily="18" charset="0"/>
              </a:rPr>
              <a:t>plaines</a:t>
            </a:r>
            <a:r>
              <a:rPr lang="es-CL" sz="2000" u="sng" dirty="0">
                <a:latin typeface="Bell MT" pitchFamily="18" charset="0"/>
              </a:rPr>
              <a:t> </a:t>
            </a:r>
            <a:r>
              <a:rPr lang="es-CL" sz="2000" dirty="0" err="1">
                <a:latin typeface="Bell MT" pitchFamily="18" charset="0"/>
              </a:rPr>
              <a:t>au</a:t>
            </a:r>
            <a:r>
              <a:rPr lang="es-CL" sz="2000" dirty="0">
                <a:latin typeface="Bell MT" pitchFamily="18" charset="0"/>
              </a:rPr>
              <a:t> </a:t>
            </a:r>
            <a:r>
              <a:rPr lang="es-CL" sz="2000" dirty="0" err="1">
                <a:latin typeface="Bell MT" pitchFamily="18" charset="0"/>
              </a:rPr>
              <a:t>climat</a:t>
            </a:r>
            <a:r>
              <a:rPr lang="es-CL" sz="2000" dirty="0">
                <a:latin typeface="Bell MT" pitchFamily="18" charset="0"/>
              </a:rPr>
              <a:t> tropical </a:t>
            </a:r>
            <a:r>
              <a:rPr lang="es-CL" sz="2000" dirty="0" err="1">
                <a:latin typeface="Bell MT" pitchFamily="18" charset="0"/>
              </a:rPr>
              <a:t>avec</a:t>
            </a:r>
            <a:r>
              <a:rPr lang="es-CL" sz="2000" dirty="0">
                <a:latin typeface="Bell MT" pitchFamily="18" charset="0"/>
              </a:rPr>
              <a:t> une </a:t>
            </a:r>
            <a:r>
              <a:rPr lang="es-CL" sz="2000" dirty="0" err="1">
                <a:latin typeface="Bell MT" pitchFamily="18" charset="0"/>
              </a:rPr>
              <a:t>saison</a:t>
            </a:r>
            <a:r>
              <a:rPr lang="es-CL" sz="2000" dirty="0">
                <a:latin typeface="Bell MT" pitchFamily="18" charset="0"/>
              </a:rPr>
              <a:t> des </a:t>
            </a:r>
            <a:r>
              <a:rPr lang="es-CL" sz="2000" dirty="0" err="1">
                <a:latin typeface="Bell MT" pitchFamily="18" charset="0"/>
              </a:rPr>
              <a:t>pluies</a:t>
            </a:r>
            <a:r>
              <a:rPr lang="es-CL" sz="2000" dirty="0">
                <a:latin typeface="Bell MT" pitchFamily="18" charset="0"/>
              </a:rPr>
              <a:t> </a:t>
            </a:r>
            <a:r>
              <a:rPr lang="es-CL" sz="2000" dirty="0" err="1">
                <a:latin typeface="Bell MT" pitchFamily="18" charset="0"/>
              </a:rPr>
              <a:t>très</a:t>
            </a:r>
            <a:r>
              <a:rPr lang="es-CL" sz="2000" dirty="0">
                <a:latin typeface="Bell MT" pitchFamily="18" charset="0"/>
              </a:rPr>
              <a:t> </a:t>
            </a:r>
            <a:r>
              <a:rPr lang="es-CL" sz="2000" dirty="0" err="1">
                <a:latin typeface="Bell MT" pitchFamily="18" charset="0"/>
              </a:rPr>
              <a:t>marquée</a:t>
            </a:r>
            <a:r>
              <a:rPr lang="es-CL" sz="2000" dirty="0" smtClean="0">
                <a:latin typeface="Bell MT" pitchFamily="18" charset="0"/>
              </a:rPr>
              <a:t>.</a:t>
            </a:r>
            <a:endParaRPr lang="es-CL" sz="2000" dirty="0">
              <a:latin typeface="Bell MT" pitchFamily="18" charset="0"/>
            </a:endParaRPr>
          </a:p>
        </p:txBody>
      </p:sp>
      <p:pic>
        <p:nvPicPr>
          <p:cNvPr id="15365" name="Picture 2" descr="http://www.thebeanstock.com/catalog/images/bolivia%20farm%20on%20lake%20titicaca.jpg"/>
          <p:cNvPicPr>
            <a:picLocks noChangeAspect="1" noChangeArrowheads="1"/>
          </p:cNvPicPr>
          <p:nvPr/>
        </p:nvPicPr>
        <p:blipFill>
          <a:blip r:embed="rId3" cstate="print"/>
          <a:srcRect/>
          <a:stretch>
            <a:fillRect/>
          </a:stretch>
        </p:blipFill>
        <p:spPr bwMode="auto">
          <a:xfrm>
            <a:off x="4500563" y="2492375"/>
            <a:ext cx="4348162" cy="326231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Aperçu</a:t>
            </a:r>
            <a:r>
              <a:rPr lang="es-CL" sz="6000" dirty="0" smtClean="0">
                <a:solidFill>
                  <a:srgbClr val="FEFAC9"/>
                </a:solidFill>
                <a:effectLst/>
                <a:latin typeface="Bell MT" pitchFamily="18" charset="0"/>
              </a:rPr>
              <a:t> du marché</a:t>
            </a:r>
            <a:endParaRPr lang="es-CL" dirty="0"/>
          </a:p>
        </p:txBody>
      </p:sp>
      <p:pic>
        <p:nvPicPr>
          <p:cNvPr id="16386"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16387" name="4 Rectángulo"/>
          <p:cNvSpPr>
            <a:spLocks noChangeArrowheads="1"/>
          </p:cNvSpPr>
          <p:nvPr/>
        </p:nvSpPr>
        <p:spPr bwMode="auto">
          <a:xfrm>
            <a:off x="323528" y="1463293"/>
            <a:ext cx="8496944" cy="4093428"/>
          </a:xfrm>
          <a:prstGeom prst="rect">
            <a:avLst/>
          </a:prstGeom>
          <a:noFill/>
          <a:ln w="9525">
            <a:noFill/>
            <a:miter lim="800000"/>
            <a:headEnd/>
            <a:tailEnd/>
          </a:ln>
        </p:spPr>
        <p:txBody>
          <a:bodyPr wrap="square">
            <a:spAutoFit/>
          </a:bodyPr>
          <a:lstStyle/>
          <a:p>
            <a:pPr algn="just">
              <a:buFont typeface="Wingdings" pitchFamily="2" charset="2"/>
              <a:buChar char="§"/>
            </a:pPr>
            <a:r>
              <a:rPr lang="fr-FR" sz="2000" b="1" dirty="0" smtClean="0">
                <a:latin typeface="Bell MT" pitchFamily="18" charset="0"/>
              </a:rPr>
              <a:t>L'économie bolivienne se développe: </a:t>
            </a:r>
            <a:r>
              <a:rPr lang="fr-FR" sz="2000" dirty="0" smtClean="0">
                <a:latin typeface="Bell MT" pitchFamily="18" charset="0"/>
              </a:rPr>
              <a:t>Au cours des dix dernières années, l'économie a augmenté de plus de 4%, entraînant de ce fait une augmentation spectaculaire de la taille et du pouvoir d’achat de la classe moyenne (Export.gov, 2016).</a:t>
            </a:r>
          </a:p>
          <a:p>
            <a:pPr algn="just">
              <a:buFont typeface="Wingdings" pitchFamily="2" charset="2"/>
              <a:buChar char="§"/>
            </a:pPr>
            <a:endParaRPr lang="fr-FR" sz="2000" b="1" dirty="0" smtClean="0">
              <a:latin typeface="Bell MT" pitchFamily="18" charset="0"/>
            </a:endParaRPr>
          </a:p>
          <a:p>
            <a:pPr algn="just">
              <a:buFont typeface="Wingdings" pitchFamily="2" charset="2"/>
              <a:buChar char="§"/>
            </a:pPr>
            <a:r>
              <a:rPr lang="fr-FR" sz="2000" b="1" dirty="0" smtClean="0">
                <a:latin typeface="Bell MT" pitchFamily="18" charset="0"/>
              </a:rPr>
              <a:t>Statistiques du marché</a:t>
            </a:r>
            <a:r>
              <a:rPr lang="fr-FR" sz="2000" dirty="0" smtClean="0">
                <a:latin typeface="Bell MT" pitchFamily="18" charset="0"/>
              </a:rPr>
              <a:t>: Pour la période de 2012 à 2015, l'économie bolivienne a connu une croissance annuelle moyenne de 5,6%, contre une croissance annuelle moyenne de 4,7% enregistrée entre 2008 et 2011. L'augmentation du PIB en 2015 est le résultat d'une croissance de 9,4% des services publics, de 6,3% de la distribution d'eau et de gaz, de 6% des services financiers, de 5,1% dans l'agriculture et de 4,6% dans l'industrie (Export.gov, 2016).</a:t>
            </a:r>
          </a:p>
          <a:p>
            <a:pPr algn="just">
              <a:buFont typeface="Wingdings" pitchFamily="2" charset="2"/>
              <a:buChar char="§"/>
            </a:pPr>
            <a:endParaRPr lang="fr-FR" sz="2000" dirty="0" smtClean="0">
              <a:latin typeface="Bell MT" pitchFamily="18" charset="0"/>
            </a:endParaRPr>
          </a:p>
          <a:p>
            <a:pPr algn="just"/>
            <a:endParaRPr lang="fr-FR" sz="2000" dirty="0" smtClean="0">
              <a:latin typeface="Bell MT" pitchFamily="18" charset="0"/>
            </a:endParaRPr>
          </a:p>
        </p:txBody>
      </p:sp>
      <p:sp>
        <p:nvSpPr>
          <p:cNvPr id="7" name="1 Título"/>
          <p:cNvSpPr txBox="1">
            <a:spLocks/>
          </p:cNvSpPr>
          <p:nvPr/>
        </p:nvSpPr>
        <p:spPr bwMode="auto">
          <a:xfrm>
            <a:off x="691952" y="980728"/>
            <a:ext cx="7845496" cy="360040"/>
          </a:xfrm>
          <a:prstGeom prst="rect">
            <a:avLst/>
          </a:prstGeom>
          <a:noFill/>
          <a:ln w="9525">
            <a:noFill/>
            <a:miter lim="800000"/>
            <a:headEnd/>
            <a:tailEnd/>
          </a:ln>
        </p:spPr>
        <p:txBody>
          <a:bodyPr vert="horz" wrap="square" lIns="0" tIns="0" rIns="18288" bIns="0" numCol="1" anchor="b" anchorCtr="0" compatLnSpc="1">
            <a:prstTxWarp prst="textNoShape">
              <a:avLst/>
            </a:prstTxWarp>
            <a:no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CL" sz="2000" b="1" i="0" u="none" strike="noStrike" kern="1200" cap="none" spc="0" normalizeH="0" baseline="0" noProof="0" dirty="0" err="1" smtClean="0">
                <a:ln>
                  <a:noFill/>
                </a:ln>
                <a:solidFill>
                  <a:srgbClr val="FEFAC9"/>
                </a:solidFill>
                <a:effectLst/>
                <a:uLnTx/>
                <a:uFillTx/>
                <a:latin typeface="Bell MT" pitchFamily="18" charset="0"/>
                <a:ea typeface="+mj-ea"/>
                <a:cs typeface="+mj-cs"/>
              </a:rPr>
              <a:t>Octobre</a:t>
            </a:r>
            <a:r>
              <a:rPr kumimoji="0" lang="es-CL" sz="2000" b="1" i="0" u="none" strike="noStrike" kern="1200" cap="none" spc="0" normalizeH="0" baseline="0" noProof="0" dirty="0" smtClean="0">
                <a:ln>
                  <a:noFill/>
                </a:ln>
                <a:solidFill>
                  <a:srgbClr val="FEFAC9"/>
                </a:solidFill>
                <a:effectLst/>
                <a:uLnTx/>
                <a:uFillTx/>
                <a:latin typeface="Bell MT" pitchFamily="18" charset="0"/>
                <a:ea typeface="+mj-ea"/>
                <a:cs typeface="+mj-cs"/>
              </a:rPr>
              <a:t> </a:t>
            </a:r>
            <a:r>
              <a:rPr kumimoji="0" lang="es-CL" sz="2800" b="1" i="0" u="none" strike="noStrike" kern="1200" cap="none" spc="0" normalizeH="0" baseline="0" noProof="0" dirty="0" smtClean="0">
                <a:ln>
                  <a:noFill/>
                </a:ln>
                <a:solidFill>
                  <a:srgbClr val="FEFAC9"/>
                </a:solidFill>
                <a:effectLst/>
                <a:uLnTx/>
                <a:uFillTx/>
                <a:latin typeface="Bell MT" pitchFamily="18" charset="0"/>
                <a:ea typeface="+mj-ea"/>
                <a:cs typeface="+mj-cs"/>
              </a:rPr>
              <a:t>2016</a:t>
            </a:r>
            <a:endParaRPr kumimoji="0" lang="es-CL" sz="2000" b="1" i="0" u="none" strike="noStrike" kern="1200" cap="none" spc="0" normalizeH="0" baseline="0" noProof="0" dirty="0">
              <a:ln>
                <a:noFill/>
              </a:ln>
              <a:solidFill>
                <a:schemeClr val="accent3">
                  <a:tint val="90000"/>
                  <a:satMod val="120000"/>
                </a:schemeClr>
              </a:solidFill>
              <a:effectLst>
                <a:outerShdw blurRad="38100" dist="25400" dir="5400000" algn="tl" rotWithShape="0">
                  <a:srgbClr val="000000">
                    <a:alpha val="43000"/>
                  </a:srgbClr>
                </a:outerShdw>
              </a:effectLst>
              <a:uLnTx/>
              <a:uFillTx/>
              <a:latin typeface="+mj-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Aperçu</a:t>
            </a:r>
            <a:r>
              <a:rPr lang="es-CL" sz="6000" dirty="0" smtClean="0">
                <a:solidFill>
                  <a:srgbClr val="FEFAC9"/>
                </a:solidFill>
                <a:effectLst/>
                <a:latin typeface="Bell MT" pitchFamily="18" charset="0"/>
              </a:rPr>
              <a:t> du marché</a:t>
            </a:r>
            <a:endParaRPr lang="es-CL" dirty="0"/>
          </a:p>
        </p:txBody>
      </p:sp>
      <p:pic>
        <p:nvPicPr>
          <p:cNvPr id="16386"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16387" name="4 Rectángulo"/>
          <p:cNvSpPr>
            <a:spLocks noChangeArrowheads="1"/>
          </p:cNvSpPr>
          <p:nvPr/>
        </p:nvSpPr>
        <p:spPr bwMode="auto">
          <a:xfrm>
            <a:off x="323528" y="1483037"/>
            <a:ext cx="8496944" cy="5016758"/>
          </a:xfrm>
          <a:prstGeom prst="rect">
            <a:avLst/>
          </a:prstGeom>
          <a:noFill/>
          <a:ln w="9525">
            <a:noFill/>
            <a:miter lim="800000"/>
            <a:headEnd/>
            <a:tailEnd/>
          </a:ln>
        </p:spPr>
        <p:txBody>
          <a:bodyPr wrap="square">
            <a:spAutoFit/>
          </a:bodyPr>
          <a:lstStyle/>
          <a:p>
            <a:pPr algn="just">
              <a:buFont typeface="Wingdings" pitchFamily="2" charset="2"/>
              <a:buChar char="§"/>
            </a:pPr>
            <a:r>
              <a:rPr lang="fr-FR" sz="2000" dirty="0" smtClean="0">
                <a:latin typeface="Bell MT" pitchFamily="18" charset="0"/>
              </a:rPr>
              <a:t>L'investissement total en Bolivie a augmenté en 2015, passant de 8,1 milliards de dollars à 8,4 milliards de dollars. L'investissement privé a atteint 1,7 milliard de dollars en 2015. Toutefois, l'investissement public est passé de 6,7 milliards de dollars en 2014 à 6,2 milliards de dollars en 2015, principalement en raison de la réduction de la construction routière et de la diminution des investissements dans les entreprises publiques. En outre, l'investissement direct étranger net (IED) est passé de 0,6 milliard de dollars en 2014 à 0,5 milliard de dollars en 2015, reflétant une tendance générale à dépendre davantage de l'investissement public et de l'investissement privé (Export.gov, 2016).</a:t>
            </a:r>
          </a:p>
          <a:p>
            <a:pPr algn="just">
              <a:buFont typeface="Wingdings" pitchFamily="2" charset="2"/>
              <a:buChar char="§"/>
            </a:pPr>
            <a:endParaRPr lang="fr-FR" sz="2000" dirty="0" smtClean="0">
              <a:latin typeface="Bell MT" pitchFamily="18" charset="0"/>
            </a:endParaRPr>
          </a:p>
          <a:p>
            <a:pPr algn="just">
              <a:buFont typeface="Wingdings" pitchFamily="2" charset="2"/>
              <a:buChar char="§"/>
            </a:pPr>
            <a:r>
              <a:rPr lang="fr-FR" sz="2000" dirty="0" smtClean="0">
                <a:latin typeface="Bell MT" pitchFamily="18" charset="0"/>
              </a:rPr>
              <a:t>Les principaux marchés d'exportation de la Bolivie en 2015 étaient le Brésil (27,7%), l'Argentine (16,8%), les États-Unis (12,0%), la Colombie (6,3%), la Chine (5,2%), le Japon (4,7%), la Corée du Sud (4,2% Le Pérou (3,4%) et la Belgique (3,2%) (Export.gov, 2016).</a:t>
            </a:r>
          </a:p>
          <a:p>
            <a:pPr algn="just">
              <a:buFont typeface="Wingdings" pitchFamily="2" charset="2"/>
              <a:buChar char="§"/>
            </a:pPr>
            <a:endParaRPr lang="fr-FR" sz="2000" dirty="0" smtClean="0">
              <a:latin typeface="Bell MT" pitchFamily="18" charset="0"/>
            </a:endParaRPr>
          </a:p>
          <a:p>
            <a:pPr algn="just"/>
            <a:endParaRPr lang="fr-FR" sz="2000" dirty="0" smtClean="0">
              <a:latin typeface="Bell MT" pitchFamily="18" charset="0"/>
            </a:endParaRPr>
          </a:p>
        </p:txBody>
      </p:sp>
      <p:sp>
        <p:nvSpPr>
          <p:cNvPr id="6" name="1 Título"/>
          <p:cNvSpPr txBox="1">
            <a:spLocks/>
          </p:cNvSpPr>
          <p:nvPr/>
        </p:nvSpPr>
        <p:spPr bwMode="auto">
          <a:xfrm>
            <a:off x="691952" y="980728"/>
            <a:ext cx="7845496" cy="360040"/>
          </a:xfrm>
          <a:prstGeom prst="rect">
            <a:avLst/>
          </a:prstGeom>
          <a:noFill/>
          <a:ln w="9525">
            <a:noFill/>
            <a:miter lim="800000"/>
            <a:headEnd/>
            <a:tailEnd/>
          </a:ln>
        </p:spPr>
        <p:txBody>
          <a:bodyPr vert="horz" wrap="square" lIns="0" tIns="0" rIns="18288" bIns="0" numCol="1" anchor="b" anchorCtr="0" compatLnSpc="1">
            <a:prstTxWarp prst="textNoShape">
              <a:avLst/>
            </a:prstTxWarp>
            <a:no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CL" sz="2000" b="1" i="0" u="none" strike="noStrike" kern="1200" cap="none" spc="0" normalizeH="0" baseline="0" noProof="0" dirty="0" err="1" smtClean="0">
                <a:ln>
                  <a:noFill/>
                </a:ln>
                <a:solidFill>
                  <a:srgbClr val="FEFAC9"/>
                </a:solidFill>
                <a:effectLst/>
                <a:uLnTx/>
                <a:uFillTx/>
                <a:latin typeface="Bell MT" pitchFamily="18" charset="0"/>
                <a:ea typeface="+mj-ea"/>
                <a:cs typeface="+mj-cs"/>
              </a:rPr>
              <a:t>Octobre</a:t>
            </a:r>
            <a:r>
              <a:rPr kumimoji="0" lang="es-CL" sz="2000" b="1" i="0" u="none" strike="noStrike" kern="1200" cap="none" spc="0" normalizeH="0" baseline="0" noProof="0" dirty="0" smtClean="0">
                <a:ln>
                  <a:noFill/>
                </a:ln>
                <a:solidFill>
                  <a:srgbClr val="FEFAC9"/>
                </a:solidFill>
                <a:effectLst/>
                <a:uLnTx/>
                <a:uFillTx/>
                <a:latin typeface="Bell MT" pitchFamily="18" charset="0"/>
                <a:ea typeface="+mj-ea"/>
                <a:cs typeface="+mj-cs"/>
              </a:rPr>
              <a:t> </a:t>
            </a:r>
            <a:r>
              <a:rPr kumimoji="0" lang="es-CL" sz="2800" b="1" i="0" u="none" strike="noStrike" kern="1200" cap="none" spc="0" normalizeH="0" baseline="0" noProof="0" dirty="0" smtClean="0">
                <a:ln>
                  <a:noFill/>
                </a:ln>
                <a:solidFill>
                  <a:srgbClr val="FEFAC9"/>
                </a:solidFill>
                <a:effectLst/>
                <a:uLnTx/>
                <a:uFillTx/>
                <a:latin typeface="Bell MT" pitchFamily="18" charset="0"/>
                <a:ea typeface="+mj-ea"/>
                <a:cs typeface="+mj-cs"/>
              </a:rPr>
              <a:t>2016</a:t>
            </a:r>
            <a:endParaRPr kumimoji="0" lang="es-CL" sz="2000" b="1" i="0" u="none" strike="noStrike" kern="1200" cap="none" spc="0" normalizeH="0" baseline="0" noProof="0" dirty="0">
              <a:ln>
                <a:noFill/>
              </a:ln>
              <a:solidFill>
                <a:schemeClr val="accent3">
                  <a:tint val="90000"/>
                  <a:satMod val="120000"/>
                </a:schemeClr>
              </a:solidFill>
              <a:effectLst>
                <a:outerShdw blurRad="38100" dist="25400" dir="5400000" algn="tl" rotWithShape="0">
                  <a:srgbClr val="000000">
                    <a:alpha val="43000"/>
                  </a:srgbClr>
                </a:outerShdw>
              </a:effectLst>
              <a:uLnTx/>
              <a:uFillTx/>
              <a:latin typeface="+mj-lt"/>
              <a:ea typeface="+mj-ea"/>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Ressources</a:t>
            </a:r>
            <a:endParaRPr lang="es-CL" dirty="0"/>
          </a:p>
        </p:txBody>
      </p:sp>
      <p:pic>
        <p:nvPicPr>
          <p:cNvPr id="16386"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
        <p:nvSpPr>
          <p:cNvPr id="16387" name="4 Rectángulo"/>
          <p:cNvSpPr>
            <a:spLocks noChangeArrowheads="1"/>
          </p:cNvSpPr>
          <p:nvPr/>
        </p:nvSpPr>
        <p:spPr bwMode="auto">
          <a:xfrm>
            <a:off x="224283" y="1341438"/>
            <a:ext cx="4427538" cy="3785652"/>
          </a:xfrm>
          <a:prstGeom prst="rect">
            <a:avLst/>
          </a:prstGeom>
          <a:noFill/>
          <a:ln w="9525">
            <a:noFill/>
            <a:miter lim="800000"/>
            <a:headEnd/>
            <a:tailEnd/>
          </a:ln>
        </p:spPr>
        <p:txBody>
          <a:bodyPr>
            <a:spAutoFit/>
          </a:bodyPr>
          <a:lstStyle/>
          <a:p>
            <a:pPr algn="just">
              <a:buFont typeface="Wingdings" pitchFamily="2" charset="2"/>
              <a:buChar char="§"/>
            </a:pPr>
            <a:r>
              <a:rPr lang="fr-FR" sz="2000" b="1" dirty="0" smtClean="0">
                <a:latin typeface="Bell MT" pitchFamily="18" charset="0"/>
              </a:rPr>
              <a:t>La Bolivie est riche en ressources naturelles non renouvelables. </a:t>
            </a:r>
            <a:r>
              <a:rPr lang="fr-FR" sz="2000" dirty="0" smtClean="0">
                <a:latin typeface="Bell MT" pitchFamily="18" charset="0"/>
              </a:rPr>
              <a:t>La Bolivie est la deuxième réserve en gaz naturel de l'Amérique latine après le Venezuela. </a:t>
            </a:r>
            <a:r>
              <a:rPr lang="es-CL" sz="2000" dirty="0" smtClean="0">
                <a:latin typeface="Bell MT" pitchFamily="18" charset="0"/>
              </a:rPr>
              <a:t>De </a:t>
            </a:r>
            <a:r>
              <a:rPr lang="es-CL" sz="2000" dirty="0">
                <a:latin typeface="Bell MT" pitchFamily="18" charset="0"/>
              </a:rPr>
              <a:t>plus, le </a:t>
            </a:r>
            <a:r>
              <a:rPr lang="es-CL" sz="2000" dirty="0" err="1">
                <a:latin typeface="Bell MT" pitchFamily="18" charset="0"/>
              </a:rPr>
              <a:t>pays</a:t>
            </a:r>
            <a:r>
              <a:rPr lang="es-CL" sz="2000" dirty="0">
                <a:latin typeface="Bell MT" pitchFamily="18" charset="0"/>
              </a:rPr>
              <a:t> </a:t>
            </a:r>
            <a:r>
              <a:rPr lang="es-CL" sz="2000" dirty="0" err="1">
                <a:latin typeface="Bell MT" pitchFamily="18" charset="0"/>
              </a:rPr>
              <a:t>est</a:t>
            </a:r>
            <a:r>
              <a:rPr lang="es-CL" sz="2000" dirty="0">
                <a:latin typeface="Bell MT" pitchFamily="18" charset="0"/>
              </a:rPr>
              <a:t> doté </a:t>
            </a:r>
            <a:r>
              <a:rPr lang="es-CL" sz="2000" dirty="0" err="1">
                <a:latin typeface="Bell MT" pitchFamily="18" charset="0"/>
              </a:rPr>
              <a:t>d’</a:t>
            </a:r>
            <a:r>
              <a:rPr lang="es-CL" sz="2000" b="1" dirty="0" err="1">
                <a:latin typeface="Bell MT" pitchFamily="18" charset="0"/>
              </a:rPr>
              <a:t>un</a:t>
            </a:r>
            <a:r>
              <a:rPr lang="es-CL" sz="2000" b="1" dirty="0">
                <a:latin typeface="Bell MT" pitchFamily="18" charset="0"/>
              </a:rPr>
              <a:t> </a:t>
            </a:r>
            <a:r>
              <a:rPr lang="es-CL" sz="2000" b="1" dirty="0" err="1">
                <a:latin typeface="Bell MT" pitchFamily="18" charset="0"/>
              </a:rPr>
              <a:t>fort</a:t>
            </a:r>
            <a:r>
              <a:rPr lang="es-CL" sz="2000" b="1" dirty="0">
                <a:latin typeface="Bell MT" pitchFamily="18" charset="0"/>
              </a:rPr>
              <a:t> </a:t>
            </a:r>
            <a:r>
              <a:rPr lang="es-CL" sz="2000" b="1" dirty="0" err="1">
                <a:latin typeface="Bell MT" pitchFamily="18" charset="0"/>
              </a:rPr>
              <a:t>potentiel</a:t>
            </a:r>
            <a:r>
              <a:rPr lang="es-CL" sz="2000" b="1" dirty="0">
                <a:latin typeface="Bell MT" pitchFamily="18" charset="0"/>
              </a:rPr>
              <a:t> </a:t>
            </a:r>
            <a:r>
              <a:rPr lang="es-CL" sz="2000" b="1" dirty="0" err="1">
                <a:latin typeface="Bell MT" pitchFamily="18" charset="0"/>
              </a:rPr>
              <a:t>minier</a:t>
            </a:r>
            <a:r>
              <a:rPr lang="es-CL" sz="2000" dirty="0">
                <a:latin typeface="Bell MT" pitchFamily="18" charset="0"/>
              </a:rPr>
              <a:t> et exporte en </a:t>
            </a:r>
            <a:r>
              <a:rPr lang="es-CL" sz="2000" dirty="0" err="1">
                <a:latin typeface="Bell MT" pitchFamily="18" charset="0"/>
              </a:rPr>
              <a:t>particulier</a:t>
            </a:r>
            <a:r>
              <a:rPr lang="es-CL" sz="2000" dirty="0">
                <a:latin typeface="Bell MT" pitchFamily="18" charset="0"/>
              </a:rPr>
              <a:t> </a:t>
            </a:r>
            <a:r>
              <a:rPr lang="es-CL" sz="2000" b="1" dirty="0">
                <a:latin typeface="Bell MT" pitchFamily="18" charset="0"/>
              </a:rPr>
              <a:t>du zinc, de </a:t>
            </a:r>
            <a:r>
              <a:rPr lang="es-CL" sz="2000" b="1" dirty="0" err="1">
                <a:latin typeface="Bell MT" pitchFamily="18" charset="0"/>
              </a:rPr>
              <a:t>l’étain</a:t>
            </a:r>
            <a:r>
              <a:rPr lang="es-CL" sz="2000" b="1" dirty="0">
                <a:latin typeface="Bell MT" pitchFamily="18" charset="0"/>
              </a:rPr>
              <a:t>, du </a:t>
            </a:r>
            <a:r>
              <a:rPr lang="es-CL" sz="2000" b="1" dirty="0" err="1">
                <a:latin typeface="Bell MT" pitchFamily="18" charset="0"/>
              </a:rPr>
              <a:t>plomb</a:t>
            </a:r>
            <a:r>
              <a:rPr lang="es-CL" sz="2000" b="1" dirty="0">
                <a:latin typeface="Bell MT" pitchFamily="18" charset="0"/>
              </a:rPr>
              <a:t> et des </a:t>
            </a:r>
            <a:r>
              <a:rPr lang="es-CL" sz="2000" b="1" dirty="0" err="1">
                <a:latin typeface="Bell MT" pitchFamily="18" charset="0"/>
              </a:rPr>
              <a:t>métaux</a:t>
            </a:r>
            <a:r>
              <a:rPr lang="es-CL" sz="2000" b="1" dirty="0">
                <a:latin typeface="Bell MT" pitchFamily="18" charset="0"/>
              </a:rPr>
              <a:t> </a:t>
            </a:r>
            <a:r>
              <a:rPr lang="es-CL" sz="2000" b="1" dirty="0" err="1">
                <a:latin typeface="Bell MT" pitchFamily="18" charset="0"/>
              </a:rPr>
              <a:t>précieux</a:t>
            </a:r>
            <a:r>
              <a:rPr lang="es-CL" sz="2000" dirty="0">
                <a:latin typeface="Bell MT" pitchFamily="18" charset="0"/>
              </a:rPr>
              <a:t>. La </a:t>
            </a:r>
            <a:r>
              <a:rPr lang="es-CL" sz="2000" dirty="0" err="1">
                <a:latin typeface="Bell MT" pitchFamily="18" charset="0"/>
              </a:rPr>
              <a:t>Bolivie</a:t>
            </a:r>
            <a:r>
              <a:rPr lang="es-CL" sz="2000" dirty="0">
                <a:latin typeface="Bell MT" pitchFamily="18" charset="0"/>
              </a:rPr>
              <a:t> </a:t>
            </a:r>
            <a:r>
              <a:rPr lang="es-CL" sz="2000" dirty="0" err="1">
                <a:latin typeface="Bell MT" pitchFamily="18" charset="0"/>
              </a:rPr>
              <a:t>dispose</a:t>
            </a:r>
            <a:r>
              <a:rPr lang="es-CL" sz="2000" dirty="0">
                <a:latin typeface="Bell MT" pitchFamily="18" charset="0"/>
              </a:rPr>
              <a:t> en </a:t>
            </a:r>
            <a:r>
              <a:rPr lang="es-CL" sz="2000" dirty="0" err="1">
                <a:latin typeface="Bell MT" pitchFamily="18" charset="0"/>
              </a:rPr>
              <a:t>outre</a:t>
            </a:r>
            <a:r>
              <a:rPr lang="es-CL" sz="2000" dirty="0">
                <a:latin typeface="Bell MT" pitchFamily="18" charset="0"/>
              </a:rPr>
              <a:t> des plus grandes </a:t>
            </a:r>
            <a:r>
              <a:rPr lang="es-CL" sz="2000" dirty="0" err="1">
                <a:latin typeface="Bell MT" pitchFamily="18" charset="0"/>
              </a:rPr>
              <a:t>réserves</a:t>
            </a:r>
            <a:r>
              <a:rPr lang="es-CL" sz="2000" dirty="0">
                <a:latin typeface="Bell MT" pitchFamily="18" charset="0"/>
              </a:rPr>
              <a:t> </a:t>
            </a:r>
            <a:r>
              <a:rPr lang="es-CL" sz="2000" dirty="0" err="1">
                <a:latin typeface="Bell MT" pitchFamily="18" charset="0"/>
              </a:rPr>
              <a:t>mondiales</a:t>
            </a:r>
            <a:r>
              <a:rPr lang="es-CL" sz="2000" dirty="0">
                <a:latin typeface="Bell MT" pitchFamily="18" charset="0"/>
              </a:rPr>
              <a:t> de </a:t>
            </a:r>
            <a:r>
              <a:rPr lang="es-CL" sz="2000" b="1" dirty="0" err="1">
                <a:latin typeface="Bell MT" pitchFamily="18" charset="0"/>
              </a:rPr>
              <a:t>lithium</a:t>
            </a:r>
            <a:r>
              <a:rPr lang="es-CL" sz="2000" b="1" dirty="0">
                <a:latin typeface="Bell MT" pitchFamily="18" charset="0"/>
              </a:rPr>
              <a:t> </a:t>
            </a:r>
            <a:r>
              <a:rPr lang="es-CL" sz="2000" b="1" dirty="0" err="1">
                <a:latin typeface="Bell MT" pitchFamily="18" charset="0"/>
              </a:rPr>
              <a:t>dans</a:t>
            </a:r>
            <a:r>
              <a:rPr lang="es-CL" sz="2000" b="1" dirty="0">
                <a:latin typeface="Bell MT" pitchFamily="18" charset="0"/>
              </a:rPr>
              <a:t> la </a:t>
            </a:r>
            <a:r>
              <a:rPr lang="es-CL" sz="2000" b="1" dirty="0" err="1">
                <a:latin typeface="Bell MT" pitchFamily="18" charset="0"/>
              </a:rPr>
              <a:t>zone</a:t>
            </a:r>
            <a:r>
              <a:rPr lang="es-CL" sz="2000" b="1" dirty="0">
                <a:latin typeface="Bell MT" pitchFamily="18" charset="0"/>
              </a:rPr>
              <a:t> du </a:t>
            </a:r>
            <a:r>
              <a:rPr lang="es-CL" sz="2000" b="1" i="1" dirty="0">
                <a:latin typeface="Bell MT" pitchFamily="18" charset="0"/>
              </a:rPr>
              <a:t>salar </a:t>
            </a:r>
            <a:r>
              <a:rPr lang="es-CL" sz="2000" b="1" i="1" dirty="0" err="1">
                <a:latin typeface="Bell MT" pitchFamily="18" charset="0"/>
              </a:rPr>
              <a:t>d’Uyuni</a:t>
            </a:r>
            <a:r>
              <a:rPr lang="es-CL" sz="2000" b="1" dirty="0">
                <a:latin typeface="Bell MT" pitchFamily="18" charset="0"/>
              </a:rPr>
              <a:t>,</a:t>
            </a:r>
            <a:r>
              <a:rPr lang="es-CL" sz="2000" dirty="0">
                <a:latin typeface="Bell MT" pitchFamily="18" charset="0"/>
              </a:rPr>
              <a:t> </a:t>
            </a:r>
            <a:r>
              <a:rPr lang="es-CL" sz="2000" dirty="0" err="1">
                <a:latin typeface="Bell MT" pitchFamily="18" charset="0"/>
              </a:rPr>
              <a:t>au</a:t>
            </a:r>
            <a:r>
              <a:rPr lang="es-CL" sz="2000" dirty="0">
                <a:latin typeface="Bell MT" pitchFamily="18" charset="0"/>
              </a:rPr>
              <a:t> </a:t>
            </a:r>
            <a:r>
              <a:rPr lang="es-CL" sz="2000" dirty="0" smtClean="0">
                <a:latin typeface="Bell MT" pitchFamily="18" charset="0"/>
              </a:rPr>
              <a:t>sud-</a:t>
            </a:r>
            <a:r>
              <a:rPr lang="es-CL" sz="2000" dirty="0" err="1" smtClean="0">
                <a:latin typeface="Bell MT" pitchFamily="18" charset="0"/>
              </a:rPr>
              <a:t>ouest</a:t>
            </a:r>
            <a:r>
              <a:rPr lang="es-CL" sz="2000" dirty="0" smtClean="0">
                <a:latin typeface="Bell MT" pitchFamily="18" charset="0"/>
              </a:rPr>
              <a:t> </a:t>
            </a:r>
            <a:r>
              <a:rPr lang="es-CL" sz="2000" dirty="0">
                <a:latin typeface="Bell MT" pitchFamily="18" charset="0"/>
              </a:rPr>
              <a:t>du </a:t>
            </a:r>
            <a:r>
              <a:rPr lang="es-CL" sz="2000" dirty="0" err="1">
                <a:latin typeface="Bell MT" pitchFamily="18" charset="0"/>
              </a:rPr>
              <a:t>pays</a:t>
            </a:r>
            <a:r>
              <a:rPr lang="es-CL" sz="2000" dirty="0">
                <a:latin typeface="Bell MT" pitchFamily="18" charset="0"/>
              </a:rPr>
              <a:t>. </a:t>
            </a:r>
            <a:r>
              <a:rPr lang="es-CL" sz="2000" dirty="0" smtClean="0">
                <a:latin typeface="Bell MT" pitchFamily="18" charset="0"/>
              </a:rPr>
              <a:t>                                   </a:t>
            </a:r>
            <a:endParaRPr lang="es-CL" sz="2000" dirty="0">
              <a:latin typeface="Bell MT" pitchFamily="18" charset="0"/>
            </a:endParaRPr>
          </a:p>
        </p:txBody>
      </p:sp>
      <p:pic>
        <p:nvPicPr>
          <p:cNvPr id="16388" name="Picture 2" descr="http://www.fmbolivia.com.bo/noticias/fotos/640px/24670-1269256015-1173.jpg"/>
          <p:cNvPicPr>
            <a:picLocks noChangeAspect="1" noChangeArrowheads="1"/>
          </p:cNvPicPr>
          <p:nvPr/>
        </p:nvPicPr>
        <p:blipFill>
          <a:blip r:embed="rId3" cstate="print"/>
          <a:srcRect/>
          <a:stretch>
            <a:fillRect/>
          </a:stretch>
        </p:blipFill>
        <p:spPr bwMode="auto">
          <a:xfrm>
            <a:off x="4795713" y="1556792"/>
            <a:ext cx="4168775" cy="3168650"/>
          </a:xfrm>
          <a:prstGeom prst="rect">
            <a:avLst/>
          </a:prstGeom>
          <a:noFill/>
          <a:ln w="9525">
            <a:noFill/>
            <a:miter lim="800000"/>
            <a:headEnd/>
            <a:tailEnd/>
          </a:ln>
        </p:spPr>
      </p:pic>
      <p:sp>
        <p:nvSpPr>
          <p:cNvPr id="6" name="4 Rectángulo"/>
          <p:cNvSpPr>
            <a:spLocks noChangeArrowheads="1"/>
          </p:cNvSpPr>
          <p:nvPr/>
        </p:nvSpPr>
        <p:spPr bwMode="auto">
          <a:xfrm>
            <a:off x="251520" y="5157192"/>
            <a:ext cx="7632848" cy="1015663"/>
          </a:xfrm>
          <a:prstGeom prst="rect">
            <a:avLst/>
          </a:prstGeom>
          <a:noFill/>
          <a:ln w="9525">
            <a:noFill/>
            <a:miter lim="800000"/>
            <a:headEnd/>
            <a:tailEnd/>
          </a:ln>
        </p:spPr>
        <p:txBody>
          <a:bodyPr wrap="square">
            <a:spAutoFit/>
          </a:bodyPr>
          <a:lstStyle/>
          <a:p>
            <a:pPr algn="just">
              <a:buFont typeface="Wingdings" pitchFamily="2" charset="2"/>
              <a:buChar char="§"/>
            </a:pPr>
            <a:r>
              <a:rPr lang="es-CL" sz="2000" dirty="0" smtClean="0">
                <a:latin typeface="Bell MT" pitchFamily="18" charset="0"/>
              </a:rPr>
              <a:t>Par </a:t>
            </a:r>
            <a:r>
              <a:rPr lang="es-CL" sz="2000" dirty="0" err="1">
                <a:latin typeface="Bell MT" pitchFamily="18" charset="0"/>
              </a:rPr>
              <a:t>ailleurs</a:t>
            </a:r>
            <a:r>
              <a:rPr lang="es-CL" sz="2000" dirty="0">
                <a:latin typeface="Bell MT" pitchFamily="18" charset="0"/>
              </a:rPr>
              <a:t>, la </a:t>
            </a:r>
            <a:r>
              <a:rPr lang="es-CL" sz="2000" b="1" dirty="0">
                <a:latin typeface="Bell MT" pitchFamily="18" charset="0"/>
              </a:rPr>
              <a:t>culture de soja</a:t>
            </a:r>
            <a:r>
              <a:rPr lang="es-CL" sz="2000" dirty="0">
                <a:latin typeface="Bell MT" pitchFamily="18" charset="0"/>
              </a:rPr>
              <a:t> </a:t>
            </a:r>
            <a:r>
              <a:rPr lang="es-CL" sz="2000" dirty="0" err="1">
                <a:latin typeface="Bell MT" pitchFamily="18" charset="0"/>
              </a:rPr>
              <a:t>est</a:t>
            </a:r>
            <a:r>
              <a:rPr lang="es-CL" sz="2000" dirty="0">
                <a:latin typeface="Bell MT" pitchFamily="18" charset="0"/>
              </a:rPr>
              <a:t> </a:t>
            </a:r>
            <a:r>
              <a:rPr lang="es-CL" sz="2000" dirty="0" err="1">
                <a:latin typeface="Bell MT" pitchFamily="18" charset="0"/>
              </a:rPr>
              <a:t>fortement</a:t>
            </a:r>
            <a:r>
              <a:rPr lang="es-CL" sz="2000" dirty="0">
                <a:latin typeface="Bell MT" pitchFamily="18" charset="0"/>
              </a:rPr>
              <a:t> </a:t>
            </a:r>
            <a:r>
              <a:rPr lang="es-CL" sz="2000" dirty="0" err="1">
                <a:latin typeface="Bell MT" pitchFamily="18" charset="0"/>
              </a:rPr>
              <a:t>implantée</a:t>
            </a:r>
            <a:r>
              <a:rPr lang="es-CL" sz="2000" dirty="0">
                <a:latin typeface="Bell MT" pitchFamily="18" charset="0"/>
              </a:rPr>
              <a:t> </a:t>
            </a:r>
            <a:r>
              <a:rPr lang="es-CL" sz="2000" dirty="0" err="1">
                <a:latin typeface="Bell MT" pitchFamily="18" charset="0"/>
              </a:rPr>
              <a:t>dans</a:t>
            </a:r>
            <a:r>
              <a:rPr lang="es-CL" sz="2000" dirty="0">
                <a:latin typeface="Bell MT" pitchFamily="18" charset="0"/>
              </a:rPr>
              <a:t> les </a:t>
            </a:r>
            <a:r>
              <a:rPr lang="es-CL" sz="2000" dirty="0" err="1">
                <a:latin typeface="Bell MT" pitchFamily="18" charset="0"/>
              </a:rPr>
              <a:t>riches</a:t>
            </a:r>
            <a:r>
              <a:rPr lang="es-CL" sz="2000" dirty="0">
                <a:latin typeface="Bell MT" pitchFamily="18" charset="0"/>
              </a:rPr>
              <a:t> </a:t>
            </a:r>
            <a:r>
              <a:rPr lang="es-CL" sz="2000" dirty="0" err="1">
                <a:latin typeface="Bell MT" pitchFamily="18" charset="0"/>
              </a:rPr>
              <a:t>plaines</a:t>
            </a:r>
            <a:r>
              <a:rPr lang="es-CL" sz="2000" dirty="0">
                <a:latin typeface="Bell MT" pitchFamily="18" charset="0"/>
              </a:rPr>
              <a:t> </a:t>
            </a:r>
            <a:r>
              <a:rPr lang="es-CL" sz="2000" dirty="0" err="1">
                <a:latin typeface="Bell MT" pitchFamily="18" charset="0"/>
              </a:rPr>
              <a:t>alluviales</a:t>
            </a:r>
            <a:r>
              <a:rPr lang="es-CL" sz="2000" dirty="0">
                <a:latin typeface="Bell MT" pitchFamily="18" charset="0"/>
              </a:rPr>
              <a:t> de </a:t>
            </a:r>
            <a:r>
              <a:rPr lang="es-CL" sz="2000" dirty="0" err="1">
                <a:latin typeface="Bell MT" pitchFamily="18" charset="0"/>
              </a:rPr>
              <a:t>l’</a:t>
            </a:r>
            <a:r>
              <a:rPr lang="es-CL" sz="2000" i="1" dirty="0" err="1">
                <a:latin typeface="Bell MT" pitchFamily="18" charset="0"/>
              </a:rPr>
              <a:t>Oriente</a:t>
            </a:r>
            <a:r>
              <a:rPr lang="es-CL" sz="2000" dirty="0">
                <a:latin typeface="Bell MT" pitchFamily="18" charset="0"/>
              </a:rPr>
              <a:t>, </a:t>
            </a:r>
            <a:r>
              <a:rPr lang="es-CL" sz="2000" dirty="0" err="1">
                <a:latin typeface="Bell MT" pitchFamily="18" charset="0"/>
              </a:rPr>
              <a:t>tandis</a:t>
            </a:r>
            <a:r>
              <a:rPr lang="es-CL" sz="2000" dirty="0">
                <a:latin typeface="Bell MT" pitchFamily="18" charset="0"/>
              </a:rPr>
              <a:t> que le </a:t>
            </a:r>
            <a:r>
              <a:rPr lang="es-CL" sz="2000" dirty="0" err="1">
                <a:latin typeface="Bell MT" pitchFamily="18" charset="0"/>
              </a:rPr>
              <a:t>bassin</a:t>
            </a:r>
            <a:r>
              <a:rPr lang="es-CL" sz="2000" dirty="0">
                <a:latin typeface="Bell MT" pitchFamily="18" charset="0"/>
              </a:rPr>
              <a:t> </a:t>
            </a:r>
            <a:r>
              <a:rPr lang="es-CL" sz="2000" dirty="0" err="1">
                <a:latin typeface="Bell MT" pitchFamily="18" charset="0"/>
              </a:rPr>
              <a:t>amazonien</a:t>
            </a:r>
            <a:r>
              <a:rPr lang="es-CL" sz="2000" dirty="0">
                <a:latin typeface="Bell MT" pitchFamily="18" charset="0"/>
              </a:rPr>
              <a:t> </a:t>
            </a:r>
            <a:r>
              <a:rPr lang="es-CL" sz="2000" dirty="0" err="1">
                <a:latin typeface="Bell MT" pitchFamily="18" charset="0"/>
              </a:rPr>
              <a:t>possède</a:t>
            </a:r>
            <a:r>
              <a:rPr lang="es-CL" sz="2000" dirty="0">
                <a:latin typeface="Bell MT" pitchFamily="18" charset="0"/>
              </a:rPr>
              <a:t> de grandes </a:t>
            </a:r>
            <a:r>
              <a:rPr lang="es-CL" sz="2000" b="1" dirty="0" err="1">
                <a:latin typeface="Bell MT" pitchFamily="18" charset="0"/>
              </a:rPr>
              <a:t>ressources</a:t>
            </a:r>
            <a:r>
              <a:rPr lang="es-CL" sz="2000" b="1" dirty="0">
                <a:latin typeface="Bell MT" pitchFamily="18" charset="0"/>
              </a:rPr>
              <a:t> </a:t>
            </a:r>
            <a:r>
              <a:rPr lang="es-CL" sz="2000" b="1" dirty="0" err="1">
                <a:latin typeface="Bell MT" pitchFamily="18" charset="0"/>
              </a:rPr>
              <a:t>sylvicoles</a:t>
            </a:r>
            <a:r>
              <a:rPr lang="es-CL" sz="2000" dirty="0" smtClean="0">
                <a:latin typeface="Bell MT" pitchFamily="18" charset="0"/>
              </a:rPr>
              <a:t>.</a:t>
            </a:r>
            <a:endParaRPr lang="es-CL" sz="2000" dirty="0">
              <a:latin typeface="Bell MT"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Importations</a:t>
            </a:r>
            <a:endParaRPr lang="es-CL" dirty="0"/>
          </a:p>
        </p:txBody>
      </p:sp>
      <p:pic>
        <p:nvPicPr>
          <p:cNvPr id="2048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0483" name="5 Rectángulo"/>
          <p:cNvSpPr>
            <a:spLocks noChangeArrowheads="1"/>
          </p:cNvSpPr>
          <p:nvPr/>
        </p:nvSpPr>
        <p:spPr bwMode="auto">
          <a:xfrm>
            <a:off x="395039" y="1052736"/>
            <a:ext cx="8353425" cy="6001643"/>
          </a:xfrm>
          <a:prstGeom prst="rect">
            <a:avLst/>
          </a:prstGeom>
          <a:noFill/>
          <a:ln w="9525">
            <a:noFill/>
            <a:miter lim="800000"/>
            <a:headEnd/>
            <a:tailEnd/>
          </a:ln>
        </p:spPr>
        <p:txBody>
          <a:bodyPr>
            <a:spAutoFit/>
          </a:bodyPr>
          <a:lstStyle/>
          <a:p>
            <a:pPr algn="just"/>
            <a:r>
              <a:rPr lang="fr-BE" sz="2000" dirty="0" smtClean="0">
                <a:latin typeface="Bell MT" pitchFamily="18" charset="0"/>
              </a:rPr>
              <a:t>La Bolivie importe principalement des biens intermédiaires, essentiellement destinés à l’industrie  et à la construction (29%) ainsi que des biens d’équipements (25%). Suivent : le matériel de transport, pièces et accessoires  (18%) et les biens de consommation </a:t>
            </a:r>
            <a:r>
              <a:rPr lang="es-CL" sz="2000" dirty="0" smtClean="0">
                <a:latin typeface="Bell MT" pitchFamily="18" charset="0"/>
              </a:rPr>
              <a:t>(IBCE, 2015).</a:t>
            </a:r>
            <a:endParaRPr lang="fr-BE" sz="2000" dirty="0" smtClean="0">
              <a:latin typeface="Bell MT" pitchFamily="18" charset="0"/>
            </a:endParaRPr>
          </a:p>
          <a:p>
            <a:pPr algn="just"/>
            <a:endParaRPr lang="fr-BE" sz="2000" dirty="0" smtClean="0">
              <a:latin typeface="Bell MT" pitchFamily="18" charset="0"/>
            </a:endParaRPr>
          </a:p>
          <a:p>
            <a:pPr algn="just"/>
            <a:r>
              <a:rPr lang="fr-BE" sz="2000" dirty="0" smtClean="0">
                <a:latin typeface="Bell MT" pitchFamily="18" charset="0"/>
              </a:rPr>
              <a:t>Malgré d’importantes richesses naturelles en hydrocarbures, la Bolivie n’est pas autosuffisante et doit importer du pétrole raffiné (carburants). L’Argentine et le Chili sont les principaux fournisseurs. Depuis 2011, l’importation de carburants dépasse les 1.000 millions USD, atteignant son maximum (1.195 millions USD) en 2013. En 2015, l’importation de carburants représentait 1.035 </a:t>
            </a:r>
            <a:r>
              <a:rPr lang="es-CL" sz="2000" dirty="0" err="1" smtClean="0">
                <a:latin typeface="Bell MT" pitchFamily="18" charset="0"/>
              </a:rPr>
              <a:t>millions</a:t>
            </a:r>
            <a:r>
              <a:rPr lang="es-CL" sz="2000" dirty="0" smtClean="0">
                <a:latin typeface="Bell MT" pitchFamily="18" charset="0"/>
              </a:rPr>
              <a:t> USD, </a:t>
            </a:r>
            <a:r>
              <a:rPr lang="es-CL" sz="2000" dirty="0" err="1" smtClean="0">
                <a:latin typeface="Bell MT" pitchFamily="18" charset="0"/>
              </a:rPr>
              <a:t>dont</a:t>
            </a:r>
            <a:r>
              <a:rPr lang="es-CL" sz="2000" dirty="0" smtClean="0">
                <a:latin typeface="Bell MT" pitchFamily="18" charset="0"/>
              </a:rPr>
              <a:t> le </a:t>
            </a:r>
            <a:r>
              <a:rPr lang="es-CL" sz="2000" dirty="0" err="1" smtClean="0">
                <a:latin typeface="Bell MT" pitchFamily="18" charset="0"/>
              </a:rPr>
              <a:t>diesel</a:t>
            </a:r>
            <a:r>
              <a:rPr lang="es-CL" sz="2000" dirty="0" smtClean="0">
                <a:latin typeface="Bell MT" pitchFamily="18" charset="0"/>
              </a:rPr>
              <a:t>, principal </a:t>
            </a:r>
            <a:r>
              <a:rPr lang="es-CL" sz="2000" dirty="0" err="1" smtClean="0">
                <a:latin typeface="Bell MT" pitchFamily="18" charset="0"/>
              </a:rPr>
              <a:t>carburant</a:t>
            </a:r>
            <a:r>
              <a:rPr lang="es-CL" sz="2000" dirty="0" smtClean="0">
                <a:latin typeface="Bell MT" pitchFamily="18" charset="0"/>
              </a:rPr>
              <a:t> importé (73%) (IBCE, 2015).</a:t>
            </a:r>
          </a:p>
          <a:p>
            <a:pPr algn="just"/>
            <a:endParaRPr lang="es-CL" sz="2000" dirty="0" smtClean="0">
              <a:latin typeface="Bell MT" pitchFamily="18" charset="0"/>
            </a:endParaRPr>
          </a:p>
          <a:p>
            <a:pPr algn="just"/>
            <a:r>
              <a:rPr lang="fr-FR" sz="2000" dirty="0" smtClean="0">
                <a:latin typeface="Bell MT" pitchFamily="18" charset="0"/>
              </a:rPr>
              <a:t>De 2014 à 2015, les importations boliviennes ont diminué de 8% pour atteindre 9,7 milliards de dollars. 29% des importations totales de la Bolivie étaient des fournitures et des intrants industriels (par exemple, des pièces de rechange, des produits chimiques et d'autres articles de production)(Export.gov, 2016).</a:t>
            </a:r>
            <a:endParaRPr lang="es-CL" sz="2000" dirty="0" smtClean="0">
              <a:latin typeface="Bell MT" pitchFamily="18" charset="0"/>
            </a:endParaRPr>
          </a:p>
          <a:p>
            <a:pPr algn="just"/>
            <a:endParaRPr lang="es-CL" sz="2000" dirty="0" smtClean="0">
              <a:latin typeface="Bell MT" pitchFamily="18" charset="0"/>
            </a:endParaRPr>
          </a:p>
          <a:p>
            <a:pPr algn="just"/>
            <a:endParaRPr lang="es-CL" sz="2400" dirty="0">
              <a:solidFill>
                <a:srgbClr val="FF0000"/>
              </a:solidFill>
              <a:latin typeface="Bell MT"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196752"/>
            <a:ext cx="7845496" cy="360040"/>
          </a:xfrm>
        </p:spPr>
        <p:txBody>
          <a:bodyPr>
            <a:noAutofit/>
          </a:bodyPr>
          <a:lstStyle/>
          <a:p>
            <a:pPr algn="ctr" eaLnBrk="1" fontAlgn="auto" hangingPunct="1">
              <a:spcAft>
                <a:spcPts val="0"/>
              </a:spcAft>
              <a:defRPr/>
            </a:pPr>
            <a:r>
              <a:rPr lang="es-CL" sz="3200" dirty="0" err="1" smtClean="0">
                <a:solidFill>
                  <a:srgbClr val="FEFAC9"/>
                </a:solidFill>
                <a:effectLst/>
                <a:latin typeface="Bell MT" pitchFamily="18" charset="0"/>
              </a:rPr>
              <a:t>Importations</a:t>
            </a:r>
            <a:r>
              <a:rPr lang="es-CL" sz="3200" dirty="0" smtClean="0">
                <a:solidFill>
                  <a:srgbClr val="FEFAC9"/>
                </a:solidFill>
                <a:effectLst/>
                <a:latin typeface="Bell MT" pitchFamily="18" charset="0"/>
              </a:rPr>
              <a:t/>
            </a:r>
            <a:br>
              <a:rPr lang="es-CL" sz="3200" dirty="0" smtClean="0">
                <a:solidFill>
                  <a:srgbClr val="FEFAC9"/>
                </a:solidFill>
                <a:effectLst/>
                <a:latin typeface="Bell MT" pitchFamily="18" charset="0"/>
              </a:rPr>
            </a:br>
            <a:r>
              <a:rPr lang="es-CL" sz="3200" dirty="0" smtClean="0">
                <a:solidFill>
                  <a:srgbClr val="FEFAC9"/>
                </a:solidFill>
                <a:effectLst/>
                <a:latin typeface="Bell MT" pitchFamily="18" charset="0"/>
              </a:rPr>
              <a:t> par </a:t>
            </a:r>
            <a:r>
              <a:rPr lang="es-CL" sz="3200" dirty="0" err="1" smtClean="0">
                <a:solidFill>
                  <a:srgbClr val="FEFAC9"/>
                </a:solidFill>
                <a:effectLst/>
                <a:latin typeface="Bell MT" pitchFamily="18" charset="0"/>
              </a:rPr>
              <a:t>catégorie</a:t>
            </a:r>
            <a:r>
              <a:rPr lang="es-CL" sz="3200" dirty="0" smtClean="0">
                <a:solidFill>
                  <a:srgbClr val="FEFAC9"/>
                </a:solidFill>
                <a:effectLst/>
                <a:latin typeface="Bell MT" pitchFamily="18" charset="0"/>
              </a:rPr>
              <a:t> </a:t>
            </a:r>
            <a:r>
              <a:rPr lang="es-CL" sz="3200" dirty="0" err="1" smtClean="0">
                <a:solidFill>
                  <a:srgbClr val="FEFAC9"/>
                </a:solidFill>
                <a:effectLst/>
                <a:latin typeface="Bell MT" pitchFamily="18" charset="0"/>
              </a:rPr>
              <a:t>économique</a:t>
            </a:r>
            <a:r>
              <a:rPr lang="es-CL" sz="3200" dirty="0" smtClean="0">
                <a:solidFill>
                  <a:srgbClr val="FEFAC9"/>
                </a:solidFill>
                <a:effectLst/>
                <a:latin typeface="Bell MT" pitchFamily="18" charset="0"/>
              </a:rPr>
              <a:t/>
            </a:r>
            <a:br>
              <a:rPr lang="es-CL" sz="3200" dirty="0" smtClean="0">
                <a:solidFill>
                  <a:srgbClr val="FEFAC9"/>
                </a:solidFill>
                <a:effectLst/>
                <a:latin typeface="Bell MT" pitchFamily="18" charset="0"/>
              </a:rPr>
            </a:br>
            <a:r>
              <a:rPr lang="es-CL" sz="3200" u="sng" dirty="0" smtClean="0">
                <a:solidFill>
                  <a:srgbClr val="FEFAC9"/>
                </a:solidFill>
                <a:effectLst/>
                <a:latin typeface="Bell MT" pitchFamily="18" charset="0"/>
              </a:rPr>
              <a:t>2015 - USD</a:t>
            </a:r>
            <a:endParaRPr lang="es-CL" sz="3200" u="sng" dirty="0"/>
          </a:p>
        </p:txBody>
      </p:sp>
      <p:pic>
        <p:nvPicPr>
          <p:cNvPr id="2048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0483" name="5 Rectángulo"/>
          <p:cNvSpPr>
            <a:spLocks noChangeArrowheads="1"/>
          </p:cNvSpPr>
          <p:nvPr/>
        </p:nvSpPr>
        <p:spPr bwMode="auto">
          <a:xfrm>
            <a:off x="250825" y="1916832"/>
            <a:ext cx="8353425" cy="4299000"/>
          </a:xfrm>
          <a:prstGeom prst="rect">
            <a:avLst/>
          </a:prstGeom>
          <a:noFill/>
          <a:ln w="9525">
            <a:noFill/>
            <a:miter lim="800000"/>
            <a:headEnd/>
            <a:tailEnd/>
          </a:ln>
        </p:spPr>
        <p:txBody>
          <a:bodyPr wrap="square">
            <a:spAutoFit/>
          </a:bodyPr>
          <a:lstStyle/>
          <a:p>
            <a:pPr algn="just"/>
            <a:r>
              <a:rPr lang="es-CL" sz="2400" dirty="0" smtClean="0">
                <a:latin typeface="Bell MT" pitchFamily="18" charset="0"/>
              </a:rPr>
              <a:t>-</a:t>
            </a:r>
            <a:r>
              <a:rPr lang="es-CL" sz="2400" dirty="0" err="1" smtClean="0">
                <a:latin typeface="Bell MT" pitchFamily="18" charset="0"/>
              </a:rPr>
              <a:t>Aliments</a:t>
            </a:r>
            <a:r>
              <a:rPr lang="es-CL" sz="2400" dirty="0" smtClean="0">
                <a:latin typeface="Bell MT" pitchFamily="18" charset="0"/>
              </a:rPr>
              <a:t> et </a:t>
            </a:r>
            <a:r>
              <a:rPr lang="es-CL" sz="2400" dirty="0" err="1" smtClean="0">
                <a:latin typeface="Bell MT" pitchFamily="18" charset="0"/>
              </a:rPr>
              <a:t>boissons</a:t>
            </a:r>
            <a:r>
              <a:rPr lang="es-CL" sz="2400" dirty="0" smtClean="0">
                <a:latin typeface="Bell MT" pitchFamily="18" charset="0"/>
              </a:rPr>
              <a:t>			   607.974.031		6.28%</a:t>
            </a:r>
          </a:p>
          <a:p>
            <a:pPr algn="just"/>
            <a:r>
              <a:rPr lang="es-CL" sz="2400" dirty="0" smtClean="0">
                <a:latin typeface="Bell MT" pitchFamily="18" charset="0"/>
              </a:rPr>
              <a:t>-</a:t>
            </a:r>
            <a:r>
              <a:rPr lang="es-CL" sz="2400" dirty="0" err="1" smtClean="0">
                <a:latin typeface="Bell MT" pitchFamily="18" charset="0"/>
              </a:rPr>
              <a:t>Fournitures</a:t>
            </a:r>
            <a:r>
              <a:rPr lang="es-CL" sz="2400" dirty="0" smtClean="0">
                <a:latin typeface="Bell MT" pitchFamily="18" charset="0"/>
              </a:rPr>
              <a:t> </a:t>
            </a:r>
            <a:r>
              <a:rPr lang="es-CL" sz="2400" dirty="0" err="1" smtClean="0">
                <a:latin typeface="Bell MT" pitchFamily="18" charset="0"/>
              </a:rPr>
              <a:t>industrielles</a:t>
            </a:r>
            <a:r>
              <a:rPr lang="es-CL" sz="2400" dirty="0" smtClean="0">
                <a:latin typeface="Bell MT" pitchFamily="18" charset="0"/>
              </a:rPr>
              <a:t>		2.816.896.458		</a:t>
            </a:r>
            <a:r>
              <a:rPr lang="es-CL" sz="2400" b="1" dirty="0" smtClean="0">
                <a:latin typeface="Bell MT" pitchFamily="18" charset="0"/>
              </a:rPr>
              <a:t>29.09</a:t>
            </a:r>
          </a:p>
          <a:p>
            <a:pPr algn="just"/>
            <a:r>
              <a:rPr lang="es-CL" sz="2400" dirty="0" smtClean="0">
                <a:latin typeface="Bell MT" pitchFamily="18" charset="0"/>
              </a:rPr>
              <a:t>-Combustibles et </a:t>
            </a:r>
            <a:r>
              <a:rPr lang="es-CL" sz="2400" dirty="0" err="1" smtClean="0">
                <a:latin typeface="Bell MT" pitchFamily="18" charset="0"/>
              </a:rPr>
              <a:t>lubrifiants</a:t>
            </a:r>
            <a:r>
              <a:rPr lang="es-CL" sz="2400" dirty="0" smtClean="0">
                <a:latin typeface="Bell MT" pitchFamily="18" charset="0"/>
              </a:rPr>
              <a:t>		1.038.098.008		10.72</a:t>
            </a:r>
          </a:p>
          <a:p>
            <a:pPr algn="just"/>
            <a:r>
              <a:rPr lang="es-CL" sz="2400" dirty="0" smtClean="0">
                <a:latin typeface="Bell MT" pitchFamily="18" charset="0"/>
              </a:rPr>
              <a:t>-</a:t>
            </a:r>
            <a:r>
              <a:rPr lang="es-CL" sz="2400" dirty="0" err="1" smtClean="0">
                <a:latin typeface="Bell MT" pitchFamily="18" charset="0"/>
              </a:rPr>
              <a:t>Biens</a:t>
            </a:r>
            <a:r>
              <a:rPr lang="es-CL" sz="2400" dirty="0" smtClean="0">
                <a:latin typeface="Bell MT" pitchFamily="18" charset="0"/>
              </a:rPr>
              <a:t> </a:t>
            </a:r>
            <a:r>
              <a:rPr lang="es-CL" sz="2400" dirty="0" err="1" smtClean="0">
                <a:latin typeface="Bell MT" pitchFamily="18" charset="0"/>
              </a:rPr>
              <a:t>d’équipement</a:t>
            </a:r>
            <a:r>
              <a:rPr lang="es-CL" sz="2400" dirty="0" smtClean="0">
                <a:latin typeface="Bell MT" pitchFamily="18" charset="0"/>
              </a:rPr>
              <a:t>			2.384.635.011		</a:t>
            </a:r>
            <a:r>
              <a:rPr lang="es-CL" sz="2400" b="1" dirty="0" smtClean="0">
                <a:latin typeface="Bell MT" pitchFamily="18" charset="0"/>
              </a:rPr>
              <a:t>24.63</a:t>
            </a:r>
          </a:p>
          <a:p>
            <a:pPr algn="just"/>
            <a:r>
              <a:rPr lang="es-CL" sz="2400" dirty="0" smtClean="0">
                <a:latin typeface="Bell MT" pitchFamily="18" charset="0"/>
              </a:rPr>
              <a:t>-</a:t>
            </a:r>
            <a:r>
              <a:rPr lang="es-CL" sz="2400" dirty="0" err="1" smtClean="0">
                <a:latin typeface="Bell MT" pitchFamily="18" charset="0"/>
              </a:rPr>
              <a:t>Matériel</a:t>
            </a:r>
            <a:r>
              <a:rPr lang="es-CL" sz="2400" dirty="0" smtClean="0">
                <a:latin typeface="Bell MT" pitchFamily="18" charset="0"/>
              </a:rPr>
              <a:t> de </a:t>
            </a:r>
            <a:r>
              <a:rPr lang="es-CL" sz="2400" dirty="0" err="1" smtClean="0">
                <a:latin typeface="Bell MT" pitchFamily="18" charset="0"/>
              </a:rPr>
              <a:t>transport</a:t>
            </a:r>
            <a:r>
              <a:rPr lang="es-CL" sz="2400" dirty="0" smtClean="0">
                <a:latin typeface="Bell MT" pitchFamily="18" charset="0"/>
              </a:rPr>
              <a:t>,		1.695.722.084		</a:t>
            </a:r>
            <a:r>
              <a:rPr lang="es-CL" sz="2400" b="1" dirty="0" smtClean="0">
                <a:latin typeface="Bell MT" pitchFamily="18" charset="0"/>
              </a:rPr>
              <a:t>17.51</a:t>
            </a:r>
          </a:p>
          <a:p>
            <a:pPr algn="just"/>
            <a:r>
              <a:rPr lang="es-CL" sz="2400" dirty="0" smtClean="0">
                <a:latin typeface="Bell MT" pitchFamily="18" charset="0"/>
              </a:rPr>
              <a:t> </a:t>
            </a:r>
            <a:r>
              <a:rPr lang="es-CL" sz="2400" dirty="0" err="1" smtClean="0">
                <a:latin typeface="Bell MT" pitchFamily="18" charset="0"/>
              </a:rPr>
              <a:t>pièces</a:t>
            </a:r>
            <a:r>
              <a:rPr lang="es-CL" sz="2400" dirty="0" smtClean="0">
                <a:latin typeface="Bell MT" pitchFamily="18" charset="0"/>
              </a:rPr>
              <a:t> et </a:t>
            </a:r>
            <a:r>
              <a:rPr lang="es-CL" sz="2400" dirty="0" err="1" smtClean="0">
                <a:latin typeface="Bell MT" pitchFamily="18" charset="0"/>
              </a:rPr>
              <a:t>accessoires</a:t>
            </a:r>
            <a:endParaRPr lang="es-CL" sz="2400" dirty="0" smtClean="0">
              <a:latin typeface="Bell MT" pitchFamily="18" charset="0"/>
            </a:endParaRPr>
          </a:p>
          <a:p>
            <a:pPr algn="just"/>
            <a:r>
              <a:rPr lang="es-CL" sz="2400" dirty="0" smtClean="0">
                <a:latin typeface="Bell MT" pitchFamily="18" charset="0"/>
              </a:rPr>
              <a:t>-</a:t>
            </a:r>
            <a:r>
              <a:rPr lang="es-CL" sz="2400" dirty="0" err="1" smtClean="0">
                <a:latin typeface="Bell MT" pitchFamily="18" charset="0"/>
              </a:rPr>
              <a:t>Articles</a:t>
            </a:r>
            <a:r>
              <a:rPr lang="es-CL" sz="2400" dirty="0" smtClean="0">
                <a:latin typeface="Bell MT" pitchFamily="18" charset="0"/>
              </a:rPr>
              <a:t> de </a:t>
            </a:r>
            <a:r>
              <a:rPr lang="es-CL" sz="2400" dirty="0" err="1" smtClean="0">
                <a:latin typeface="Bell MT" pitchFamily="18" charset="0"/>
              </a:rPr>
              <a:t>consommation</a:t>
            </a:r>
            <a:r>
              <a:rPr lang="es-CL" sz="2400" dirty="0" smtClean="0">
                <a:latin typeface="Bell MT" pitchFamily="18" charset="0"/>
              </a:rPr>
              <a:t>		 1.130.115.135 	11.67</a:t>
            </a:r>
          </a:p>
          <a:p>
            <a:pPr algn="just"/>
            <a:r>
              <a:rPr lang="es-CL" sz="2400" dirty="0" smtClean="0">
                <a:latin typeface="Bell MT" pitchFamily="18" charset="0"/>
              </a:rPr>
              <a:t>-</a:t>
            </a:r>
            <a:r>
              <a:rPr lang="es-CL" sz="2400" dirty="0" err="1" smtClean="0">
                <a:latin typeface="Bell MT" pitchFamily="18" charset="0"/>
              </a:rPr>
              <a:t>Biens</a:t>
            </a:r>
            <a:r>
              <a:rPr lang="es-CL" sz="2400" dirty="0" smtClean="0">
                <a:latin typeface="Bell MT" pitchFamily="18" charset="0"/>
              </a:rPr>
              <a:t> non-</a:t>
            </a:r>
            <a:r>
              <a:rPr lang="es-CL" sz="2400" dirty="0" err="1" smtClean="0">
                <a:latin typeface="Bell MT" pitchFamily="18" charset="0"/>
              </a:rPr>
              <a:t>spécifiés</a:t>
            </a:r>
            <a:r>
              <a:rPr lang="es-CL" sz="2400" dirty="0" smtClean="0">
                <a:latin typeface="Bell MT" pitchFamily="18" charset="0"/>
              </a:rPr>
              <a:t>			        2.820.068	  	 0.03</a:t>
            </a:r>
          </a:p>
          <a:p>
            <a:pPr algn="just"/>
            <a:r>
              <a:rPr lang="es-CL" sz="2400" dirty="0" smtClean="0">
                <a:latin typeface="Bell MT" pitchFamily="18" charset="0"/>
              </a:rPr>
              <a:t>-</a:t>
            </a:r>
            <a:r>
              <a:rPr lang="es-CL" sz="2400" dirty="0" err="1" smtClean="0">
                <a:latin typeface="Bell MT" pitchFamily="18" charset="0"/>
              </a:rPr>
              <a:t>Effets</a:t>
            </a:r>
            <a:r>
              <a:rPr lang="es-CL" sz="2400" dirty="0" smtClean="0">
                <a:latin typeface="Bell MT" pitchFamily="18" charset="0"/>
              </a:rPr>
              <a:t> </a:t>
            </a:r>
            <a:r>
              <a:rPr lang="es-CL" sz="2400" dirty="0" err="1" smtClean="0">
                <a:latin typeface="Bell MT" pitchFamily="18" charset="0"/>
              </a:rPr>
              <a:t>personnels</a:t>
            </a:r>
            <a:r>
              <a:rPr lang="es-CL" sz="2400" dirty="0" smtClean="0">
                <a:latin typeface="Bell MT" pitchFamily="18" charset="0"/>
              </a:rPr>
              <a:t>			        6.171.793	  	 0.06</a:t>
            </a:r>
          </a:p>
          <a:p>
            <a:pPr algn="just"/>
            <a:endParaRPr lang="es-CL" sz="2400" dirty="0" smtClean="0">
              <a:latin typeface="Bell MT" pitchFamily="18" charset="0"/>
            </a:endParaRPr>
          </a:p>
          <a:p>
            <a:pPr algn="just"/>
            <a:r>
              <a:rPr lang="es-CL" sz="2400" dirty="0" smtClean="0">
                <a:latin typeface="Bell MT" pitchFamily="18" charset="0"/>
              </a:rPr>
              <a:t>Total importé				  9.682.432.588	100.00</a:t>
            </a:r>
            <a:endParaRPr lang="es-CL" sz="2400" dirty="0">
              <a:latin typeface="Bell MT" pitchFamily="18" charset="0"/>
            </a:endParaRPr>
          </a:p>
        </p:txBody>
      </p:sp>
      <p:sp>
        <p:nvSpPr>
          <p:cNvPr id="5" name="4 CuadroTexto"/>
          <p:cNvSpPr txBox="1"/>
          <p:nvPr/>
        </p:nvSpPr>
        <p:spPr>
          <a:xfrm>
            <a:off x="107504" y="6505599"/>
            <a:ext cx="4608512" cy="307777"/>
          </a:xfrm>
          <a:prstGeom prst="rect">
            <a:avLst/>
          </a:prstGeom>
          <a:noFill/>
        </p:spPr>
        <p:txBody>
          <a:bodyPr wrap="square" rtlCol="0">
            <a:spAutoFit/>
          </a:bodyPr>
          <a:lstStyle/>
          <a:p>
            <a:r>
              <a:rPr lang="es-ES" sz="1400" dirty="0" err="1" smtClean="0"/>
              <a:t>Source</a:t>
            </a:r>
            <a:r>
              <a:rPr lang="es-ES" sz="1400" dirty="0" smtClean="0"/>
              <a:t>: ICBE, 2015</a:t>
            </a:r>
            <a:endParaRPr lang="es-CL"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3600" dirty="0" err="1" smtClean="0">
                <a:solidFill>
                  <a:srgbClr val="FEFAC9"/>
                </a:solidFill>
                <a:effectLst/>
                <a:latin typeface="Bell MT" pitchFamily="18" charset="0"/>
              </a:rPr>
              <a:t>Exportations</a:t>
            </a:r>
            <a:r>
              <a:rPr lang="es-CL" sz="3600" dirty="0" smtClean="0">
                <a:solidFill>
                  <a:srgbClr val="FEFAC9"/>
                </a:solidFill>
                <a:effectLst/>
                <a:latin typeface="Bell MT" pitchFamily="18" charset="0"/>
              </a:rPr>
              <a:t> 2015 par </a:t>
            </a:r>
            <a:r>
              <a:rPr lang="es-CL" sz="3600" dirty="0" err="1" smtClean="0">
                <a:solidFill>
                  <a:srgbClr val="FEFAC9"/>
                </a:solidFill>
                <a:effectLst/>
                <a:latin typeface="Bell MT" pitchFamily="18" charset="0"/>
              </a:rPr>
              <a:t>activité</a:t>
            </a:r>
            <a:r>
              <a:rPr lang="es-CL" sz="3600" dirty="0" smtClean="0">
                <a:solidFill>
                  <a:srgbClr val="FEFAC9"/>
                </a:solidFill>
                <a:effectLst/>
                <a:latin typeface="Bell MT" pitchFamily="18" charset="0"/>
              </a:rPr>
              <a:t> </a:t>
            </a:r>
            <a:r>
              <a:rPr lang="es-CL" sz="3600" dirty="0" err="1" smtClean="0">
                <a:solidFill>
                  <a:srgbClr val="FEFAC9"/>
                </a:solidFill>
                <a:effectLst/>
                <a:latin typeface="Bell MT" pitchFamily="18" charset="0"/>
              </a:rPr>
              <a:t>économique</a:t>
            </a:r>
            <a:endParaRPr lang="es-CL" sz="3600" dirty="0"/>
          </a:p>
        </p:txBody>
      </p:sp>
      <p:pic>
        <p:nvPicPr>
          <p:cNvPr id="2048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0483" name="5 Rectángulo"/>
          <p:cNvSpPr>
            <a:spLocks noChangeArrowheads="1"/>
          </p:cNvSpPr>
          <p:nvPr/>
        </p:nvSpPr>
        <p:spPr bwMode="auto">
          <a:xfrm>
            <a:off x="250825" y="1341438"/>
            <a:ext cx="8353425" cy="3785652"/>
          </a:xfrm>
          <a:prstGeom prst="rect">
            <a:avLst/>
          </a:prstGeom>
          <a:noFill/>
          <a:ln w="9525">
            <a:noFill/>
            <a:miter lim="800000"/>
            <a:headEnd/>
            <a:tailEnd/>
          </a:ln>
        </p:spPr>
        <p:txBody>
          <a:bodyPr>
            <a:spAutoFit/>
          </a:bodyPr>
          <a:lstStyle/>
          <a:p>
            <a:pPr algn="just"/>
            <a:r>
              <a:rPr lang="es-CL" sz="2400" u="sng" dirty="0" err="1" smtClean="0">
                <a:latin typeface="Bell MT" pitchFamily="18" charset="0"/>
              </a:rPr>
              <a:t>Activité</a:t>
            </a:r>
            <a:r>
              <a:rPr lang="es-CL" sz="2400" u="sng" dirty="0" smtClean="0">
                <a:latin typeface="Bell MT" pitchFamily="18" charset="0"/>
              </a:rPr>
              <a:t> </a:t>
            </a:r>
            <a:r>
              <a:rPr lang="es-CL" sz="2400" u="sng" dirty="0" err="1" smtClean="0">
                <a:latin typeface="Bell MT" pitchFamily="18" charset="0"/>
              </a:rPr>
              <a:t>économique</a:t>
            </a:r>
            <a:r>
              <a:rPr lang="es-CL" sz="2400" u="sng" dirty="0" smtClean="0">
                <a:latin typeface="Bell MT" pitchFamily="18" charset="0"/>
              </a:rPr>
              <a:t>			USD			%</a:t>
            </a:r>
          </a:p>
          <a:p>
            <a:pPr algn="just"/>
            <a:endParaRPr lang="es-CL" sz="2400" dirty="0" smtClean="0">
              <a:latin typeface="Bell MT" pitchFamily="18" charset="0"/>
            </a:endParaRPr>
          </a:p>
          <a:p>
            <a:pPr algn="just"/>
            <a:r>
              <a:rPr lang="es-CL" sz="2400" dirty="0" smtClean="0">
                <a:latin typeface="Bell MT" pitchFamily="18" charset="0"/>
              </a:rPr>
              <a:t>-</a:t>
            </a:r>
            <a:r>
              <a:rPr lang="es-CL" sz="2400" dirty="0" err="1" smtClean="0">
                <a:latin typeface="Bell MT" pitchFamily="18" charset="0"/>
              </a:rPr>
              <a:t>Agriculture</a:t>
            </a:r>
            <a:r>
              <a:rPr lang="es-CL" sz="2400" dirty="0" smtClean="0">
                <a:latin typeface="Bell MT" pitchFamily="18" charset="0"/>
              </a:rPr>
              <a:t>, </a:t>
            </a:r>
            <a:r>
              <a:rPr lang="es-CL" sz="2400" dirty="0" err="1" smtClean="0">
                <a:latin typeface="Bell MT" pitchFamily="18" charset="0"/>
              </a:rPr>
              <a:t>élevage</a:t>
            </a:r>
            <a:r>
              <a:rPr lang="es-CL" sz="2400" dirty="0" smtClean="0">
                <a:latin typeface="Bell MT" pitchFamily="18" charset="0"/>
              </a:rPr>
              <a:t>, </a:t>
            </a:r>
          </a:p>
          <a:p>
            <a:pPr algn="just"/>
            <a:r>
              <a:rPr lang="es-CL" sz="2400" dirty="0" smtClean="0">
                <a:latin typeface="Bell MT" pitchFamily="18" charset="0"/>
              </a:rPr>
              <a:t>  </a:t>
            </a:r>
            <a:r>
              <a:rPr lang="es-CL" sz="2400" dirty="0" err="1" smtClean="0">
                <a:latin typeface="Bell MT" pitchFamily="18" charset="0"/>
              </a:rPr>
              <a:t>sylviculture</a:t>
            </a:r>
            <a:r>
              <a:rPr lang="es-CL" sz="2400" dirty="0" smtClean="0">
                <a:latin typeface="Bell MT" pitchFamily="18" charset="0"/>
              </a:rPr>
              <a:t>				  475.722.131   	  5.45</a:t>
            </a:r>
          </a:p>
          <a:p>
            <a:pPr algn="just"/>
            <a:r>
              <a:rPr lang="es-CL" sz="2400" dirty="0" smtClean="0">
                <a:latin typeface="Bell MT" pitchFamily="18" charset="0"/>
              </a:rPr>
              <a:t>-</a:t>
            </a:r>
            <a:r>
              <a:rPr lang="es-CL" sz="2400" dirty="0" err="1" smtClean="0">
                <a:latin typeface="Bell MT" pitchFamily="18" charset="0"/>
              </a:rPr>
              <a:t>Extraction</a:t>
            </a:r>
            <a:r>
              <a:rPr lang="es-CL" sz="2400" dirty="0" smtClean="0">
                <a:latin typeface="Bell MT" pitchFamily="18" charset="0"/>
              </a:rPr>
              <a:t> </a:t>
            </a:r>
            <a:r>
              <a:rPr lang="es-CL" sz="2400" dirty="0" err="1" smtClean="0">
                <a:latin typeface="Bell MT" pitchFamily="18" charset="0"/>
              </a:rPr>
              <a:t>d’hydrocarbures</a:t>
            </a:r>
            <a:r>
              <a:rPr lang="es-CL" sz="2400" dirty="0" smtClean="0">
                <a:latin typeface="Bell MT" pitchFamily="18" charset="0"/>
              </a:rPr>
              <a:t>		3.973.879.360		45.56</a:t>
            </a:r>
          </a:p>
          <a:p>
            <a:pPr algn="just"/>
            <a:r>
              <a:rPr lang="es-CL" sz="2400" dirty="0" smtClean="0">
                <a:latin typeface="Bell MT" pitchFamily="18" charset="0"/>
              </a:rPr>
              <a:t>-</a:t>
            </a:r>
            <a:r>
              <a:rPr lang="es-CL" sz="2400" dirty="0" err="1" smtClean="0">
                <a:latin typeface="Bell MT" pitchFamily="18" charset="0"/>
              </a:rPr>
              <a:t>Extraction</a:t>
            </a:r>
            <a:r>
              <a:rPr lang="es-CL" sz="2400" dirty="0" smtClean="0">
                <a:latin typeface="Bell MT" pitchFamily="18" charset="0"/>
              </a:rPr>
              <a:t> de </a:t>
            </a:r>
            <a:r>
              <a:rPr lang="es-CL" sz="2400" dirty="0" err="1">
                <a:latin typeface="Bell MT" pitchFamily="18" charset="0"/>
              </a:rPr>
              <a:t>m</a:t>
            </a:r>
            <a:r>
              <a:rPr lang="es-CL" sz="2400" dirty="0" err="1" smtClean="0">
                <a:latin typeface="Bell MT" pitchFamily="18" charset="0"/>
              </a:rPr>
              <a:t>inerais</a:t>
            </a:r>
            <a:r>
              <a:rPr lang="es-CL" sz="2400" dirty="0" smtClean="0">
                <a:latin typeface="Bell MT" pitchFamily="18" charset="0"/>
              </a:rPr>
              <a:t>		1.735.713.691		19.90</a:t>
            </a:r>
          </a:p>
          <a:p>
            <a:pPr algn="just"/>
            <a:r>
              <a:rPr lang="es-CL" sz="2400" dirty="0" smtClean="0">
                <a:latin typeface="Bell MT" pitchFamily="18" charset="0"/>
              </a:rPr>
              <a:t>-Industrie </a:t>
            </a:r>
            <a:r>
              <a:rPr lang="es-CL" sz="2400" dirty="0" err="1" smtClean="0">
                <a:latin typeface="Bell MT" pitchFamily="18" charset="0"/>
              </a:rPr>
              <a:t>manufacturière</a:t>
            </a:r>
            <a:r>
              <a:rPr lang="es-CL" sz="2400" dirty="0" smtClean="0">
                <a:latin typeface="Bell MT" pitchFamily="18" charset="0"/>
              </a:rPr>
              <a:t>		2.537.346.347 		29.09</a:t>
            </a:r>
          </a:p>
          <a:p>
            <a:pPr algn="just"/>
            <a:endParaRPr lang="es-CL" sz="2400" dirty="0" smtClean="0">
              <a:latin typeface="Bell MT" pitchFamily="18" charset="0"/>
            </a:endParaRPr>
          </a:p>
          <a:p>
            <a:pPr algn="just"/>
            <a:r>
              <a:rPr lang="es-CL" sz="2400" dirty="0" smtClean="0">
                <a:latin typeface="Bell MT" pitchFamily="18" charset="0"/>
              </a:rPr>
              <a:t>Total exporté				8.722.661.532  	100,00			</a:t>
            </a:r>
            <a:endParaRPr lang="es-CL" sz="2400" dirty="0">
              <a:latin typeface="Bell MT" pitchFamily="18" charset="0"/>
            </a:endParaRPr>
          </a:p>
        </p:txBody>
      </p:sp>
      <p:sp>
        <p:nvSpPr>
          <p:cNvPr id="5" name="4 CuadroTexto"/>
          <p:cNvSpPr txBox="1"/>
          <p:nvPr/>
        </p:nvSpPr>
        <p:spPr>
          <a:xfrm>
            <a:off x="107504" y="6505599"/>
            <a:ext cx="4608512" cy="307777"/>
          </a:xfrm>
          <a:prstGeom prst="rect">
            <a:avLst/>
          </a:prstGeom>
          <a:noFill/>
        </p:spPr>
        <p:txBody>
          <a:bodyPr wrap="square" rtlCol="0">
            <a:spAutoFit/>
          </a:bodyPr>
          <a:lstStyle/>
          <a:p>
            <a:r>
              <a:rPr lang="es-ES" sz="1400" dirty="0" err="1" smtClean="0"/>
              <a:t>Source</a:t>
            </a:r>
            <a:r>
              <a:rPr lang="es-ES" sz="1400" dirty="0" smtClean="0"/>
              <a:t>: ICBE, 2015</a:t>
            </a:r>
            <a:endParaRPr lang="es-CL"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188640"/>
            <a:ext cx="7845496" cy="864096"/>
          </a:xfrm>
        </p:spPr>
        <p:txBody>
          <a:bodyPr>
            <a:noAutofit/>
          </a:bodyPr>
          <a:lstStyle/>
          <a:p>
            <a:pPr algn="ctr" eaLnBrk="1" fontAlgn="auto" hangingPunct="1">
              <a:spcAft>
                <a:spcPts val="0"/>
              </a:spcAft>
              <a:defRPr/>
            </a:pPr>
            <a:r>
              <a:rPr lang="es-CL" sz="2800" dirty="0" smtClean="0">
                <a:solidFill>
                  <a:srgbClr val="FEFAC9"/>
                </a:solidFill>
                <a:effectLst/>
                <a:latin typeface="Bell MT" pitchFamily="18" charset="0"/>
              </a:rPr>
              <a:t>LES EXPORTATIONS TRADITIONNELLES</a:t>
            </a:r>
            <a:endParaRPr lang="es-CL" sz="2800" dirty="0">
              <a:solidFill>
                <a:srgbClr val="FEFAC9"/>
              </a:solidFill>
              <a:effectLst/>
              <a:latin typeface="Bell MT" pitchFamily="18" charset="0"/>
            </a:endParaRPr>
          </a:p>
        </p:txBody>
      </p:sp>
      <p:pic>
        <p:nvPicPr>
          <p:cNvPr id="2048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0483" name="5 Rectángulo"/>
          <p:cNvSpPr>
            <a:spLocks noChangeArrowheads="1"/>
          </p:cNvSpPr>
          <p:nvPr/>
        </p:nvSpPr>
        <p:spPr bwMode="auto">
          <a:xfrm>
            <a:off x="571472" y="1556792"/>
            <a:ext cx="7961340" cy="1692771"/>
          </a:xfrm>
          <a:prstGeom prst="rect">
            <a:avLst/>
          </a:prstGeom>
          <a:noFill/>
          <a:ln w="9525">
            <a:noFill/>
            <a:miter lim="800000"/>
            <a:headEnd/>
            <a:tailEnd/>
          </a:ln>
        </p:spPr>
        <p:txBody>
          <a:bodyPr wrap="square">
            <a:spAutoFit/>
          </a:bodyPr>
          <a:lstStyle/>
          <a:p>
            <a:pPr algn="just"/>
            <a:r>
              <a:rPr lang="fr-FR" sz="2000" dirty="0" smtClean="0">
                <a:latin typeface="Bell MT" pitchFamily="18" charset="0"/>
              </a:rPr>
              <a:t>En 2015, 79% des exportations totales proviennent des « produits traditionnels »,  à savoir: hydrocarbures </a:t>
            </a:r>
            <a:r>
              <a:rPr lang="fr-BE" sz="2000" dirty="0" smtClean="0">
                <a:latin typeface="Bell MT" pitchFamily="18" charset="0"/>
              </a:rPr>
              <a:t>(pétrole et gaz naturel), </a:t>
            </a:r>
            <a:r>
              <a:rPr lang="fr-FR" sz="2000" dirty="0" smtClean="0">
                <a:latin typeface="Bell MT" pitchFamily="18" charset="0"/>
              </a:rPr>
              <a:t>minéraux et produits agricoles. </a:t>
            </a:r>
            <a:r>
              <a:rPr lang="fr-BE" sz="2000" dirty="0" smtClean="0">
                <a:latin typeface="Bell MT" pitchFamily="18" charset="0"/>
              </a:rPr>
              <a:t>De ce fait, la Bolivie dépend fortement des ressources naturelles extractives non-renouvelables de son territoire (IBCE, 2016). </a:t>
            </a:r>
          </a:p>
          <a:p>
            <a:pPr algn="just"/>
            <a:r>
              <a:rPr lang="fr-BE" sz="2400" dirty="0" smtClean="0">
                <a:latin typeface="Bell MT" pitchFamily="18" charset="0"/>
              </a:rPr>
              <a:t>			</a:t>
            </a:r>
            <a:endParaRPr lang="fr-BE" sz="2400" dirty="0">
              <a:latin typeface="Bell MT" pitchFamily="18" charset="0"/>
            </a:endParaRPr>
          </a:p>
        </p:txBody>
      </p:sp>
      <p:pic>
        <p:nvPicPr>
          <p:cNvPr id="1026" name="Picture 2"/>
          <p:cNvPicPr>
            <a:picLocks noChangeAspect="1" noChangeArrowheads="1"/>
          </p:cNvPicPr>
          <p:nvPr/>
        </p:nvPicPr>
        <p:blipFill>
          <a:blip r:embed="rId4" cstate="print"/>
          <a:srcRect/>
          <a:stretch>
            <a:fillRect/>
          </a:stretch>
        </p:blipFill>
        <p:spPr bwMode="auto">
          <a:xfrm>
            <a:off x="2123728" y="3356992"/>
            <a:ext cx="4927107" cy="273630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6944" y="548680"/>
            <a:ext cx="7773488" cy="864096"/>
          </a:xfrm>
        </p:spPr>
        <p:txBody>
          <a:bodyPr/>
          <a:lstStyle/>
          <a:p>
            <a:pPr algn="ctr" eaLnBrk="1" fontAlgn="auto" hangingPunct="1">
              <a:spcAft>
                <a:spcPts val="0"/>
              </a:spcAft>
              <a:defRPr/>
            </a:pPr>
            <a:r>
              <a:rPr lang="es-CL" sz="2800" dirty="0" err="1" smtClean="0">
                <a:solidFill>
                  <a:srgbClr val="FEFAC9"/>
                </a:solidFill>
                <a:effectLst/>
                <a:latin typeface="Bell MT" pitchFamily="18" charset="0"/>
              </a:rPr>
              <a:t>Importations</a:t>
            </a:r>
            <a:r>
              <a:rPr lang="es-CL" sz="2800" dirty="0" smtClean="0">
                <a:solidFill>
                  <a:srgbClr val="FEFAC9"/>
                </a:solidFill>
                <a:effectLst/>
                <a:latin typeface="Bell MT" pitchFamily="18" charset="0"/>
              </a:rPr>
              <a:t> en </a:t>
            </a:r>
            <a:r>
              <a:rPr lang="es-CL" sz="2800" dirty="0" err="1" smtClean="0">
                <a:solidFill>
                  <a:srgbClr val="FEFAC9"/>
                </a:solidFill>
                <a:effectLst/>
                <a:latin typeface="Bell MT" pitchFamily="18" charset="0"/>
              </a:rPr>
              <a:t>Belgique</a:t>
            </a:r>
            <a:r>
              <a:rPr lang="es-CL" sz="2800" dirty="0" smtClean="0">
                <a:solidFill>
                  <a:srgbClr val="FEFAC9"/>
                </a:solidFill>
                <a:effectLst/>
                <a:latin typeface="Bell MT" pitchFamily="18" charset="0"/>
              </a:rPr>
              <a:t> </a:t>
            </a:r>
            <a:r>
              <a:rPr lang="es-CL" sz="2800" dirty="0" err="1" smtClean="0">
                <a:solidFill>
                  <a:srgbClr val="FEFAC9"/>
                </a:solidFill>
                <a:effectLst/>
                <a:latin typeface="Bell MT" pitchFamily="18" charset="0"/>
              </a:rPr>
              <a:t>provenant</a:t>
            </a:r>
            <a:r>
              <a:rPr lang="es-CL" sz="2800" dirty="0" smtClean="0">
                <a:solidFill>
                  <a:srgbClr val="FEFAC9"/>
                </a:solidFill>
                <a:effectLst/>
                <a:latin typeface="Bell MT" pitchFamily="18" charset="0"/>
              </a:rPr>
              <a:t> de la </a:t>
            </a:r>
            <a:r>
              <a:rPr lang="es-CL" sz="2800" dirty="0" err="1" smtClean="0">
                <a:solidFill>
                  <a:srgbClr val="FEFAC9"/>
                </a:solidFill>
                <a:effectLst/>
                <a:latin typeface="Bell MT" pitchFamily="18" charset="0"/>
              </a:rPr>
              <a:t>Bolivie</a:t>
            </a:r>
            <a:r>
              <a:rPr lang="es-CL" sz="2800" dirty="0" smtClean="0">
                <a:solidFill>
                  <a:srgbClr val="FEFAC9"/>
                </a:solidFill>
                <a:effectLst/>
                <a:latin typeface="Bell MT" pitchFamily="18" charset="0"/>
              </a:rPr>
              <a:t/>
            </a:r>
            <a:br>
              <a:rPr lang="es-CL" sz="2800" dirty="0" smtClean="0">
                <a:solidFill>
                  <a:srgbClr val="FEFAC9"/>
                </a:solidFill>
                <a:effectLst/>
                <a:latin typeface="Bell MT" pitchFamily="18" charset="0"/>
              </a:rPr>
            </a:br>
            <a:r>
              <a:rPr lang="es-CL" sz="2800" dirty="0" smtClean="0">
                <a:solidFill>
                  <a:srgbClr val="FEFAC9"/>
                </a:solidFill>
                <a:effectLst/>
                <a:latin typeface="Bell MT" pitchFamily="18" charset="0"/>
              </a:rPr>
              <a:t> (</a:t>
            </a:r>
            <a:r>
              <a:rPr lang="es-CL" sz="2800" dirty="0" err="1" smtClean="0">
                <a:solidFill>
                  <a:srgbClr val="FEFAC9"/>
                </a:solidFill>
                <a:effectLst/>
                <a:latin typeface="Bell MT" pitchFamily="18" charset="0"/>
              </a:rPr>
              <a:t>juillet</a:t>
            </a:r>
            <a:r>
              <a:rPr lang="es-CL" sz="2800" dirty="0" smtClean="0">
                <a:solidFill>
                  <a:srgbClr val="FEFAC9"/>
                </a:solidFill>
                <a:effectLst/>
                <a:latin typeface="Bell MT" pitchFamily="18" charset="0"/>
              </a:rPr>
              <a:t> 2016)</a:t>
            </a:r>
            <a:endParaRPr lang="es-CL" sz="2800" dirty="0"/>
          </a:p>
        </p:txBody>
      </p:sp>
      <p:pic>
        <p:nvPicPr>
          <p:cNvPr id="21506"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graphicFrame>
        <p:nvGraphicFramePr>
          <p:cNvPr id="21604" name="Group 100"/>
          <p:cNvGraphicFramePr>
            <a:graphicFrameLocks noGrp="1"/>
          </p:cNvGraphicFramePr>
          <p:nvPr/>
        </p:nvGraphicFramePr>
        <p:xfrm>
          <a:off x="395288" y="1844675"/>
          <a:ext cx="8280400" cy="3190187"/>
        </p:xfrm>
        <a:graphic>
          <a:graphicData uri="http://schemas.openxmlformats.org/drawingml/2006/table">
            <a:tbl>
              <a:tblPr/>
              <a:tblGrid>
                <a:gridCol w="2808287"/>
                <a:gridCol w="962025"/>
                <a:gridCol w="874713"/>
                <a:gridCol w="876300"/>
                <a:gridCol w="857250"/>
                <a:gridCol w="950912"/>
                <a:gridCol w="950913"/>
              </a:tblGrid>
              <a:tr h="422275">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1" i="0" u="none" strike="noStrike" cap="none" normalizeH="0" baseline="0" dirty="0" smtClean="0">
                        <a:ln>
                          <a:noFill/>
                        </a:ln>
                        <a:solidFill>
                          <a:schemeClr val="tx1"/>
                        </a:solidFill>
                        <a:effectLst/>
                        <a:latin typeface="Constantia"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CL" sz="2000" b="1" i="0" u="none" strike="noStrike" cap="none" normalizeH="0" baseline="0" dirty="0" err="1" smtClean="0">
                          <a:ln>
                            <a:noFill/>
                          </a:ln>
                          <a:solidFill>
                            <a:schemeClr val="tx1"/>
                          </a:solidFill>
                          <a:effectLst/>
                          <a:latin typeface="Constantia" pitchFamily="18" charset="0"/>
                        </a:rPr>
                        <a:t>Produits</a:t>
                      </a:r>
                      <a:r>
                        <a:rPr kumimoji="0" lang="es-CL" sz="2000" b="1" i="0" u="none" strike="noStrike" cap="none" normalizeH="0" baseline="0" dirty="0" smtClean="0">
                          <a:ln>
                            <a:noFill/>
                          </a:ln>
                          <a:solidFill>
                            <a:schemeClr val="tx1"/>
                          </a:solidFill>
                          <a:effectLst/>
                          <a:latin typeface="Constantia" pitchFamily="18" charset="0"/>
                        </a:rPr>
                        <a:t> </a:t>
                      </a:r>
                      <a:r>
                        <a:rPr kumimoji="0" lang="es-CL" sz="2000" b="1" i="0" u="none" strike="noStrike" cap="none" normalizeH="0" baseline="0" dirty="0" err="1" smtClean="0">
                          <a:ln>
                            <a:noFill/>
                          </a:ln>
                          <a:solidFill>
                            <a:schemeClr val="tx1"/>
                          </a:solidFill>
                          <a:effectLst/>
                          <a:latin typeface="Constantia" pitchFamily="18" charset="0"/>
                        </a:rPr>
                        <a:t>importés</a:t>
                      </a:r>
                      <a:endParaRPr kumimoji="0" lang="es-CL" sz="2000" b="1" i="0" u="none" strike="noStrike" cap="none" normalizeH="0" baseline="0" dirty="0" smtClean="0">
                        <a:ln>
                          <a:noFill/>
                        </a:ln>
                        <a:solidFill>
                          <a:schemeClr val="tx1"/>
                        </a:solidFill>
                        <a:effectLst/>
                        <a:latin typeface="Constantia"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L" sz="1800" b="1" i="0" u="none" strike="noStrike" cap="none" normalizeH="0" baseline="0" dirty="0" err="1" smtClean="0">
                          <a:ln>
                            <a:noFill/>
                          </a:ln>
                          <a:solidFill>
                            <a:schemeClr val="tx1"/>
                          </a:solidFill>
                          <a:effectLst/>
                          <a:latin typeface="Constantia" pitchFamily="18" charset="0"/>
                        </a:rPr>
                        <a:t>Quantité</a:t>
                      </a:r>
                      <a:r>
                        <a:rPr kumimoji="0" lang="es-CL" sz="1800" b="1" i="0" u="none" strike="noStrike" cap="none" normalizeH="0" baseline="0" dirty="0" smtClean="0">
                          <a:ln>
                            <a:noFill/>
                          </a:ln>
                          <a:solidFill>
                            <a:schemeClr val="tx1"/>
                          </a:solidFill>
                          <a:effectLst/>
                          <a:latin typeface="Constantia" pitchFamily="18" charset="0"/>
                        </a:rPr>
                        <a:t> (en </a:t>
                      </a:r>
                      <a:r>
                        <a:rPr kumimoji="0" lang="es-CL" sz="1800" b="1" i="0" u="none" strike="noStrike" cap="none" normalizeH="0" baseline="0" dirty="0" err="1" smtClean="0">
                          <a:ln>
                            <a:noFill/>
                          </a:ln>
                          <a:solidFill>
                            <a:schemeClr val="tx1"/>
                          </a:solidFill>
                          <a:effectLst/>
                          <a:latin typeface="Constantia" pitchFamily="18" charset="0"/>
                        </a:rPr>
                        <a:t>tonnes</a:t>
                      </a:r>
                      <a:r>
                        <a:rPr kumimoji="0" lang="es-CL" sz="1800" b="1" i="0" u="none" strike="noStrike" cap="none" normalizeH="0" baseline="0" dirty="0" smtClean="0">
                          <a:ln>
                            <a:noFill/>
                          </a:ln>
                          <a:solidFill>
                            <a:schemeClr val="tx1"/>
                          </a:solidFill>
                          <a:effectLst/>
                          <a:latin typeface="Constantia"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L" sz="1800" b="1" i="0" u="none" strike="noStrike" cap="none" normalizeH="0" baseline="0" smtClean="0">
                          <a:ln>
                            <a:noFill/>
                          </a:ln>
                          <a:solidFill>
                            <a:schemeClr val="tx1"/>
                          </a:solidFill>
                          <a:effectLst/>
                          <a:latin typeface="Constantia" pitchFamily="18" charset="0"/>
                        </a:rPr>
                        <a:t>Valeur (1.000 EUR</a:t>
                      </a:r>
                      <a:r>
                        <a:rPr kumimoji="0" lang="es-CL" sz="1800" b="0" i="0" u="none" strike="noStrike" cap="none" normalizeH="0" baseline="0" smtClean="0">
                          <a:ln>
                            <a:noFill/>
                          </a:ln>
                          <a:solidFill>
                            <a:srgbClr val="FFFFFF"/>
                          </a:solidFill>
                          <a:effectLst/>
                          <a:latin typeface="Constantia" pitchFamily="18" charset="0"/>
                        </a:rPr>
                        <a:t>)</a:t>
                      </a:r>
                      <a:endParaRPr kumimoji="0" lang="es-CL" sz="1800" b="1"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r>
              <a:tr h="513978">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2014</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98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1600" b="0" i="0" u="none" strike="noStrike" cap="none" normalizeH="0" baseline="0" dirty="0" smtClean="0">
                          <a:ln>
                            <a:noFill/>
                          </a:ln>
                          <a:solidFill>
                            <a:srgbClr val="000000"/>
                          </a:solidFill>
                          <a:effectLst/>
                          <a:latin typeface="Calibri" pitchFamily="34" charset="0"/>
                        </a:rPr>
                        <a:t>S05 </a:t>
                      </a:r>
                      <a:r>
                        <a:rPr kumimoji="0" lang="es-CL" sz="1600" b="0" i="0" u="none" strike="noStrike" cap="none" normalizeH="0" baseline="0" dirty="0" err="1" smtClean="0">
                          <a:ln>
                            <a:noFill/>
                          </a:ln>
                          <a:solidFill>
                            <a:srgbClr val="000000"/>
                          </a:solidFill>
                          <a:effectLst/>
                          <a:latin typeface="Calibri" pitchFamily="34" charset="0"/>
                        </a:rPr>
                        <a:t>Produits</a:t>
                      </a:r>
                      <a:r>
                        <a:rPr kumimoji="0" lang="es-CL" sz="1600" b="0" i="0" u="none" strike="noStrike" cap="none" normalizeH="0" baseline="0" dirty="0" smtClean="0">
                          <a:ln>
                            <a:noFill/>
                          </a:ln>
                          <a:solidFill>
                            <a:srgbClr val="000000"/>
                          </a:solidFill>
                          <a:effectLst/>
                          <a:latin typeface="Calibri" pitchFamily="34" charset="0"/>
                        </a:rPr>
                        <a:t> </a:t>
                      </a:r>
                      <a:r>
                        <a:rPr kumimoji="0" lang="es-CL" sz="1600" b="0" i="0" u="none" strike="noStrike" cap="none" normalizeH="0" baseline="0" dirty="0" err="1" smtClean="0">
                          <a:ln>
                            <a:noFill/>
                          </a:ln>
                          <a:solidFill>
                            <a:srgbClr val="000000"/>
                          </a:solidFill>
                          <a:effectLst/>
                          <a:latin typeface="Calibri" pitchFamily="34" charset="0"/>
                        </a:rPr>
                        <a:t>minéraux</a:t>
                      </a:r>
                      <a:endParaRPr kumimoji="0" lang="es-CL" sz="1600" b="0" i="0" u="none" strike="noStrike" cap="none" normalizeH="0" baseline="0" dirty="0" smtClean="0">
                        <a:ln>
                          <a:noFill/>
                        </a:ln>
                        <a:solidFill>
                          <a:srgbClr val="000000"/>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77.277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87.041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86.646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algn="r" rtl="0" eaLnBrk="1" fontAlgn="t" latinLnBrk="0" hangingPunct="1"/>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60.638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algn="r" rtl="0" eaLnBrk="1" fontAlgn="t" latinLnBrk="0" hangingPunct="1"/>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90.635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algn="r" rtl="0" eaLnBrk="1" fontAlgn="t" latinLnBrk="0" hangingPunct="1"/>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93.065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r>
              <a:tr h="573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1600" b="0" i="0" u="none" strike="noStrike" cap="none" normalizeH="0" baseline="0" dirty="0" smtClean="0">
                          <a:ln>
                            <a:noFill/>
                          </a:ln>
                          <a:solidFill>
                            <a:srgbClr val="000000"/>
                          </a:solidFill>
                          <a:effectLst/>
                          <a:latin typeface="Calibri" pitchFamily="34" charset="0"/>
                        </a:rPr>
                        <a:t>S02 </a:t>
                      </a:r>
                      <a:r>
                        <a:rPr kumimoji="0" lang="es-CL" sz="1600" b="0" i="0" u="none" strike="noStrike" cap="none" normalizeH="0" baseline="0" dirty="0" err="1" smtClean="0">
                          <a:ln>
                            <a:noFill/>
                          </a:ln>
                          <a:solidFill>
                            <a:srgbClr val="000000"/>
                          </a:solidFill>
                          <a:effectLst/>
                          <a:latin typeface="Calibri" pitchFamily="34" charset="0"/>
                        </a:rPr>
                        <a:t>Produits</a:t>
                      </a:r>
                      <a:r>
                        <a:rPr kumimoji="0" lang="es-CL" sz="1600" b="0" i="0" u="none" strike="noStrike" cap="none" normalizeH="0" baseline="0" dirty="0" smtClean="0">
                          <a:ln>
                            <a:noFill/>
                          </a:ln>
                          <a:solidFill>
                            <a:srgbClr val="000000"/>
                          </a:solidFill>
                          <a:effectLst/>
                          <a:latin typeface="Calibri" pitchFamily="34" charset="0"/>
                        </a:rPr>
                        <a:t> du </a:t>
                      </a:r>
                      <a:r>
                        <a:rPr kumimoji="0" lang="es-CL" sz="1600" b="0" i="0" u="none" strike="noStrike" cap="none" normalizeH="0" baseline="0" dirty="0" err="1" smtClean="0">
                          <a:ln>
                            <a:noFill/>
                          </a:ln>
                          <a:solidFill>
                            <a:srgbClr val="000000"/>
                          </a:solidFill>
                          <a:effectLst/>
                          <a:latin typeface="Calibri" pitchFamily="34" charset="0"/>
                        </a:rPr>
                        <a:t>règne</a:t>
                      </a:r>
                      <a:r>
                        <a:rPr kumimoji="0" lang="es-CL" sz="1600" b="0" i="0" u="none" strike="noStrike" cap="none" normalizeH="0" baseline="0" dirty="0" smtClean="0">
                          <a:ln>
                            <a:noFill/>
                          </a:ln>
                          <a:solidFill>
                            <a:srgbClr val="000000"/>
                          </a:solidFill>
                          <a:effectLst/>
                          <a:latin typeface="Calibri" pitchFamily="34" charset="0"/>
                        </a:rPr>
                        <a:t> </a:t>
                      </a:r>
                      <a:r>
                        <a:rPr kumimoji="0" lang="es-CL" sz="1600" b="0" i="0" u="none" strike="noStrike" cap="none" normalizeH="0" baseline="0" dirty="0" err="1" smtClean="0">
                          <a:ln>
                            <a:noFill/>
                          </a:ln>
                          <a:solidFill>
                            <a:srgbClr val="000000"/>
                          </a:solidFill>
                          <a:effectLst/>
                          <a:latin typeface="Calibri" pitchFamily="34" charset="0"/>
                        </a:rPr>
                        <a:t>végétal</a:t>
                      </a:r>
                      <a:r>
                        <a:rPr kumimoji="0" lang="es-CL" sz="1600" b="0" i="0" u="none" strike="noStrike" cap="none" normalizeH="0" baseline="0" dirty="0" smtClean="0">
                          <a:ln>
                            <a:noFill/>
                          </a:ln>
                          <a:solidFill>
                            <a:srgbClr val="000000"/>
                          </a:solidFill>
                          <a:effectLst/>
                          <a:latin typeface="Calibri"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341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248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325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1.084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1.374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1.082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1600" b="0" i="0" u="none" strike="noStrike" cap="none" normalizeH="0" baseline="0" dirty="0" smtClean="0">
                          <a:ln>
                            <a:noFill/>
                          </a:ln>
                          <a:solidFill>
                            <a:srgbClr val="000000"/>
                          </a:solidFill>
                          <a:effectLst/>
                          <a:latin typeface="Calibri" pitchFamily="34" charset="0"/>
                        </a:rPr>
                        <a:t>S09 Bois, </a:t>
                      </a:r>
                      <a:r>
                        <a:rPr kumimoji="0" lang="es-CL" sz="1600" b="0" i="0" u="none" strike="noStrike" cap="none" normalizeH="0" baseline="0" dirty="0" err="1" smtClean="0">
                          <a:ln>
                            <a:noFill/>
                          </a:ln>
                          <a:solidFill>
                            <a:srgbClr val="000000"/>
                          </a:solidFill>
                          <a:effectLst/>
                          <a:latin typeface="Calibri" pitchFamily="34" charset="0"/>
                        </a:rPr>
                        <a:t>charbon</a:t>
                      </a:r>
                      <a:r>
                        <a:rPr kumimoji="0" lang="es-CL" sz="1600" b="0" i="0" u="none" strike="noStrike" cap="none" normalizeH="0" baseline="0" dirty="0" smtClean="0">
                          <a:ln>
                            <a:noFill/>
                          </a:ln>
                          <a:solidFill>
                            <a:srgbClr val="000000"/>
                          </a:solidFill>
                          <a:effectLst/>
                          <a:latin typeface="Calibri" pitchFamily="34" charset="0"/>
                        </a:rPr>
                        <a:t> de </a:t>
                      </a:r>
                      <a:r>
                        <a:rPr kumimoji="0" lang="es-CL" sz="1600" b="0" i="0" u="none" strike="noStrike" cap="none" normalizeH="0" baseline="0" dirty="0" err="1" smtClean="0">
                          <a:ln>
                            <a:noFill/>
                          </a:ln>
                          <a:solidFill>
                            <a:srgbClr val="000000"/>
                          </a:solidFill>
                          <a:effectLst/>
                          <a:latin typeface="Calibri" pitchFamily="34" charset="0"/>
                        </a:rPr>
                        <a:t>bois</a:t>
                      </a:r>
                      <a:endParaRPr kumimoji="0" lang="es-CL" sz="1600" b="0" i="0" u="none" strike="noStrike" cap="none" normalizeH="0" baseline="0" dirty="0" smtClean="0">
                        <a:ln>
                          <a:noFill/>
                        </a:ln>
                        <a:solidFill>
                          <a:srgbClr val="000000"/>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438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331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162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477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544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291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r>
              <a:tr h="422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1600" b="0" i="0" u="none" strike="noStrike" cap="none" normalizeH="0" baseline="0" dirty="0" smtClean="0">
                          <a:ln>
                            <a:noFill/>
                          </a:ln>
                          <a:solidFill>
                            <a:srgbClr val="000000"/>
                          </a:solidFill>
                          <a:effectLst/>
                          <a:latin typeface="Calibri" pitchFamily="34" charset="0"/>
                        </a:rPr>
                        <a:t>S06 </a:t>
                      </a:r>
                      <a:r>
                        <a:rPr kumimoji="0" lang="es-CL" sz="1600" b="0" i="0" u="none" strike="noStrike" cap="none" normalizeH="0" baseline="0" dirty="0" err="1" smtClean="0">
                          <a:ln>
                            <a:noFill/>
                          </a:ln>
                          <a:solidFill>
                            <a:srgbClr val="000000"/>
                          </a:solidFill>
                          <a:effectLst/>
                          <a:latin typeface="Calibri" pitchFamily="34" charset="0"/>
                        </a:rPr>
                        <a:t>Produits</a:t>
                      </a:r>
                      <a:r>
                        <a:rPr kumimoji="0" lang="es-CL" sz="1600" b="0" i="0" u="none" strike="noStrike" cap="none" normalizeH="0" baseline="0" dirty="0" smtClean="0">
                          <a:ln>
                            <a:noFill/>
                          </a:ln>
                          <a:solidFill>
                            <a:srgbClr val="000000"/>
                          </a:solidFill>
                          <a:effectLst/>
                          <a:latin typeface="Calibri" pitchFamily="34" charset="0"/>
                        </a:rPr>
                        <a:t> des </a:t>
                      </a:r>
                      <a:r>
                        <a:rPr kumimoji="0" lang="es-CL" sz="1600" b="0" i="0" u="none" strike="noStrike" cap="none" normalizeH="0" baseline="0" dirty="0" err="1" smtClean="0">
                          <a:ln>
                            <a:noFill/>
                          </a:ln>
                          <a:solidFill>
                            <a:srgbClr val="000000"/>
                          </a:solidFill>
                          <a:effectLst/>
                          <a:latin typeface="Calibri" pitchFamily="34" charset="0"/>
                        </a:rPr>
                        <a:t>Industries</a:t>
                      </a:r>
                      <a:r>
                        <a:rPr kumimoji="0" lang="es-CL" sz="1600" b="0"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600" b="0" i="0" u="none" strike="noStrike" cap="none" normalizeH="0" baseline="0" dirty="0" smtClean="0">
                        <a:ln>
                          <a:noFill/>
                        </a:ln>
                        <a:solidFill>
                          <a:srgbClr val="000000"/>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r>
            </a:tbl>
          </a:graphicData>
        </a:graphic>
      </p:graphicFrame>
      <p:sp>
        <p:nvSpPr>
          <p:cNvPr id="5" name="4 CuadroTexto"/>
          <p:cNvSpPr txBox="1"/>
          <p:nvPr/>
        </p:nvSpPr>
        <p:spPr>
          <a:xfrm>
            <a:off x="2771800" y="5229200"/>
            <a:ext cx="5976664" cy="307777"/>
          </a:xfrm>
          <a:prstGeom prst="rect">
            <a:avLst/>
          </a:prstGeom>
          <a:noFill/>
        </p:spPr>
        <p:txBody>
          <a:bodyPr wrap="square" rtlCol="0">
            <a:spAutoFit/>
          </a:bodyPr>
          <a:lstStyle/>
          <a:p>
            <a:pPr algn="r"/>
            <a:r>
              <a:rPr lang="es-ES" sz="1400" dirty="0" err="1" smtClean="0"/>
              <a:t>Source</a:t>
            </a:r>
            <a:r>
              <a:rPr lang="es-ES" sz="1400" dirty="0" smtClean="0"/>
              <a:t>: </a:t>
            </a:r>
            <a:r>
              <a:rPr lang="es-ES" sz="1400" dirty="0" err="1" smtClean="0"/>
              <a:t>Agence</a:t>
            </a:r>
            <a:r>
              <a:rPr lang="es-ES" sz="1400" dirty="0" smtClean="0"/>
              <a:t> </a:t>
            </a:r>
            <a:r>
              <a:rPr lang="es-ES" sz="1400" dirty="0" err="1" smtClean="0"/>
              <a:t>pour</a:t>
            </a:r>
            <a:r>
              <a:rPr lang="es-ES" sz="1400" dirty="0" smtClean="0"/>
              <a:t> le Commerce </a:t>
            </a:r>
            <a:r>
              <a:rPr lang="es-ES" sz="1400" u="sng" dirty="0" err="1" smtClean="0"/>
              <a:t>Extérieur</a:t>
            </a:r>
            <a:endParaRPr lang="es-CL" sz="1400" u="sn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476672"/>
            <a:ext cx="7773488" cy="1008112"/>
          </a:xfrm>
        </p:spPr>
        <p:txBody>
          <a:bodyPr/>
          <a:lstStyle/>
          <a:p>
            <a:pPr algn="ctr" eaLnBrk="1" fontAlgn="auto" hangingPunct="1">
              <a:spcAft>
                <a:spcPts val="0"/>
              </a:spcAft>
              <a:defRPr/>
            </a:pPr>
            <a:r>
              <a:rPr lang="fr-BE" sz="2800" dirty="0" smtClean="0">
                <a:solidFill>
                  <a:srgbClr val="FEFAC9"/>
                </a:solidFill>
                <a:effectLst/>
                <a:latin typeface="Bell MT" pitchFamily="18" charset="0"/>
              </a:rPr>
              <a:t>Exportations de la Belgique vers la Bolivie </a:t>
            </a:r>
            <a:br>
              <a:rPr lang="fr-BE" sz="2800" dirty="0" smtClean="0">
                <a:solidFill>
                  <a:srgbClr val="FEFAC9"/>
                </a:solidFill>
                <a:effectLst/>
                <a:latin typeface="Bell MT" pitchFamily="18" charset="0"/>
              </a:rPr>
            </a:br>
            <a:r>
              <a:rPr lang="fr-BE" sz="2400" dirty="0" smtClean="0">
                <a:solidFill>
                  <a:srgbClr val="FEFAC9"/>
                </a:solidFill>
                <a:effectLst/>
                <a:latin typeface="Bell MT" pitchFamily="18" charset="0"/>
              </a:rPr>
              <a:t>(juillet 2016)</a:t>
            </a:r>
            <a:endParaRPr lang="fr-BE" sz="2400" dirty="0"/>
          </a:p>
        </p:txBody>
      </p:sp>
      <p:pic>
        <p:nvPicPr>
          <p:cNvPr id="22530"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graphicFrame>
        <p:nvGraphicFramePr>
          <p:cNvPr id="22686" name="Group 158"/>
          <p:cNvGraphicFramePr>
            <a:graphicFrameLocks noGrp="1"/>
          </p:cNvGraphicFramePr>
          <p:nvPr/>
        </p:nvGraphicFramePr>
        <p:xfrm>
          <a:off x="395288" y="1844675"/>
          <a:ext cx="8280400" cy="3026024"/>
        </p:xfrm>
        <a:graphic>
          <a:graphicData uri="http://schemas.openxmlformats.org/drawingml/2006/table">
            <a:tbl>
              <a:tblPr/>
              <a:tblGrid>
                <a:gridCol w="2760662"/>
                <a:gridCol w="1009650"/>
                <a:gridCol w="874713"/>
                <a:gridCol w="876300"/>
                <a:gridCol w="857250"/>
                <a:gridCol w="950912"/>
                <a:gridCol w="950913"/>
              </a:tblGrid>
              <a:tr h="422275">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BE" sz="1800" b="1" i="0" u="none" strike="noStrike" cap="none" normalizeH="0" baseline="0" noProof="0" dirty="0" smtClean="0">
                        <a:ln>
                          <a:noFill/>
                        </a:ln>
                        <a:solidFill>
                          <a:schemeClr val="tx1"/>
                        </a:solidFill>
                        <a:effectLst/>
                        <a:latin typeface="Constantia"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BE" sz="2000" b="1" i="0" u="none" strike="noStrike" cap="none" normalizeH="0" baseline="0" noProof="0" dirty="0" smtClean="0">
                          <a:ln>
                            <a:noFill/>
                          </a:ln>
                          <a:solidFill>
                            <a:schemeClr val="tx1"/>
                          </a:solidFill>
                          <a:effectLst/>
                          <a:latin typeface="Constantia" pitchFamily="18" charset="0"/>
                        </a:rPr>
                        <a:t>Produits exportés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800" b="1" i="0" u="none" strike="noStrike" cap="none" normalizeH="0" baseline="0" noProof="0" dirty="0" smtClean="0">
                          <a:ln>
                            <a:noFill/>
                          </a:ln>
                          <a:solidFill>
                            <a:schemeClr val="tx1"/>
                          </a:solidFill>
                          <a:effectLst/>
                          <a:latin typeface="Constantia" pitchFamily="18" charset="0"/>
                        </a:rPr>
                        <a:t>Quantité (en tonnes)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800" b="1" i="0" u="none" strike="noStrike" cap="none" normalizeH="0" baseline="0" noProof="0" smtClean="0">
                          <a:ln>
                            <a:noFill/>
                          </a:ln>
                          <a:solidFill>
                            <a:schemeClr val="tx1"/>
                          </a:solidFill>
                          <a:effectLst/>
                          <a:latin typeface="Constantia" pitchFamily="18" charset="0"/>
                        </a:rPr>
                        <a:t>Valeur (1.000 EUR</a:t>
                      </a:r>
                      <a:r>
                        <a:rPr kumimoji="0" lang="fr-BE" sz="1800" b="0" i="0" u="none" strike="noStrike" cap="none" normalizeH="0" baseline="0" noProof="0" smtClean="0">
                          <a:ln>
                            <a:noFill/>
                          </a:ln>
                          <a:solidFill>
                            <a:srgbClr val="FFFFFF"/>
                          </a:solidFill>
                          <a:effectLst/>
                          <a:latin typeface="Constantia" pitchFamily="18" charset="0"/>
                        </a:rPr>
                        <a:t>)</a:t>
                      </a:r>
                      <a:endParaRPr kumimoji="0" lang="fr-BE" sz="1800" b="1" i="0" u="none" strike="noStrike" cap="none" normalizeH="0" baseline="0" noProof="0" smtClean="0">
                        <a:ln>
                          <a:noFill/>
                        </a:ln>
                        <a:solidFill>
                          <a:schemeClr val="tx1"/>
                        </a:solidFill>
                        <a:effectLst/>
                        <a:latin typeface="Constantia"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r>
              <a:tr h="566738">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2014</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chemeClr val="tx1"/>
                          </a:solidFill>
                          <a:effectLst/>
                          <a:latin typeface="Constantia" pitchFamily="18" charset="0"/>
                        </a:rPr>
                        <a:t>2016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23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rgbClr val="000000"/>
                          </a:solidFill>
                          <a:effectLst/>
                          <a:latin typeface="Calibri" pitchFamily="34" charset="0"/>
                        </a:rPr>
                        <a:t>S06 Produits des Industries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2.027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3.671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3.596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4.253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9.225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6.786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r>
              <a:tr h="5034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rgbClr val="000000"/>
                          </a:solidFill>
                          <a:effectLst/>
                          <a:latin typeface="Calibri" pitchFamily="34" charset="0"/>
                        </a:rPr>
                        <a:t>S16 Machines et Appareils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739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987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692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4.709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5.112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4.703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rgbClr val="000000"/>
                          </a:solidFill>
                          <a:effectLst/>
                          <a:latin typeface="Calibri" pitchFamily="34" charset="0"/>
                        </a:rPr>
                        <a:t>S17 Matériel de Transport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1.081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732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695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3.669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2.294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2.067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r>
              <a:tr h="506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rgbClr val="000000"/>
                          </a:solidFill>
                          <a:effectLst/>
                          <a:latin typeface="Calibri" pitchFamily="34" charset="0"/>
                        </a:rPr>
                        <a:t>S18 Instruments et Appareils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189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268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algn="r" fontAlgn="t"/>
                      <a:r>
                        <a:rPr kumimoji="0" lang="es-CL" sz="1600" b="0" i="0" u="none" strike="noStrike" kern="1200" cap="none" normalizeH="0" baseline="0" noProof="0" dirty="0" smtClean="0">
                          <a:ln>
                            <a:noFill/>
                          </a:ln>
                          <a:solidFill>
                            <a:srgbClr val="000000"/>
                          </a:solidFill>
                          <a:effectLst/>
                          <a:latin typeface="Calibri" pitchFamily="34" charset="0"/>
                          <a:ea typeface="+mn-ea"/>
                          <a:cs typeface="+mn-cs"/>
                        </a:rPr>
                        <a:t>585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r>
            </a:tbl>
          </a:graphicData>
        </a:graphic>
      </p:graphicFrame>
      <p:sp>
        <p:nvSpPr>
          <p:cNvPr id="5" name="4 CuadroTexto"/>
          <p:cNvSpPr txBox="1"/>
          <p:nvPr/>
        </p:nvSpPr>
        <p:spPr>
          <a:xfrm>
            <a:off x="2771800" y="5013176"/>
            <a:ext cx="5976664" cy="307777"/>
          </a:xfrm>
          <a:prstGeom prst="rect">
            <a:avLst/>
          </a:prstGeom>
          <a:noFill/>
        </p:spPr>
        <p:txBody>
          <a:bodyPr wrap="square" rtlCol="0">
            <a:spAutoFit/>
          </a:bodyPr>
          <a:lstStyle/>
          <a:p>
            <a:pPr algn="r"/>
            <a:r>
              <a:rPr lang="es-ES" sz="1400" dirty="0" err="1" smtClean="0"/>
              <a:t>Source</a:t>
            </a:r>
            <a:r>
              <a:rPr lang="es-ES" sz="1400" dirty="0" smtClean="0"/>
              <a:t>: </a:t>
            </a:r>
            <a:r>
              <a:rPr lang="es-ES" sz="1400" dirty="0" err="1" smtClean="0"/>
              <a:t>Agence</a:t>
            </a:r>
            <a:r>
              <a:rPr lang="es-ES" sz="1400" dirty="0" smtClean="0"/>
              <a:t> </a:t>
            </a:r>
            <a:r>
              <a:rPr lang="es-ES" sz="1400" dirty="0" err="1" smtClean="0"/>
              <a:t>pour</a:t>
            </a:r>
            <a:r>
              <a:rPr lang="es-ES" sz="1400" dirty="0" smtClean="0"/>
              <a:t> le Commerce </a:t>
            </a:r>
            <a:r>
              <a:rPr lang="es-ES" sz="1400" dirty="0" err="1" smtClean="0"/>
              <a:t>Extérieur</a:t>
            </a:r>
            <a:endParaRPr lang="es-CL"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6 Título"/>
          <p:cNvSpPr>
            <a:spLocks noGrp="1"/>
          </p:cNvSpPr>
          <p:nvPr>
            <p:ph type="title" idx="4294967295"/>
          </p:nvPr>
        </p:nvSpPr>
        <p:spPr>
          <a:xfrm>
            <a:off x="468313" y="-603250"/>
            <a:ext cx="8229600" cy="3024188"/>
          </a:xfrm>
        </p:spPr>
        <p:txBody>
          <a:bodyPr/>
          <a:lstStyle/>
          <a:p>
            <a:pPr algn="ctr" eaLnBrk="1" hangingPunct="1"/>
            <a:r>
              <a:rPr lang="es-CL" sz="4400" b="1" dirty="0" smtClean="0">
                <a:latin typeface="Bell MT" pitchFamily="18" charset="0"/>
              </a:rPr>
              <a:t>LES ATOUTS DE LA BOLIVIE</a:t>
            </a:r>
            <a:r>
              <a:rPr lang="es-CL" sz="1300" b="1" dirty="0" smtClean="0">
                <a:latin typeface="Bell MT" pitchFamily="18" charset="0"/>
              </a:rPr>
              <a:t> </a:t>
            </a:r>
            <a:br>
              <a:rPr lang="es-CL" sz="1300" b="1" dirty="0" smtClean="0">
                <a:latin typeface="Bell MT" pitchFamily="18" charset="0"/>
              </a:rPr>
            </a:br>
            <a:r>
              <a:rPr lang="es-CL" sz="4000" b="1" dirty="0" smtClean="0">
                <a:latin typeface="Bell MT" pitchFamily="18" charset="0"/>
              </a:rPr>
              <a:t>- Les </a:t>
            </a:r>
            <a:r>
              <a:rPr lang="es-CL" sz="4000" b="1" dirty="0" err="1" smtClean="0">
                <a:latin typeface="Bell MT" pitchFamily="18" charset="0"/>
              </a:rPr>
              <a:t>hydrocarbures</a:t>
            </a:r>
            <a:r>
              <a:rPr lang="es-CL" sz="4000" b="1" dirty="0" smtClean="0">
                <a:latin typeface="Bell MT" pitchFamily="18" charset="0"/>
              </a:rPr>
              <a:t/>
            </a:r>
            <a:br>
              <a:rPr lang="es-CL" sz="4000" b="1" dirty="0" smtClean="0">
                <a:latin typeface="Bell MT" pitchFamily="18" charset="0"/>
              </a:rPr>
            </a:br>
            <a:r>
              <a:rPr lang="es-CL" sz="4000" b="1" dirty="0" smtClean="0">
                <a:latin typeface="Bell MT" pitchFamily="18" charset="0"/>
              </a:rPr>
              <a:t> - </a:t>
            </a:r>
            <a:r>
              <a:rPr lang="es-CL" sz="4000" b="1" dirty="0" err="1" smtClean="0">
                <a:latin typeface="Bell MT" pitchFamily="18" charset="0"/>
              </a:rPr>
              <a:t>L’industrie</a:t>
            </a:r>
            <a:r>
              <a:rPr lang="es-CL" sz="4000" b="1" dirty="0" smtClean="0">
                <a:latin typeface="Bell MT" pitchFamily="18" charset="0"/>
              </a:rPr>
              <a:t> </a:t>
            </a:r>
            <a:r>
              <a:rPr lang="es-CL" sz="4000" b="1" dirty="0" err="1" smtClean="0">
                <a:latin typeface="Bell MT" pitchFamily="18" charset="0"/>
              </a:rPr>
              <a:t>minière</a:t>
            </a:r>
            <a:endParaRPr lang="es-CL" sz="4000" b="1" dirty="0" smtClean="0">
              <a:latin typeface="Bell MT" pitchFamily="18" charset="0"/>
            </a:endParaRPr>
          </a:p>
        </p:txBody>
      </p:sp>
      <p:pic>
        <p:nvPicPr>
          <p:cNvPr id="24578"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pic>
        <p:nvPicPr>
          <p:cNvPr id="24579" name="Picture 7"/>
          <p:cNvPicPr>
            <a:picLocks noChangeAspect="1" noChangeArrowheads="1"/>
          </p:cNvPicPr>
          <p:nvPr/>
        </p:nvPicPr>
        <p:blipFill>
          <a:blip r:embed="rId3" cstate="print"/>
          <a:srcRect/>
          <a:stretch>
            <a:fillRect/>
          </a:stretch>
        </p:blipFill>
        <p:spPr bwMode="auto">
          <a:xfrm>
            <a:off x="2195513" y="2876550"/>
            <a:ext cx="4897437" cy="325913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smtClean="0">
                <a:solidFill>
                  <a:srgbClr val="FEFAC9"/>
                </a:solidFill>
                <a:effectLst/>
                <a:latin typeface="Bell MT" pitchFamily="18" charset="0"/>
              </a:rPr>
              <a:t>Les </a:t>
            </a:r>
            <a:r>
              <a:rPr lang="es-CL" sz="6000" dirty="0" err="1" smtClean="0">
                <a:solidFill>
                  <a:srgbClr val="FEFAC9"/>
                </a:solidFill>
                <a:effectLst/>
                <a:latin typeface="Bell MT" pitchFamily="18" charset="0"/>
              </a:rPr>
              <a:t>hydrocarbures</a:t>
            </a:r>
            <a:endParaRPr lang="es-CL" dirty="0"/>
          </a:p>
        </p:txBody>
      </p:sp>
      <p:sp>
        <p:nvSpPr>
          <p:cNvPr id="25603" name="5 Rectángulo"/>
          <p:cNvSpPr>
            <a:spLocks noChangeArrowheads="1"/>
          </p:cNvSpPr>
          <p:nvPr/>
        </p:nvSpPr>
        <p:spPr bwMode="auto">
          <a:xfrm>
            <a:off x="395039" y="1070734"/>
            <a:ext cx="8353425" cy="2862322"/>
          </a:xfrm>
          <a:prstGeom prst="rect">
            <a:avLst/>
          </a:prstGeom>
          <a:noFill/>
          <a:ln w="9525">
            <a:noFill/>
            <a:miter lim="800000"/>
            <a:headEnd/>
            <a:tailEnd/>
          </a:ln>
        </p:spPr>
        <p:txBody>
          <a:bodyPr>
            <a:spAutoFit/>
          </a:bodyPr>
          <a:lstStyle/>
          <a:p>
            <a:pPr algn="just"/>
            <a:r>
              <a:rPr lang="fr-BE" sz="2000" dirty="0" smtClean="0">
                <a:latin typeface="Bell MT" pitchFamily="18" charset="0"/>
              </a:rPr>
              <a:t>C’est le 6</a:t>
            </a:r>
            <a:r>
              <a:rPr lang="fr-BE" sz="2000" baseline="30000" dirty="0" smtClean="0">
                <a:latin typeface="Bell MT" pitchFamily="18" charset="0"/>
              </a:rPr>
              <a:t>ème</a:t>
            </a:r>
            <a:r>
              <a:rPr lang="fr-BE" sz="2000" dirty="0" smtClean="0">
                <a:latin typeface="Bell MT" pitchFamily="18" charset="0"/>
              </a:rPr>
              <a:t> pays d’Amérique du Sud en termes de réserves prouvées de gaz naturel après le Venezuela, le Brésil, le Pérou, l’Argentine et  Trinidad et Tobago (EIA, 2015a).  En termes de réserves prouvées de pétrole, la Bolivie est en 9</a:t>
            </a:r>
            <a:r>
              <a:rPr lang="fr-BE" sz="2000" baseline="30000" dirty="0" smtClean="0">
                <a:latin typeface="Bell MT" pitchFamily="18" charset="0"/>
              </a:rPr>
              <a:t>ème</a:t>
            </a:r>
            <a:r>
              <a:rPr lang="fr-BE" sz="2000" dirty="0" smtClean="0">
                <a:latin typeface="Bell MT" pitchFamily="18" charset="0"/>
              </a:rPr>
              <a:t> position, après le Venezuela, le Brésil, le Mexique, l’Equateur, la Colombie, l’Argentine, le Pérou et Trinidad et Tobago (EIA, 2015b). La Bolivie se situe également au 3</a:t>
            </a:r>
            <a:r>
              <a:rPr lang="fr-BE" sz="2000" baseline="30000" dirty="0" smtClean="0">
                <a:latin typeface="Bell MT" pitchFamily="18" charset="0"/>
              </a:rPr>
              <a:t>ème</a:t>
            </a:r>
            <a:r>
              <a:rPr lang="fr-BE" sz="2000" dirty="0" smtClean="0">
                <a:latin typeface="Bell MT" pitchFamily="18" charset="0"/>
              </a:rPr>
              <a:t> rang des pays sud-américains en matière de production de gaz naturel avec </a:t>
            </a:r>
            <a:r>
              <a:rPr lang="fr-FR" sz="2000" dirty="0" smtClean="0">
                <a:latin typeface="Bell MT" pitchFamily="18" charset="0"/>
              </a:rPr>
              <a:t>plus de 20 milliards de mètres cubes de gaz naturel par an (Gazprom International, 2016)</a:t>
            </a:r>
            <a:r>
              <a:rPr lang="fr-BE" sz="2000" dirty="0" smtClean="0">
                <a:latin typeface="Bell MT" pitchFamily="18" charset="0"/>
              </a:rPr>
              <a:t>. </a:t>
            </a:r>
            <a:r>
              <a:rPr lang="fr-FR" sz="2000" dirty="0" smtClean="0">
                <a:latin typeface="Bell MT" pitchFamily="18" charset="0"/>
              </a:rPr>
              <a:t>La plupart de sa production est exportée vers le Brésil et l'Argentine.</a:t>
            </a:r>
            <a:endParaRPr lang="fr-BE" sz="2000" dirty="0">
              <a:latin typeface="Bell MT" pitchFamily="18" charset="0"/>
            </a:endParaRPr>
          </a:p>
        </p:txBody>
      </p:sp>
      <p:graphicFrame>
        <p:nvGraphicFramePr>
          <p:cNvPr id="7" name="Group 158"/>
          <p:cNvGraphicFramePr>
            <a:graphicFrameLocks noGrp="1"/>
          </p:cNvGraphicFramePr>
          <p:nvPr/>
        </p:nvGraphicFramePr>
        <p:xfrm>
          <a:off x="395288" y="4149080"/>
          <a:ext cx="8352160" cy="1645920"/>
        </p:xfrm>
        <a:graphic>
          <a:graphicData uri="http://schemas.openxmlformats.org/drawingml/2006/table">
            <a:tbl>
              <a:tblPr/>
              <a:tblGrid>
                <a:gridCol w="1728440"/>
                <a:gridCol w="3096344"/>
                <a:gridCol w="3527376"/>
              </a:tblGrid>
              <a:tr h="609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2000" b="1" i="0" u="none" strike="noStrike" cap="none" normalizeH="0" baseline="0" noProof="0" dirty="0" smtClean="0">
                          <a:ln>
                            <a:noFill/>
                          </a:ln>
                          <a:solidFill>
                            <a:schemeClr val="tx1"/>
                          </a:solidFill>
                          <a:effectLst/>
                          <a:latin typeface="Constantia" pitchFamily="18" charset="0"/>
                        </a:rPr>
                        <a:t>En 2013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800" b="1" i="0" u="none" strike="noStrike" cap="none" normalizeH="0" baseline="0" noProof="0" dirty="0" smtClean="0">
                          <a:ln>
                            <a:noFill/>
                          </a:ln>
                          <a:solidFill>
                            <a:schemeClr val="tx1"/>
                          </a:solidFill>
                          <a:effectLst/>
                          <a:latin typeface="Constantia" pitchFamily="18" charset="0"/>
                        </a:rPr>
                        <a:t>Pétrole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BE" sz="1800" b="1" i="0" u="none" strike="noStrike" cap="none" normalizeH="0" baseline="0" noProof="0" dirty="0" smtClean="0">
                          <a:ln>
                            <a:noFill/>
                          </a:ln>
                          <a:solidFill>
                            <a:schemeClr val="tx1"/>
                          </a:solidFill>
                          <a:effectLst/>
                          <a:latin typeface="Constantia" pitchFamily="18" charset="0"/>
                        </a:rPr>
                        <a:t>(en millions de barils)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800" b="1" i="0" u="none" strike="noStrike" cap="none" normalizeH="0" baseline="0" noProof="0" dirty="0" smtClean="0">
                          <a:ln>
                            <a:noFill/>
                          </a:ln>
                          <a:solidFill>
                            <a:schemeClr val="tx1"/>
                          </a:solidFill>
                          <a:effectLst/>
                          <a:latin typeface="Constantia" pitchFamily="18" charset="0"/>
                        </a:rPr>
                        <a:t>Gaz naturel</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BE" sz="1800" b="1" i="0" u="none" strike="noStrike" cap="none" normalizeH="0" baseline="0" noProof="0" dirty="0" smtClean="0">
                          <a:ln>
                            <a:noFill/>
                          </a:ln>
                          <a:solidFill>
                            <a:schemeClr val="tx1"/>
                          </a:solidFill>
                          <a:effectLst/>
                          <a:latin typeface="Constantia" pitchFamily="18" charset="0"/>
                        </a:rPr>
                        <a:t>(en milliards de mètres cubes)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188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rgbClr val="000000"/>
                          </a:solidFill>
                          <a:effectLst/>
                          <a:latin typeface="Calibri" pitchFamily="34" charset="0"/>
                        </a:rPr>
                        <a:t>Prouvées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chemeClr val="bg1"/>
                          </a:solidFill>
                          <a:effectLst/>
                          <a:latin typeface="Calibri" pitchFamily="34" charset="0"/>
                        </a:rPr>
                        <a:t>211,45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rgbClr val="000000"/>
                          </a:solidFill>
                          <a:effectLst/>
                          <a:latin typeface="Calibri" pitchFamily="34" charset="0"/>
                        </a:rPr>
                        <a:t>296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r>
              <a:tr h="3063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rgbClr val="000000"/>
                          </a:solidFill>
                          <a:effectLst/>
                          <a:latin typeface="Calibri" pitchFamily="34" charset="0"/>
                        </a:rPr>
                        <a:t>Probables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chemeClr val="bg1"/>
                          </a:solidFill>
                          <a:effectLst/>
                          <a:latin typeface="Calibri" pitchFamily="34" charset="0"/>
                        </a:rPr>
                        <a:t>72,35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chemeClr val="bg1"/>
                          </a:solidFill>
                          <a:effectLst/>
                          <a:latin typeface="Calibri" pitchFamily="34" charset="0"/>
                        </a:rPr>
                        <a:t>99,1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E5DC"/>
                    </a:solidFill>
                  </a:tcPr>
                </a:tc>
              </a:tr>
              <a:tr h="3063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BE" sz="1600" b="1" i="0" u="none" strike="noStrike" cap="none" normalizeH="0" baseline="0" noProof="0" dirty="0" smtClean="0">
                          <a:ln>
                            <a:noFill/>
                          </a:ln>
                          <a:solidFill>
                            <a:srgbClr val="000000"/>
                          </a:solidFill>
                          <a:effectLst/>
                          <a:latin typeface="Calibri" pitchFamily="34" charset="0"/>
                        </a:rPr>
                        <a:t>Possibles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chemeClr val="bg1"/>
                          </a:solidFill>
                          <a:effectLst/>
                          <a:latin typeface="Calibri" pitchFamily="34" charset="0"/>
                        </a:rPr>
                        <a:t>80,37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BE" sz="1600" b="0" i="0" u="none" strike="noStrike" cap="none" normalizeH="0" baseline="0" noProof="0" dirty="0" smtClean="0">
                          <a:ln>
                            <a:noFill/>
                          </a:ln>
                          <a:solidFill>
                            <a:schemeClr val="bg1"/>
                          </a:solidFill>
                          <a:effectLst/>
                          <a:latin typeface="Calibri" pitchFamily="34" charset="0"/>
                        </a:rPr>
                        <a:t>117,5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3EE"/>
                    </a:solidFill>
                  </a:tcPr>
                </a:tc>
              </a:tr>
            </a:tbl>
          </a:graphicData>
        </a:graphic>
      </p:graphicFrame>
      <p:pic>
        <p:nvPicPr>
          <p:cNvPr id="2560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6" name="5 CuadroTexto"/>
          <p:cNvSpPr txBox="1"/>
          <p:nvPr/>
        </p:nvSpPr>
        <p:spPr>
          <a:xfrm>
            <a:off x="395536" y="6021288"/>
            <a:ext cx="5112568" cy="276999"/>
          </a:xfrm>
          <a:prstGeom prst="rect">
            <a:avLst/>
          </a:prstGeom>
          <a:noFill/>
        </p:spPr>
        <p:txBody>
          <a:bodyPr wrap="square" rtlCol="0">
            <a:spAutoFit/>
          </a:bodyPr>
          <a:lstStyle/>
          <a:p>
            <a:r>
              <a:rPr lang="es-ES" sz="1200" dirty="0" err="1" smtClean="0"/>
              <a:t>Source</a:t>
            </a:r>
            <a:r>
              <a:rPr lang="es-ES" sz="1200" dirty="0" smtClean="0"/>
              <a:t>: </a:t>
            </a:r>
            <a:r>
              <a:rPr lang="es-ES" sz="1200" dirty="0" err="1" smtClean="0"/>
              <a:t>Camara</a:t>
            </a:r>
            <a:r>
              <a:rPr lang="es-ES" sz="1200" dirty="0" smtClean="0"/>
              <a:t> Boliviana de Hidrocarburos y Energía (2015)</a:t>
            </a:r>
            <a:endParaRPr lang="es-CL"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smtClean="0">
                <a:solidFill>
                  <a:srgbClr val="FEFAC9"/>
                </a:solidFill>
                <a:effectLst/>
                <a:latin typeface="Bell MT" pitchFamily="18" charset="0"/>
              </a:rPr>
              <a:t>Les </a:t>
            </a:r>
            <a:r>
              <a:rPr lang="es-CL" sz="6000" dirty="0" err="1" smtClean="0">
                <a:solidFill>
                  <a:srgbClr val="FEFAC9"/>
                </a:solidFill>
                <a:effectLst/>
                <a:latin typeface="Bell MT" pitchFamily="18" charset="0"/>
              </a:rPr>
              <a:t>hydrocarbures</a:t>
            </a:r>
            <a:endParaRPr lang="es-CL" dirty="0"/>
          </a:p>
        </p:txBody>
      </p:sp>
      <p:pic>
        <p:nvPicPr>
          <p:cNvPr id="26626"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6627" name="5 Rectángulo"/>
          <p:cNvSpPr>
            <a:spLocks noChangeArrowheads="1"/>
          </p:cNvSpPr>
          <p:nvPr/>
        </p:nvSpPr>
        <p:spPr bwMode="auto">
          <a:xfrm>
            <a:off x="539552" y="1124744"/>
            <a:ext cx="3888432" cy="4893647"/>
          </a:xfrm>
          <a:prstGeom prst="rect">
            <a:avLst/>
          </a:prstGeom>
          <a:noFill/>
          <a:ln w="9525">
            <a:noFill/>
            <a:miter lim="800000"/>
            <a:headEnd/>
            <a:tailEnd/>
          </a:ln>
        </p:spPr>
        <p:txBody>
          <a:bodyPr wrap="square">
            <a:spAutoFit/>
          </a:bodyPr>
          <a:lstStyle/>
          <a:p>
            <a:pPr algn="just"/>
            <a:endParaRPr lang="es-CL" sz="2200" b="1" u="sng" dirty="0">
              <a:latin typeface="Bell MT" pitchFamily="18" charset="0"/>
            </a:endParaRPr>
          </a:p>
          <a:p>
            <a:pPr algn="just"/>
            <a:r>
              <a:rPr lang="es-CL" sz="2000" b="1" u="sng" dirty="0" err="1">
                <a:latin typeface="Bell MT" pitchFamily="18" charset="0"/>
              </a:rPr>
              <a:t>Principaux</a:t>
            </a:r>
            <a:r>
              <a:rPr lang="es-CL" sz="2000" b="1" u="sng" dirty="0">
                <a:latin typeface="Bell MT" pitchFamily="18" charset="0"/>
              </a:rPr>
              <a:t> </a:t>
            </a:r>
            <a:r>
              <a:rPr lang="es-CL" sz="2000" b="1" u="sng" dirty="0" err="1">
                <a:latin typeface="Bell MT" pitchFamily="18" charset="0"/>
              </a:rPr>
              <a:t>gisements</a:t>
            </a:r>
            <a:endParaRPr lang="es-CL" sz="2000" b="1" u="sng" dirty="0">
              <a:latin typeface="Bell MT" pitchFamily="18" charset="0"/>
            </a:endParaRPr>
          </a:p>
          <a:p>
            <a:pPr algn="just"/>
            <a:endParaRPr lang="es-CL" sz="2000" dirty="0">
              <a:latin typeface="Bell MT" pitchFamily="18" charset="0"/>
            </a:endParaRPr>
          </a:p>
          <a:p>
            <a:pPr algn="just">
              <a:spcAft>
                <a:spcPts val="1200"/>
              </a:spcAft>
            </a:pPr>
            <a:r>
              <a:rPr lang="es-CL" sz="2000" dirty="0">
                <a:latin typeface="Bell MT" pitchFamily="18" charset="0"/>
              </a:rPr>
              <a:t>Les </a:t>
            </a:r>
            <a:r>
              <a:rPr lang="es-CL" sz="2000" dirty="0" smtClean="0">
                <a:latin typeface="Bell MT" pitchFamily="18" charset="0"/>
              </a:rPr>
              <a:t>3 </a:t>
            </a:r>
            <a:r>
              <a:rPr lang="es-CL" sz="2000" dirty="0">
                <a:latin typeface="Bell MT" pitchFamily="18" charset="0"/>
              </a:rPr>
              <a:t>plus </a:t>
            </a:r>
            <a:r>
              <a:rPr lang="es-CL" sz="2000" dirty="0" err="1">
                <a:latin typeface="Bell MT" pitchFamily="18" charset="0"/>
              </a:rPr>
              <a:t>grands</a:t>
            </a:r>
            <a:r>
              <a:rPr lang="es-CL" sz="2000" dirty="0">
                <a:latin typeface="Bell MT" pitchFamily="18" charset="0"/>
              </a:rPr>
              <a:t> </a:t>
            </a:r>
            <a:r>
              <a:rPr lang="es-CL" sz="2000" dirty="0" err="1">
                <a:latin typeface="Bell MT" pitchFamily="18" charset="0"/>
              </a:rPr>
              <a:t>gisements</a:t>
            </a:r>
            <a:r>
              <a:rPr lang="es-CL" sz="2000" dirty="0">
                <a:latin typeface="Bell MT" pitchFamily="18" charset="0"/>
              </a:rPr>
              <a:t> </a:t>
            </a:r>
            <a:r>
              <a:rPr lang="es-CL" sz="2000" dirty="0" err="1">
                <a:latin typeface="Bell MT" pitchFamily="18" charset="0"/>
              </a:rPr>
              <a:t>représentent</a:t>
            </a:r>
            <a:r>
              <a:rPr lang="es-CL" sz="2000" dirty="0">
                <a:latin typeface="Bell MT" pitchFamily="18" charset="0"/>
              </a:rPr>
              <a:t> 7</a:t>
            </a:r>
            <a:r>
              <a:rPr lang="es-CL" sz="2000" dirty="0" smtClean="0">
                <a:latin typeface="Bell MT" pitchFamily="18" charset="0"/>
              </a:rPr>
              <a:t>0</a:t>
            </a:r>
            <a:r>
              <a:rPr lang="es-CL" sz="2000" dirty="0">
                <a:latin typeface="Bell MT" pitchFamily="18" charset="0"/>
              </a:rPr>
              <a:t>% de la </a:t>
            </a:r>
            <a:r>
              <a:rPr lang="es-CL" sz="2000" dirty="0" err="1">
                <a:latin typeface="Bell MT" pitchFamily="18" charset="0"/>
              </a:rPr>
              <a:t>production</a:t>
            </a:r>
            <a:r>
              <a:rPr lang="es-CL" sz="2000" dirty="0">
                <a:latin typeface="Bell MT" pitchFamily="18" charset="0"/>
              </a:rPr>
              <a:t> </a:t>
            </a:r>
            <a:r>
              <a:rPr lang="es-CL" sz="2000" dirty="0" err="1">
                <a:latin typeface="Bell MT" pitchFamily="18" charset="0"/>
              </a:rPr>
              <a:t>nationale</a:t>
            </a:r>
            <a:r>
              <a:rPr lang="es-CL" sz="2000" dirty="0">
                <a:latin typeface="Bell MT" pitchFamily="18" charset="0"/>
              </a:rPr>
              <a:t> de </a:t>
            </a:r>
            <a:r>
              <a:rPr lang="es-CL" sz="2000" dirty="0" err="1">
                <a:latin typeface="Bell MT" pitchFamily="18" charset="0"/>
              </a:rPr>
              <a:t>gaz</a:t>
            </a:r>
            <a:r>
              <a:rPr lang="es-CL" sz="2000" dirty="0">
                <a:latin typeface="Bell MT" pitchFamily="18" charset="0"/>
              </a:rPr>
              <a:t> </a:t>
            </a:r>
            <a:r>
              <a:rPr lang="es-CL" sz="2000" dirty="0" err="1">
                <a:latin typeface="Bell MT" pitchFamily="18" charset="0"/>
              </a:rPr>
              <a:t>naturel</a:t>
            </a:r>
            <a:r>
              <a:rPr lang="es-CL" sz="2000" dirty="0" smtClean="0">
                <a:latin typeface="Bell MT" pitchFamily="18" charset="0"/>
              </a:rPr>
              <a:t>:</a:t>
            </a:r>
            <a:endParaRPr lang="es-CL" sz="2000" dirty="0">
              <a:latin typeface="Bell MT" pitchFamily="18" charset="0"/>
            </a:endParaRPr>
          </a:p>
          <a:p>
            <a:pPr algn="just">
              <a:spcAft>
                <a:spcPts val="1200"/>
              </a:spcAft>
              <a:buFont typeface="Arial" charset="0"/>
              <a:buChar char="•"/>
            </a:pPr>
            <a:r>
              <a:rPr lang="es-CL" sz="2000" b="1" i="1" dirty="0">
                <a:latin typeface="Bell MT" pitchFamily="18" charset="0"/>
              </a:rPr>
              <a:t>San Alberto </a:t>
            </a:r>
            <a:r>
              <a:rPr lang="es-CL" sz="2000" dirty="0" err="1">
                <a:latin typeface="Bell MT" pitchFamily="18" charset="0"/>
              </a:rPr>
              <a:t>compte</a:t>
            </a:r>
            <a:r>
              <a:rPr lang="es-CL" sz="2000" dirty="0">
                <a:latin typeface="Bell MT" pitchFamily="18" charset="0"/>
              </a:rPr>
              <a:t> 6 </a:t>
            </a:r>
            <a:r>
              <a:rPr lang="es-CL" sz="2000" dirty="0" err="1">
                <a:latin typeface="Bell MT" pitchFamily="18" charset="0"/>
              </a:rPr>
              <a:t>puits</a:t>
            </a:r>
            <a:r>
              <a:rPr lang="es-CL" sz="2000" dirty="0">
                <a:latin typeface="Bell MT" pitchFamily="18" charset="0"/>
              </a:rPr>
              <a:t> et une </a:t>
            </a:r>
            <a:r>
              <a:rPr lang="es-CL" sz="2000" dirty="0" err="1">
                <a:latin typeface="Bell MT" pitchFamily="18" charset="0"/>
              </a:rPr>
              <a:t>usine</a:t>
            </a:r>
            <a:r>
              <a:rPr lang="es-CL" sz="2000" dirty="0">
                <a:latin typeface="Bell MT" pitchFamily="18" charset="0"/>
              </a:rPr>
              <a:t> de </a:t>
            </a:r>
            <a:r>
              <a:rPr lang="es-CL" sz="2000" dirty="0" err="1">
                <a:latin typeface="Bell MT" pitchFamily="18" charset="0"/>
              </a:rPr>
              <a:t>traitement</a:t>
            </a:r>
            <a:r>
              <a:rPr lang="es-CL" sz="2000" dirty="0">
                <a:latin typeface="Bell MT" pitchFamily="18" charset="0"/>
              </a:rPr>
              <a:t> de </a:t>
            </a:r>
            <a:r>
              <a:rPr lang="es-CL" sz="2000" dirty="0" err="1">
                <a:latin typeface="Bell MT" pitchFamily="18" charset="0"/>
              </a:rPr>
              <a:t>gaz</a:t>
            </a:r>
            <a:r>
              <a:rPr lang="es-CL" sz="2000" dirty="0" smtClean="0">
                <a:latin typeface="Bell MT" pitchFamily="18" charset="0"/>
              </a:rPr>
              <a:t>.</a:t>
            </a:r>
            <a:endParaRPr lang="es-CL" sz="2000" dirty="0">
              <a:latin typeface="Bell MT" pitchFamily="18" charset="0"/>
            </a:endParaRPr>
          </a:p>
          <a:p>
            <a:pPr algn="just">
              <a:spcAft>
                <a:spcPts val="1200"/>
              </a:spcAft>
              <a:buFont typeface="Arial" charset="0"/>
              <a:buChar char="•"/>
            </a:pPr>
            <a:r>
              <a:rPr lang="es-CL" sz="2000" b="1" i="1" dirty="0" smtClean="0">
                <a:latin typeface="Bell MT" pitchFamily="18" charset="0"/>
              </a:rPr>
              <a:t>Sábalo (San Antonio)</a:t>
            </a:r>
            <a:r>
              <a:rPr lang="es-CL" sz="2000" dirty="0" smtClean="0">
                <a:latin typeface="Bell MT" pitchFamily="18" charset="0"/>
              </a:rPr>
              <a:t> </a:t>
            </a:r>
            <a:r>
              <a:rPr lang="es-CL" sz="2000" dirty="0" err="1">
                <a:latin typeface="Bell MT" pitchFamily="18" charset="0"/>
              </a:rPr>
              <a:t>compte</a:t>
            </a:r>
            <a:r>
              <a:rPr lang="es-CL" sz="2000" dirty="0">
                <a:latin typeface="Bell MT" pitchFamily="18" charset="0"/>
              </a:rPr>
              <a:t> </a:t>
            </a:r>
            <a:r>
              <a:rPr lang="es-CL" sz="2000" dirty="0" smtClean="0">
                <a:latin typeface="Bell MT" pitchFamily="18" charset="0"/>
              </a:rPr>
              <a:t>4 </a:t>
            </a:r>
            <a:r>
              <a:rPr lang="es-CL" sz="2000" dirty="0" err="1">
                <a:latin typeface="Bell MT" pitchFamily="18" charset="0"/>
              </a:rPr>
              <a:t>puits</a:t>
            </a:r>
            <a:r>
              <a:rPr lang="es-CL" sz="2000" dirty="0">
                <a:latin typeface="Bell MT" pitchFamily="18" charset="0"/>
              </a:rPr>
              <a:t> et une </a:t>
            </a:r>
            <a:r>
              <a:rPr lang="es-CL" sz="2000" dirty="0" err="1">
                <a:latin typeface="Bell MT" pitchFamily="18" charset="0"/>
              </a:rPr>
              <a:t>usine</a:t>
            </a:r>
            <a:r>
              <a:rPr lang="es-CL" sz="2000" dirty="0">
                <a:latin typeface="Bell MT" pitchFamily="18" charset="0"/>
              </a:rPr>
              <a:t> de </a:t>
            </a:r>
            <a:r>
              <a:rPr lang="es-CL" sz="2000" dirty="0" err="1">
                <a:latin typeface="Bell MT" pitchFamily="18" charset="0"/>
              </a:rPr>
              <a:t>traitement</a:t>
            </a:r>
            <a:r>
              <a:rPr lang="es-CL" sz="2000" dirty="0">
                <a:latin typeface="Bell MT" pitchFamily="18" charset="0"/>
              </a:rPr>
              <a:t> de </a:t>
            </a:r>
            <a:r>
              <a:rPr lang="es-CL" sz="2000" dirty="0" err="1">
                <a:latin typeface="Bell MT" pitchFamily="18" charset="0"/>
              </a:rPr>
              <a:t>gaz</a:t>
            </a:r>
            <a:r>
              <a:rPr lang="es-CL" sz="2000" dirty="0" smtClean="0">
                <a:latin typeface="Bell MT" pitchFamily="18" charset="0"/>
              </a:rPr>
              <a:t>.</a:t>
            </a:r>
            <a:endParaRPr lang="es-CL" sz="2000" dirty="0">
              <a:latin typeface="Bell MT" pitchFamily="18" charset="0"/>
            </a:endParaRPr>
          </a:p>
          <a:p>
            <a:pPr algn="just">
              <a:spcAft>
                <a:spcPts val="1200"/>
              </a:spcAft>
              <a:buFont typeface="Arial" charset="0"/>
              <a:buChar char="•"/>
            </a:pPr>
            <a:r>
              <a:rPr lang="es-CL" sz="2000" b="1" i="1" dirty="0" smtClean="0">
                <a:latin typeface="Bell MT" pitchFamily="18" charset="0"/>
              </a:rPr>
              <a:t>Margarita </a:t>
            </a:r>
            <a:r>
              <a:rPr lang="es-CL" sz="2000" b="1" i="1" dirty="0" err="1" smtClean="0">
                <a:latin typeface="Bell MT" pitchFamily="18" charset="0"/>
              </a:rPr>
              <a:t>Huacaya</a:t>
            </a:r>
            <a:r>
              <a:rPr lang="es-CL" sz="2000" dirty="0" smtClean="0">
                <a:latin typeface="Bell MT" pitchFamily="18" charset="0"/>
              </a:rPr>
              <a:t> </a:t>
            </a:r>
            <a:r>
              <a:rPr lang="es-CL" sz="2000" dirty="0" err="1">
                <a:latin typeface="Bell MT" pitchFamily="18" charset="0"/>
              </a:rPr>
              <a:t>compte</a:t>
            </a:r>
            <a:r>
              <a:rPr lang="es-CL" sz="2000" dirty="0">
                <a:latin typeface="Bell MT" pitchFamily="18" charset="0"/>
              </a:rPr>
              <a:t> </a:t>
            </a:r>
            <a:r>
              <a:rPr lang="es-CL" sz="2000" dirty="0" smtClean="0">
                <a:latin typeface="Bell MT" pitchFamily="18" charset="0"/>
              </a:rPr>
              <a:t>8 </a:t>
            </a:r>
            <a:r>
              <a:rPr lang="es-CL" sz="2000" dirty="0" err="1" smtClean="0">
                <a:latin typeface="Bell MT" pitchFamily="18" charset="0"/>
              </a:rPr>
              <a:t>puits</a:t>
            </a:r>
            <a:r>
              <a:rPr lang="es-CL" sz="2000" dirty="0" smtClean="0">
                <a:latin typeface="Bell MT" pitchFamily="18" charset="0"/>
              </a:rPr>
              <a:t> et 1 </a:t>
            </a:r>
            <a:r>
              <a:rPr lang="es-CL" sz="2000" dirty="0" err="1">
                <a:latin typeface="Bell MT" pitchFamily="18" charset="0"/>
              </a:rPr>
              <a:t>usine</a:t>
            </a:r>
            <a:r>
              <a:rPr lang="es-CL" sz="2000" dirty="0">
                <a:latin typeface="Bell MT" pitchFamily="18" charset="0"/>
              </a:rPr>
              <a:t> de </a:t>
            </a:r>
            <a:r>
              <a:rPr lang="es-CL" sz="2000" dirty="0" err="1">
                <a:latin typeface="Bell MT" pitchFamily="18" charset="0"/>
              </a:rPr>
              <a:t>compression</a:t>
            </a:r>
            <a:r>
              <a:rPr lang="es-CL" sz="2000" dirty="0">
                <a:latin typeface="Bell MT" pitchFamily="18" charset="0"/>
              </a:rPr>
              <a:t> de </a:t>
            </a:r>
            <a:r>
              <a:rPr lang="es-CL" sz="2000" dirty="0" err="1">
                <a:latin typeface="Bell MT" pitchFamily="18" charset="0"/>
              </a:rPr>
              <a:t>gaz</a:t>
            </a:r>
            <a:r>
              <a:rPr lang="es-CL" sz="2000" dirty="0">
                <a:latin typeface="Bell MT" pitchFamily="18" charset="0"/>
              </a:rPr>
              <a:t> </a:t>
            </a:r>
            <a:r>
              <a:rPr lang="es-CL" sz="2000" dirty="0" err="1">
                <a:latin typeface="Bell MT" pitchFamily="18" charset="0"/>
              </a:rPr>
              <a:t>pour</a:t>
            </a:r>
            <a:r>
              <a:rPr lang="es-CL" sz="2000" dirty="0">
                <a:latin typeface="Bell MT" pitchFamily="18" charset="0"/>
              </a:rPr>
              <a:t> en </a:t>
            </a:r>
            <a:r>
              <a:rPr lang="es-CL" sz="2000" dirty="0" err="1">
                <a:latin typeface="Bell MT" pitchFamily="18" charset="0"/>
              </a:rPr>
              <a:t>faciliter</a:t>
            </a:r>
            <a:r>
              <a:rPr lang="es-CL" sz="2000" dirty="0">
                <a:latin typeface="Bell MT" pitchFamily="18" charset="0"/>
              </a:rPr>
              <a:t> </a:t>
            </a:r>
            <a:r>
              <a:rPr lang="es-CL" sz="2000" dirty="0" err="1" smtClean="0">
                <a:latin typeface="Bell MT" pitchFamily="18" charset="0"/>
              </a:rPr>
              <a:t>l’exportation</a:t>
            </a:r>
            <a:r>
              <a:rPr lang="es-CL" sz="2000" dirty="0" smtClean="0">
                <a:latin typeface="Bell MT" pitchFamily="18" charset="0"/>
              </a:rPr>
              <a:t>.</a:t>
            </a:r>
          </a:p>
        </p:txBody>
      </p:sp>
      <p:pic>
        <p:nvPicPr>
          <p:cNvPr id="5" name="4 Imagen" descr="margarita-8.jpg"/>
          <p:cNvPicPr>
            <a:picLocks noChangeAspect="1"/>
          </p:cNvPicPr>
          <p:nvPr/>
        </p:nvPicPr>
        <p:blipFill>
          <a:blip r:embed="rId4" cstate="print"/>
          <a:stretch>
            <a:fillRect/>
          </a:stretch>
        </p:blipFill>
        <p:spPr>
          <a:xfrm>
            <a:off x="4572000" y="2276872"/>
            <a:ext cx="4247013" cy="28277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764704"/>
            <a:ext cx="8136904" cy="792088"/>
          </a:xfrm>
        </p:spPr>
        <p:txBody>
          <a:bodyPr>
            <a:noAutofit/>
          </a:bodyPr>
          <a:lstStyle/>
          <a:p>
            <a:pPr algn="ctr" eaLnBrk="1" fontAlgn="auto" hangingPunct="1">
              <a:spcAft>
                <a:spcPts val="0"/>
              </a:spcAft>
              <a:defRPr/>
            </a:pPr>
            <a:r>
              <a:rPr lang="es-CL" sz="2800" dirty="0" err="1" smtClean="0">
                <a:solidFill>
                  <a:schemeClr val="tx1"/>
                </a:solidFill>
                <a:latin typeface="Bell MT" pitchFamily="18" charset="0"/>
              </a:rPr>
              <a:t>Association</a:t>
            </a:r>
            <a:r>
              <a:rPr lang="es-CL" sz="2800" dirty="0" smtClean="0">
                <a:solidFill>
                  <a:schemeClr val="tx1"/>
                </a:solidFill>
                <a:latin typeface="Bell MT" pitchFamily="18" charset="0"/>
              </a:rPr>
              <a:t> entre </a:t>
            </a:r>
            <a:r>
              <a:rPr lang="es-CL" sz="2800" i="1" dirty="0" smtClean="0">
                <a:solidFill>
                  <a:schemeClr val="tx1"/>
                </a:solidFill>
                <a:latin typeface="Bell MT" pitchFamily="18" charset="0"/>
              </a:rPr>
              <a:t>Yacimientos Petrolíferos Fiscales Bolivianos </a:t>
            </a:r>
            <a:r>
              <a:rPr lang="es-CL" sz="2800" dirty="0" smtClean="0">
                <a:solidFill>
                  <a:schemeClr val="tx1"/>
                </a:solidFill>
                <a:latin typeface="Bell MT" pitchFamily="18" charset="0"/>
              </a:rPr>
              <a:t>(YPFB) et </a:t>
            </a:r>
            <a:r>
              <a:rPr lang="es-CL" sz="2800" dirty="0" err="1" smtClean="0">
                <a:solidFill>
                  <a:schemeClr val="tx1"/>
                </a:solidFill>
                <a:latin typeface="Bell MT" pitchFamily="18" charset="0"/>
              </a:rPr>
              <a:t>entreprises</a:t>
            </a:r>
            <a:r>
              <a:rPr lang="es-CL" sz="2800" dirty="0" smtClean="0">
                <a:solidFill>
                  <a:schemeClr val="tx1"/>
                </a:solidFill>
                <a:latin typeface="Bell MT" pitchFamily="18" charset="0"/>
              </a:rPr>
              <a:t> </a:t>
            </a:r>
            <a:r>
              <a:rPr lang="es-CL" sz="2800" dirty="0" err="1" smtClean="0">
                <a:solidFill>
                  <a:schemeClr val="tx1"/>
                </a:solidFill>
                <a:latin typeface="Bell MT" pitchFamily="18" charset="0"/>
              </a:rPr>
              <a:t>étrangères</a:t>
            </a:r>
            <a:r>
              <a:rPr lang="es-CL" sz="3000" u="sng" dirty="0" smtClean="0">
                <a:latin typeface="Bell MT" pitchFamily="18" charset="0"/>
              </a:rPr>
              <a:t/>
            </a:r>
            <a:br>
              <a:rPr lang="es-CL" sz="3000" u="sng" dirty="0" smtClean="0">
                <a:latin typeface="Bell MT" pitchFamily="18" charset="0"/>
              </a:rPr>
            </a:br>
            <a:endParaRPr lang="es-CL" sz="3000" dirty="0"/>
          </a:p>
        </p:txBody>
      </p:sp>
      <p:pic>
        <p:nvPicPr>
          <p:cNvPr id="27650"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7651" name="5 Rectángulo"/>
          <p:cNvSpPr>
            <a:spLocks noChangeArrowheads="1"/>
          </p:cNvSpPr>
          <p:nvPr/>
        </p:nvSpPr>
        <p:spPr bwMode="auto">
          <a:xfrm>
            <a:off x="323850" y="1395348"/>
            <a:ext cx="8424863" cy="4985980"/>
          </a:xfrm>
          <a:prstGeom prst="rect">
            <a:avLst/>
          </a:prstGeom>
          <a:noFill/>
          <a:ln w="9525">
            <a:noFill/>
            <a:miter lim="800000"/>
            <a:headEnd/>
            <a:tailEnd/>
          </a:ln>
        </p:spPr>
        <p:txBody>
          <a:bodyPr>
            <a:spAutoFit/>
          </a:bodyPr>
          <a:lstStyle/>
          <a:p>
            <a:pPr algn="just">
              <a:buFont typeface="Wingdings" pitchFamily="2" charset="2"/>
              <a:buChar char="Ø"/>
            </a:pPr>
            <a:r>
              <a:rPr lang="fr-BE" sz="2000" dirty="0" smtClean="0">
                <a:latin typeface="Bell MT" pitchFamily="18" charset="0"/>
              </a:rPr>
              <a:t>Le Président Morales a signé un décret en janvier 2009 octroyant 1 milliard d’USD des réserves de change de la Banque Centrale de la Bolivie (BCB) à l’entreprise publique d’hydrocarbures YPFB pour investir dans le développement de ses moyens de production et dans l’exploration.</a:t>
            </a:r>
          </a:p>
          <a:p>
            <a:pPr algn="just"/>
            <a:endParaRPr lang="fr-BE" sz="1200" dirty="0" smtClean="0">
              <a:latin typeface="Bell MT" pitchFamily="18" charset="0"/>
            </a:endParaRPr>
          </a:p>
          <a:p>
            <a:pPr algn="just">
              <a:buFont typeface="Wingdings" pitchFamily="2" charset="2"/>
              <a:buChar char="Ø"/>
            </a:pPr>
            <a:r>
              <a:rPr lang="fr-BE" sz="2000" dirty="0" smtClean="0">
                <a:latin typeface="Bell MT" pitchFamily="18" charset="0"/>
              </a:rPr>
              <a:t>Les zones réservées à YPFB devraient, à terme, être explorées et exploitées en association avec des entreprises étrangères.  </a:t>
            </a:r>
          </a:p>
          <a:p>
            <a:pPr algn="just">
              <a:buFont typeface="Wingdings" pitchFamily="2" charset="2"/>
              <a:buChar char="Ø"/>
            </a:pPr>
            <a:endParaRPr lang="fr-BE" sz="1200" dirty="0" smtClean="0">
              <a:latin typeface="Bell MT" pitchFamily="18" charset="0"/>
            </a:endParaRPr>
          </a:p>
          <a:p>
            <a:pPr algn="just">
              <a:buFont typeface="Wingdings" pitchFamily="2" charset="2"/>
              <a:buChar char="Ø"/>
            </a:pPr>
            <a:r>
              <a:rPr lang="fr-BE" sz="2000" b="1" dirty="0" smtClean="0">
                <a:latin typeface="Bell MT" pitchFamily="18" charset="0"/>
              </a:rPr>
              <a:t>Depuis la nationalisation des ressources pétrolières en 2006, YPFB a signé de nombreux contrats d’opération avec différentes entreprises étrangères</a:t>
            </a:r>
            <a:r>
              <a:rPr lang="fr-BE" sz="2000" dirty="0" smtClean="0">
                <a:latin typeface="Bell MT" pitchFamily="18" charset="0"/>
              </a:rPr>
              <a:t> qui se sont engagées à augmenter les niveaux de production en échange de marges de rentabilité raisonnables. </a:t>
            </a:r>
            <a:r>
              <a:rPr lang="fr-FR" sz="2000" dirty="0" smtClean="0">
                <a:latin typeface="Bell MT" pitchFamily="18" charset="0"/>
              </a:rPr>
              <a:t>Les deux plus importantes entreprises étrangères impliquées dans l'exploration de gaz naturel en Bolivie, sont </a:t>
            </a:r>
            <a:r>
              <a:rPr lang="fr-FR" sz="2000" dirty="0" err="1" smtClean="0">
                <a:latin typeface="Bell MT" pitchFamily="18" charset="0"/>
              </a:rPr>
              <a:t>Petrobrás</a:t>
            </a:r>
            <a:r>
              <a:rPr lang="fr-FR" sz="2000" dirty="0" smtClean="0">
                <a:latin typeface="Bell MT" pitchFamily="18" charset="0"/>
              </a:rPr>
              <a:t> du Brésil et de la compagnie hispano-argentine </a:t>
            </a:r>
            <a:r>
              <a:rPr lang="fr-FR" sz="2000" dirty="0" err="1" smtClean="0">
                <a:latin typeface="Bell MT" pitchFamily="18" charset="0"/>
              </a:rPr>
              <a:t>Repsol</a:t>
            </a:r>
            <a:r>
              <a:rPr lang="fr-FR" sz="2000" dirty="0" smtClean="0">
                <a:latin typeface="Bell MT" pitchFamily="18" charset="0"/>
              </a:rPr>
              <a:t> YPF. Total (France), British </a:t>
            </a:r>
            <a:r>
              <a:rPr lang="fr-FR" sz="2000" dirty="0" err="1" smtClean="0">
                <a:latin typeface="Bell MT" pitchFamily="18" charset="0"/>
              </a:rPr>
              <a:t>Gas</a:t>
            </a:r>
            <a:r>
              <a:rPr lang="fr-FR" sz="2000" dirty="0" smtClean="0">
                <a:latin typeface="Bell MT" pitchFamily="18" charset="0"/>
              </a:rPr>
              <a:t> et British Petroleum, ainsi que Exxon Mobil Corporation (États-Unis ) et Gazprom (Russie) sont également impliquées. </a:t>
            </a:r>
            <a:endParaRPr lang="fr-BE" sz="2000" dirty="0" smtClean="0">
              <a:latin typeface="Bell MT" pitchFamily="18" charset="0"/>
            </a:endParaRPr>
          </a:p>
          <a:p>
            <a:pPr algn="just"/>
            <a:endParaRPr lang="fr-BE" sz="1400" dirty="0" smtClean="0">
              <a:latin typeface="Bell MT"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764704"/>
            <a:ext cx="8136904" cy="792088"/>
          </a:xfrm>
        </p:spPr>
        <p:txBody>
          <a:bodyPr>
            <a:noAutofit/>
          </a:bodyPr>
          <a:lstStyle/>
          <a:p>
            <a:pPr algn="ctr" eaLnBrk="1" fontAlgn="auto" hangingPunct="1">
              <a:spcAft>
                <a:spcPts val="0"/>
              </a:spcAft>
              <a:defRPr/>
            </a:pPr>
            <a:r>
              <a:rPr lang="es-CL" sz="2800" dirty="0" err="1" smtClean="0">
                <a:solidFill>
                  <a:schemeClr val="tx1"/>
                </a:solidFill>
                <a:latin typeface="Bell MT" pitchFamily="18" charset="0"/>
              </a:rPr>
              <a:t>Association</a:t>
            </a:r>
            <a:r>
              <a:rPr lang="es-CL" sz="2800" dirty="0" smtClean="0">
                <a:solidFill>
                  <a:schemeClr val="tx1"/>
                </a:solidFill>
                <a:latin typeface="Bell MT" pitchFamily="18" charset="0"/>
              </a:rPr>
              <a:t> entre </a:t>
            </a:r>
            <a:r>
              <a:rPr lang="es-CL" sz="2800" i="1" dirty="0" smtClean="0">
                <a:solidFill>
                  <a:schemeClr val="tx1"/>
                </a:solidFill>
                <a:latin typeface="Bell MT" pitchFamily="18" charset="0"/>
              </a:rPr>
              <a:t>Yacimientos Petrolíferos Fiscales Bolivianos </a:t>
            </a:r>
            <a:r>
              <a:rPr lang="es-CL" sz="2800" dirty="0" smtClean="0">
                <a:solidFill>
                  <a:schemeClr val="tx1"/>
                </a:solidFill>
                <a:latin typeface="Bell MT" pitchFamily="18" charset="0"/>
              </a:rPr>
              <a:t>(YPFB) et </a:t>
            </a:r>
            <a:r>
              <a:rPr lang="es-CL" sz="2800" dirty="0" err="1" smtClean="0">
                <a:solidFill>
                  <a:schemeClr val="tx1"/>
                </a:solidFill>
                <a:latin typeface="Bell MT" pitchFamily="18" charset="0"/>
              </a:rPr>
              <a:t>entreprises</a:t>
            </a:r>
            <a:r>
              <a:rPr lang="es-CL" sz="2800" dirty="0" smtClean="0">
                <a:solidFill>
                  <a:schemeClr val="tx1"/>
                </a:solidFill>
                <a:latin typeface="Bell MT" pitchFamily="18" charset="0"/>
              </a:rPr>
              <a:t> </a:t>
            </a:r>
            <a:r>
              <a:rPr lang="es-CL" sz="2800" dirty="0" err="1" smtClean="0">
                <a:solidFill>
                  <a:schemeClr val="tx1"/>
                </a:solidFill>
                <a:latin typeface="Bell MT" pitchFamily="18" charset="0"/>
              </a:rPr>
              <a:t>étrangères</a:t>
            </a:r>
            <a:r>
              <a:rPr lang="es-CL" sz="3000" u="sng" dirty="0" smtClean="0">
                <a:latin typeface="Bell MT" pitchFamily="18" charset="0"/>
              </a:rPr>
              <a:t/>
            </a:r>
            <a:br>
              <a:rPr lang="es-CL" sz="3000" u="sng" dirty="0" smtClean="0">
                <a:latin typeface="Bell MT" pitchFamily="18" charset="0"/>
              </a:rPr>
            </a:br>
            <a:endParaRPr lang="es-CL" sz="3000" dirty="0"/>
          </a:p>
        </p:txBody>
      </p:sp>
      <p:pic>
        <p:nvPicPr>
          <p:cNvPr id="27650"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7651" name="5 Rectángulo"/>
          <p:cNvSpPr>
            <a:spLocks noChangeArrowheads="1"/>
          </p:cNvSpPr>
          <p:nvPr/>
        </p:nvSpPr>
        <p:spPr bwMode="auto">
          <a:xfrm>
            <a:off x="323528" y="1881986"/>
            <a:ext cx="4176464" cy="2339102"/>
          </a:xfrm>
          <a:prstGeom prst="rect">
            <a:avLst/>
          </a:prstGeom>
          <a:noFill/>
          <a:ln w="9525">
            <a:noFill/>
            <a:miter lim="800000"/>
            <a:headEnd/>
            <a:tailEnd/>
          </a:ln>
        </p:spPr>
        <p:txBody>
          <a:bodyPr wrap="square">
            <a:spAutoFit/>
          </a:bodyPr>
          <a:lstStyle/>
          <a:p>
            <a:pPr algn="just"/>
            <a:endParaRPr lang="fr-BE" sz="1200" dirty="0" smtClean="0">
              <a:latin typeface="Bell MT" pitchFamily="18" charset="0"/>
            </a:endParaRPr>
          </a:p>
          <a:p>
            <a:r>
              <a:rPr lang="fr-BE" sz="2000" b="1" u="sng" dirty="0" smtClean="0">
                <a:latin typeface="Bell MT" pitchFamily="18" charset="0"/>
              </a:rPr>
              <a:t>Les 2 principales raffineries du pays, propriétés d’YPFB:</a:t>
            </a:r>
          </a:p>
          <a:p>
            <a:endParaRPr lang="fr-BE" sz="1400" b="1" u="sng" dirty="0" smtClean="0">
              <a:latin typeface="Bell MT" pitchFamily="18" charset="0"/>
            </a:endParaRPr>
          </a:p>
          <a:p>
            <a:pPr>
              <a:buFont typeface="Wingdings" pitchFamily="2" charset="2"/>
              <a:buChar char="Ø"/>
            </a:pPr>
            <a:r>
              <a:rPr lang="fr-BE" sz="2000" dirty="0" smtClean="0">
                <a:latin typeface="Bell MT" pitchFamily="18" charset="0"/>
              </a:rPr>
              <a:t> </a:t>
            </a:r>
            <a:r>
              <a:rPr lang="fr-BE" sz="2000" dirty="0" err="1" smtClean="0">
                <a:latin typeface="Bell MT" pitchFamily="18" charset="0"/>
              </a:rPr>
              <a:t>Gualberto</a:t>
            </a:r>
            <a:r>
              <a:rPr lang="fr-BE" sz="2000" dirty="0" smtClean="0">
                <a:latin typeface="Bell MT" pitchFamily="18" charset="0"/>
              </a:rPr>
              <a:t> </a:t>
            </a:r>
            <a:r>
              <a:rPr lang="fr-BE" sz="2000" dirty="0" err="1" smtClean="0">
                <a:latin typeface="Bell MT" pitchFamily="18" charset="0"/>
              </a:rPr>
              <a:t>Villaroel</a:t>
            </a:r>
            <a:r>
              <a:rPr lang="fr-BE" sz="2000" dirty="0" smtClean="0">
                <a:latin typeface="Bell MT" pitchFamily="18" charset="0"/>
              </a:rPr>
              <a:t> (Cochabamba)</a:t>
            </a:r>
          </a:p>
          <a:p>
            <a:pPr>
              <a:buFont typeface="Wingdings" pitchFamily="2" charset="2"/>
              <a:buChar char="Ø"/>
            </a:pPr>
            <a:endParaRPr lang="fr-BE" sz="2000" dirty="0" smtClean="0">
              <a:latin typeface="Bell MT" pitchFamily="18" charset="0"/>
            </a:endParaRPr>
          </a:p>
          <a:p>
            <a:pPr>
              <a:buFont typeface="Wingdings" pitchFamily="2" charset="2"/>
              <a:buChar char="Ø"/>
            </a:pPr>
            <a:r>
              <a:rPr lang="fr-BE" sz="2000" dirty="0" smtClean="0">
                <a:latin typeface="Bell MT" pitchFamily="18" charset="0"/>
              </a:rPr>
              <a:t>Guillermo Elder Bell (Santa Cruz)</a:t>
            </a:r>
          </a:p>
          <a:p>
            <a:pPr algn="just"/>
            <a:endParaRPr lang="fr-FR" sz="2000" dirty="0" smtClean="0">
              <a:latin typeface="Bell MT" pitchFamily="18" charset="0"/>
            </a:endParaRPr>
          </a:p>
        </p:txBody>
      </p:sp>
      <p:pic>
        <p:nvPicPr>
          <p:cNvPr id="5" name="4 Imagen" descr="Foto-REFINERIA-YPFB050614.jpg"/>
          <p:cNvPicPr>
            <a:picLocks noChangeAspect="1"/>
          </p:cNvPicPr>
          <p:nvPr/>
        </p:nvPicPr>
        <p:blipFill>
          <a:blip r:embed="rId4" cstate="print"/>
          <a:stretch>
            <a:fillRect/>
          </a:stretch>
        </p:blipFill>
        <p:spPr>
          <a:xfrm>
            <a:off x="4427984" y="1556792"/>
            <a:ext cx="4391931" cy="2928397"/>
          </a:xfrm>
          <a:prstGeom prst="rect">
            <a:avLst/>
          </a:prstGeom>
        </p:spPr>
      </p:pic>
      <p:sp>
        <p:nvSpPr>
          <p:cNvPr id="6" name="5 Rectángulo"/>
          <p:cNvSpPr/>
          <p:nvPr/>
        </p:nvSpPr>
        <p:spPr>
          <a:xfrm>
            <a:off x="395536" y="4653136"/>
            <a:ext cx="7704856" cy="1015663"/>
          </a:xfrm>
          <a:prstGeom prst="rect">
            <a:avLst/>
          </a:prstGeom>
        </p:spPr>
        <p:txBody>
          <a:bodyPr wrap="square">
            <a:spAutoFit/>
          </a:bodyPr>
          <a:lstStyle/>
          <a:p>
            <a:pPr algn="just"/>
            <a:r>
              <a:rPr lang="fr-FR" sz="2000" dirty="0" smtClean="0">
                <a:latin typeface="Bell MT" pitchFamily="18" charset="0"/>
              </a:rPr>
              <a:t>Ces deux complexes de raffinage ont une capacité installée de 86.747 barils par jour (BPD). La capacité de traitement net de pétrole brut est actuellement de 66.700 BPD (</a:t>
            </a:r>
            <a:r>
              <a:rPr lang="fr-FR" sz="2000" dirty="0" err="1" smtClean="0">
                <a:latin typeface="Bell MT" pitchFamily="18" charset="0"/>
              </a:rPr>
              <a:t>Energía</a:t>
            </a:r>
            <a:r>
              <a:rPr lang="fr-FR" sz="2000" dirty="0" smtClean="0">
                <a:latin typeface="Bell MT" pitchFamily="18" charset="0"/>
              </a:rPr>
              <a:t> Bolivia, 2015).</a:t>
            </a:r>
            <a:endParaRPr lang="es-CL" sz="2000" dirty="0">
              <a:latin typeface="Bell MT"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smtClean="0">
                <a:solidFill>
                  <a:srgbClr val="FEFAC9"/>
                </a:solidFill>
                <a:effectLst/>
                <a:latin typeface="Bell MT" pitchFamily="18" charset="0"/>
              </a:rPr>
              <a:t>Les </a:t>
            </a:r>
            <a:r>
              <a:rPr lang="es-CL" sz="6000" dirty="0" err="1" smtClean="0">
                <a:solidFill>
                  <a:srgbClr val="FEFAC9"/>
                </a:solidFill>
                <a:effectLst/>
                <a:latin typeface="Bell MT" pitchFamily="18" charset="0"/>
              </a:rPr>
              <a:t>hydrocarbures</a:t>
            </a:r>
            <a:endParaRPr lang="es-CL" dirty="0"/>
          </a:p>
        </p:txBody>
      </p:sp>
      <p:pic>
        <p:nvPicPr>
          <p:cNvPr id="28674"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8675" name="5 Rectángulo"/>
          <p:cNvSpPr>
            <a:spLocks noChangeArrowheads="1"/>
          </p:cNvSpPr>
          <p:nvPr/>
        </p:nvSpPr>
        <p:spPr bwMode="auto">
          <a:xfrm>
            <a:off x="395536" y="1341438"/>
            <a:ext cx="8208714" cy="3293209"/>
          </a:xfrm>
          <a:prstGeom prst="rect">
            <a:avLst/>
          </a:prstGeom>
          <a:noFill/>
          <a:ln w="9525">
            <a:noFill/>
            <a:miter lim="800000"/>
            <a:headEnd/>
            <a:tailEnd/>
          </a:ln>
        </p:spPr>
        <p:txBody>
          <a:bodyPr wrap="square">
            <a:spAutoFit/>
          </a:bodyPr>
          <a:lstStyle/>
          <a:p>
            <a:pPr algn="just"/>
            <a:r>
              <a:rPr lang="fr-BE" sz="2400" b="1" u="sng" dirty="0" smtClean="0">
                <a:latin typeface="Bell MT" pitchFamily="18" charset="0"/>
              </a:rPr>
              <a:t>Exportations</a:t>
            </a:r>
          </a:p>
          <a:p>
            <a:pPr algn="just"/>
            <a:endParaRPr lang="fr-BE" sz="2000" dirty="0" smtClean="0">
              <a:latin typeface="Bell MT" pitchFamily="18" charset="0"/>
            </a:endParaRPr>
          </a:p>
          <a:p>
            <a:pPr algn="just"/>
            <a:r>
              <a:rPr lang="fr-FR" sz="2000" dirty="0" smtClean="0">
                <a:latin typeface="Bell MT" pitchFamily="18" charset="0"/>
              </a:rPr>
              <a:t>Actuellement, les hydrocarbures représentent 45,56% du total des exportations boliviennes (IBCE, 2015).</a:t>
            </a:r>
          </a:p>
          <a:p>
            <a:pPr algn="just"/>
            <a:endParaRPr lang="fr-FR" sz="2000" dirty="0" smtClean="0">
              <a:latin typeface="Bell MT" pitchFamily="18" charset="0"/>
            </a:endParaRPr>
          </a:p>
          <a:p>
            <a:pPr algn="just"/>
            <a:r>
              <a:rPr lang="fr-FR" sz="2000" dirty="0" smtClean="0">
                <a:latin typeface="Bell MT" pitchFamily="18" charset="0"/>
              </a:rPr>
              <a:t>L’Argentine et le Brésil, forment les principaux marchés du gaz naturel bolivien et représentent respectivement 16,5% et 27,5% du total des exportations (El </a:t>
            </a:r>
            <a:r>
              <a:rPr lang="fr-FR" sz="2000" dirty="0" err="1" smtClean="0">
                <a:latin typeface="Bell MT" pitchFamily="18" charset="0"/>
              </a:rPr>
              <a:t>deber</a:t>
            </a:r>
            <a:r>
              <a:rPr lang="fr-FR" sz="2000" dirty="0" smtClean="0">
                <a:latin typeface="Bell MT" pitchFamily="18" charset="0"/>
              </a:rPr>
              <a:t>, 2016).</a:t>
            </a:r>
          </a:p>
          <a:p>
            <a:pPr algn="just"/>
            <a:endParaRPr lang="fr-BE" sz="2200" dirty="0" smtClean="0">
              <a:latin typeface="Bell MT" pitchFamily="18" charset="0"/>
            </a:endParaRPr>
          </a:p>
          <a:p>
            <a:pPr algn="just"/>
            <a:endParaRPr lang="fr-BE" sz="2200" dirty="0">
              <a:latin typeface="Bell MT"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8208912" cy="864096"/>
          </a:xfrm>
        </p:spPr>
        <p:txBody>
          <a:bodyPr>
            <a:noAutofit/>
          </a:bodyPr>
          <a:lstStyle/>
          <a:p>
            <a:pPr algn="ctr" eaLnBrk="1" fontAlgn="auto" hangingPunct="1">
              <a:spcAft>
                <a:spcPts val="0"/>
              </a:spcAft>
              <a:defRPr/>
            </a:pPr>
            <a:r>
              <a:rPr lang="es-CL" sz="4400" dirty="0" smtClean="0">
                <a:solidFill>
                  <a:srgbClr val="FEFAC9"/>
                </a:solidFill>
                <a:effectLst/>
                <a:latin typeface="Bell MT" pitchFamily="18" charset="0"/>
              </a:rPr>
              <a:t>Les </a:t>
            </a:r>
            <a:r>
              <a:rPr lang="es-CL" sz="4400" dirty="0" err="1" smtClean="0">
                <a:solidFill>
                  <a:srgbClr val="FEFAC9"/>
                </a:solidFill>
                <a:effectLst/>
                <a:latin typeface="Bell MT" pitchFamily="18" charset="0"/>
              </a:rPr>
              <a:t>hydrocarbures</a:t>
            </a:r>
            <a:r>
              <a:rPr lang="es-CL" sz="4400" dirty="0" smtClean="0">
                <a:solidFill>
                  <a:srgbClr val="FEFAC9"/>
                </a:solidFill>
                <a:effectLst/>
                <a:latin typeface="Bell MT" pitchFamily="18" charset="0"/>
              </a:rPr>
              <a:t> : </a:t>
            </a:r>
            <a:r>
              <a:rPr lang="es-CL" sz="4400" dirty="0" err="1" smtClean="0">
                <a:solidFill>
                  <a:srgbClr val="FEFAC9"/>
                </a:solidFill>
                <a:effectLst/>
                <a:latin typeface="Bell MT" pitchFamily="18" charset="0"/>
              </a:rPr>
              <a:t>perspectives</a:t>
            </a:r>
            <a:r>
              <a:rPr lang="es-CL" sz="4400" dirty="0" smtClean="0">
                <a:solidFill>
                  <a:srgbClr val="FEFAC9"/>
                </a:solidFill>
                <a:effectLst/>
                <a:latin typeface="Bell MT" pitchFamily="18" charset="0"/>
              </a:rPr>
              <a:t> </a:t>
            </a:r>
            <a:endParaRPr lang="es-CL" sz="4400" dirty="0"/>
          </a:p>
        </p:txBody>
      </p:sp>
      <p:pic>
        <p:nvPicPr>
          <p:cNvPr id="29698"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9699" name="5 Rectángulo"/>
          <p:cNvSpPr>
            <a:spLocks noChangeArrowheads="1"/>
          </p:cNvSpPr>
          <p:nvPr/>
        </p:nvSpPr>
        <p:spPr bwMode="auto">
          <a:xfrm>
            <a:off x="467544" y="1114871"/>
            <a:ext cx="8136706" cy="2185214"/>
          </a:xfrm>
          <a:prstGeom prst="rect">
            <a:avLst/>
          </a:prstGeom>
          <a:noFill/>
          <a:ln w="9525">
            <a:noFill/>
            <a:miter lim="800000"/>
            <a:headEnd/>
            <a:tailEnd/>
          </a:ln>
        </p:spPr>
        <p:txBody>
          <a:bodyPr wrap="square">
            <a:spAutoFit/>
          </a:bodyPr>
          <a:lstStyle/>
          <a:p>
            <a:pPr algn="just"/>
            <a:r>
              <a:rPr lang="fr-BE" sz="2200" b="1" u="sng" dirty="0" smtClean="0">
                <a:latin typeface="Bell MT" pitchFamily="18" charset="0"/>
              </a:rPr>
              <a:t>Perspectives</a:t>
            </a:r>
          </a:p>
          <a:p>
            <a:pPr algn="just">
              <a:buFont typeface="Arial" pitchFamily="34" charset="0"/>
              <a:buChar char="•"/>
            </a:pPr>
            <a:r>
              <a:rPr lang="fr-FR" sz="2000" dirty="0" smtClean="0">
                <a:latin typeface="Bell MT" pitchFamily="18" charset="0"/>
              </a:rPr>
              <a:t>Au cours des sept prochaines années, le gouvernement bolivien prévoit de perforer 86 puits d'exploration, entre 198 et 340 millions de mètres³ de gaz naturel.</a:t>
            </a:r>
          </a:p>
          <a:p>
            <a:pPr algn="just">
              <a:buFont typeface="Arial" pitchFamily="34" charset="0"/>
              <a:buChar char="•"/>
            </a:pPr>
            <a:endParaRPr lang="fr-FR" sz="1200" dirty="0" smtClean="0">
              <a:latin typeface="Bell MT" pitchFamily="18" charset="0"/>
            </a:endParaRPr>
          </a:p>
          <a:p>
            <a:pPr algn="just">
              <a:buFont typeface="Arial" pitchFamily="34" charset="0"/>
              <a:buChar char="•"/>
            </a:pPr>
            <a:r>
              <a:rPr lang="fr-FR" sz="2000" b="1" dirty="0" smtClean="0">
                <a:latin typeface="Bell MT" pitchFamily="18" charset="0"/>
              </a:rPr>
              <a:t>D’ici 2021 YPFB programme l’exploration de 42 projets à Santa Cruz:</a:t>
            </a:r>
          </a:p>
          <a:p>
            <a:pPr algn="just">
              <a:buFont typeface="Arial" pitchFamily="34" charset="0"/>
              <a:buChar char="•"/>
            </a:pPr>
            <a:endParaRPr lang="fr-FR" sz="2000" dirty="0" smtClean="0">
              <a:latin typeface="Bell MT" pitchFamily="18" charset="0"/>
            </a:endParaRPr>
          </a:p>
        </p:txBody>
      </p:sp>
      <p:pic>
        <p:nvPicPr>
          <p:cNvPr id="5" name="4 Imagen" descr="proyectos_scz.png"/>
          <p:cNvPicPr>
            <a:picLocks noChangeAspect="1"/>
          </p:cNvPicPr>
          <p:nvPr/>
        </p:nvPicPr>
        <p:blipFill>
          <a:blip r:embed="rId4" cstate="print"/>
          <a:stretch>
            <a:fillRect/>
          </a:stretch>
        </p:blipFill>
        <p:spPr>
          <a:xfrm>
            <a:off x="467544" y="3131095"/>
            <a:ext cx="4311208" cy="3240360"/>
          </a:xfrm>
          <a:prstGeom prst="rect">
            <a:avLst/>
          </a:prstGeom>
        </p:spPr>
      </p:pic>
      <p:sp>
        <p:nvSpPr>
          <p:cNvPr id="6" name="5 Rectángulo"/>
          <p:cNvSpPr/>
          <p:nvPr/>
        </p:nvSpPr>
        <p:spPr>
          <a:xfrm>
            <a:off x="4860032" y="3211229"/>
            <a:ext cx="3960440" cy="3170099"/>
          </a:xfrm>
          <a:prstGeom prst="rect">
            <a:avLst/>
          </a:prstGeom>
        </p:spPr>
        <p:txBody>
          <a:bodyPr wrap="square">
            <a:spAutoFit/>
          </a:bodyPr>
          <a:lstStyle/>
          <a:p>
            <a:pPr algn="just"/>
            <a:r>
              <a:rPr lang="fr-FR" sz="2000" dirty="0" smtClean="0">
                <a:latin typeface="Bell MT" pitchFamily="18" charset="0"/>
              </a:rPr>
              <a:t>Le plan d'exploration du département de Santa Cruz consiste en des activités exploratoires dans 26 zones, dans lesquelles 42 projets d'exploration seront développés d’ici 2021. Les prévisions sur la présence de pétrole, de gaz et de condensat, font de Santa Cruz une promesse d’avenir majeure pour le pays (</a:t>
            </a:r>
            <a:r>
              <a:rPr lang="fr-FR" sz="2000" dirty="0" err="1" smtClean="0">
                <a:latin typeface="Bell MT" pitchFamily="18" charset="0"/>
              </a:rPr>
              <a:t>Hidrocarburos</a:t>
            </a:r>
            <a:r>
              <a:rPr lang="fr-FR" sz="2000" dirty="0" smtClean="0">
                <a:latin typeface="Bell MT" pitchFamily="18" charset="0"/>
              </a:rPr>
              <a:t> Bolivia, 2015).</a:t>
            </a:r>
            <a:endParaRPr lang="fr-BE" sz="2000" dirty="0" smtClean="0">
              <a:latin typeface="Bell MT"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L’industrie</a:t>
            </a:r>
            <a:r>
              <a:rPr lang="es-CL" sz="6000" dirty="0" smtClean="0">
                <a:solidFill>
                  <a:srgbClr val="FEFAC9"/>
                </a:solidFill>
                <a:effectLst/>
                <a:latin typeface="Bell MT" pitchFamily="18" charset="0"/>
              </a:rPr>
              <a:t> </a:t>
            </a:r>
            <a:r>
              <a:rPr lang="es-CL" sz="6000" dirty="0" err="1" smtClean="0">
                <a:solidFill>
                  <a:srgbClr val="FEFAC9"/>
                </a:solidFill>
                <a:effectLst/>
                <a:latin typeface="Bell MT" pitchFamily="18" charset="0"/>
              </a:rPr>
              <a:t>minière</a:t>
            </a:r>
            <a:endParaRPr lang="es-CL" dirty="0"/>
          </a:p>
        </p:txBody>
      </p:sp>
      <p:pic>
        <p:nvPicPr>
          <p:cNvPr id="3072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30723" name="5 Rectángulo"/>
          <p:cNvSpPr>
            <a:spLocks noChangeArrowheads="1"/>
          </p:cNvSpPr>
          <p:nvPr/>
        </p:nvSpPr>
        <p:spPr bwMode="auto">
          <a:xfrm>
            <a:off x="611560" y="1340768"/>
            <a:ext cx="7992888" cy="4401205"/>
          </a:xfrm>
          <a:prstGeom prst="rect">
            <a:avLst/>
          </a:prstGeom>
          <a:noFill/>
          <a:ln w="9525">
            <a:noFill/>
            <a:miter lim="800000"/>
            <a:headEnd/>
            <a:tailEnd/>
          </a:ln>
        </p:spPr>
        <p:txBody>
          <a:bodyPr wrap="square">
            <a:spAutoFit/>
          </a:bodyPr>
          <a:lstStyle/>
          <a:p>
            <a:pPr algn="just"/>
            <a:r>
              <a:rPr lang="es-CL" sz="2000" dirty="0" smtClean="0">
                <a:latin typeface="Bell MT" pitchFamily="18" charset="0"/>
              </a:rPr>
              <a:t>“</a:t>
            </a:r>
            <a:r>
              <a:rPr lang="fr-BE" sz="2000" dirty="0" smtClean="0">
                <a:latin typeface="Bell MT" pitchFamily="18" charset="0"/>
              </a:rPr>
              <a:t>Dans un contexte où la production de minerais a refait surface grâce aux niveaux historiques du prix de l’or, de l’argent, du cuivre, de l’étain,.. la Bolivie se place au </a:t>
            </a:r>
            <a:r>
              <a:rPr lang="fr-BE" sz="2000" b="1" dirty="0" smtClean="0">
                <a:latin typeface="Bell MT" pitchFamily="18" charset="0"/>
              </a:rPr>
              <a:t>3</a:t>
            </a:r>
            <a:r>
              <a:rPr lang="fr-BE" sz="2000" b="1" baseline="30000" dirty="0" smtClean="0">
                <a:latin typeface="Bell MT" pitchFamily="18" charset="0"/>
              </a:rPr>
              <a:t>ème</a:t>
            </a:r>
            <a:r>
              <a:rPr lang="fr-BE" sz="2000" b="1" dirty="0" smtClean="0">
                <a:latin typeface="Bell MT" pitchFamily="18" charset="0"/>
              </a:rPr>
              <a:t> rang des pays miniers d’Amérique du Sud, après le Chili et le Pérou</a:t>
            </a:r>
            <a:r>
              <a:rPr lang="fr-BE" sz="2000" dirty="0" smtClean="0">
                <a:latin typeface="Bell MT" pitchFamily="18" charset="0"/>
              </a:rPr>
              <a:t>”, affirme le Directeur Général du Ministère des Mines et de la  Métallurgie, Mr. Freddy </a:t>
            </a:r>
            <a:r>
              <a:rPr lang="fr-BE" sz="2000" dirty="0" err="1" smtClean="0">
                <a:latin typeface="Bell MT" pitchFamily="18" charset="0"/>
              </a:rPr>
              <a:t>Beltrán</a:t>
            </a:r>
            <a:r>
              <a:rPr lang="fr-BE" sz="2000" dirty="0" smtClean="0">
                <a:latin typeface="Bell MT" pitchFamily="18" charset="0"/>
              </a:rPr>
              <a:t>. Elle est identifiée comme un pays à fort potentiel minier, considérant qu’elle a </a:t>
            </a:r>
            <a:r>
              <a:rPr lang="fr-BE" sz="2000" b="1" dirty="0" smtClean="0">
                <a:latin typeface="Bell MT" pitchFamily="18" charset="0"/>
              </a:rPr>
              <a:t>d’importantes réserves de lithium dans la Saline d’</a:t>
            </a:r>
            <a:r>
              <a:rPr lang="fr-BE" sz="2000" b="1" i="1" dirty="0" smtClean="0">
                <a:latin typeface="Bell MT" pitchFamily="18" charset="0"/>
              </a:rPr>
              <a:t>Uyuni</a:t>
            </a:r>
            <a:r>
              <a:rPr lang="fr-BE" sz="2000" b="1" dirty="0" smtClean="0">
                <a:latin typeface="Bell MT" pitchFamily="18" charset="0"/>
              </a:rPr>
              <a:t>, à Potosi, et de fer dans le </a:t>
            </a:r>
            <a:r>
              <a:rPr lang="fr-BE" sz="2000" b="1" i="1" dirty="0" err="1" smtClean="0">
                <a:latin typeface="Bell MT" pitchFamily="18" charset="0"/>
              </a:rPr>
              <a:t>Mutún</a:t>
            </a:r>
            <a:r>
              <a:rPr lang="fr-BE" sz="2000" b="1" dirty="0" smtClean="0">
                <a:latin typeface="Bell MT" pitchFamily="18" charset="0"/>
              </a:rPr>
              <a:t>, à Santa Cruz</a:t>
            </a:r>
            <a:r>
              <a:rPr lang="fr-BE" sz="2000" dirty="0" smtClean="0">
                <a:latin typeface="Bell MT" pitchFamily="18" charset="0"/>
              </a:rPr>
              <a:t>. </a:t>
            </a:r>
          </a:p>
          <a:p>
            <a:pPr algn="just"/>
            <a:endParaRPr lang="fr-BE" sz="2000" dirty="0" smtClean="0">
              <a:latin typeface="Bell MT" pitchFamily="18" charset="0"/>
            </a:endParaRPr>
          </a:p>
          <a:p>
            <a:pPr algn="just"/>
            <a:r>
              <a:rPr lang="fr-BE" sz="2000" dirty="0" smtClean="0">
                <a:latin typeface="Bell MT" pitchFamily="18" charset="0"/>
              </a:rPr>
              <a:t>La Bolivie exporte uniquement des matières premières brutes, à l’exception de l’étain. Les principaux produits miniers exportés sont le gaz naturel (43% du total des exportations), le zinc (9,7%), l'or (8%), l'argent (6,4%), et l'étain (2,9%) (Bolivia Country Commercial Guide, 2016).</a:t>
            </a:r>
            <a:endParaRPr lang="es-CL" sz="2000" dirty="0" smtClean="0">
              <a:latin typeface="Bell MT" pitchFamily="18" charset="0"/>
            </a:endParaRPr>
          </a:p>
          <a:p>
            <a:pPr algn="just"/>
            <a:endParaRPr lang="fr-BE" sz="2000" dirty="0" smtClean="0">
              <a:latin typeface="Bell MT"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71400"/>
            <a:ext cx="7845496" cy="1224136"/>
          </a:xfrm>
        </p:spPr>
        <p:txBody>
          <a:bodyPr>
            <a:normAutofit/>
          </a:bodyPr>
          <a:lstStyle/>
          <a:p>
            <a:pPr algn="ctr" eaLnBrk="1" fontAlgn="auto" hangingPunct="1">
              <a:spcAft>
                <a:spcPts val="0"/>
              </a:spcAft>
              <a:defRPr/>
            </a:pPr>
            <a:r>
              <a:rPr lang="es-CL" sz="5400" dirty="0" err="1" smtClean="0">
                <a:solidFill>
                  <a:srgbClr val="FEFAC9"/>
                </a:solidFill>
                <a:effectLst/>
                <a:latin typeface="Bell MT" pitchFamily="18" charset="0"/>
              </a:rPr>
              <a:t>L’industrie</a:t>
            </a:r>
            <a:r>
              <a:rPr lang="es-CL" sz="5400" dirty="0" smtClean="0">
                <a:solidFill>
                  <a:srgbClr val="FEFAC9"/>
                </a:solidFill>
                <a:effectLst/>
                <a:latin typeface="Bell MT" pitchFamily="18" charset="0"/>
              </a:rPr>
              <a:t> </a:t>
            </a:r>
            <a:r>
              <a:rPr lang="es-CL" sz="5400" dirty="0" err="1" smtClean="0">
                <a:solidFill>
                  <a:srgbClr val="FEFAC9"/>
                </a:solidFill>
                <a:effectLst/>
                <a:latin typeface="Bell MT" pitchFamily="18" charset="0"/>
              </a:rPr>
              <a:t>minière</a:t>
            </a:r>
            <a:endParaRPr lang="es-CL" sz="5400" dirty="0"/>
          </a:p>
        </p:txBody>
      </p:sp>
      <p:pic>
        <p:nvPicPr>
          <p:cNvPr id="31746"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
        <p:nvSpPr>
          <p:cNvPr id="31747" name="5 Rectángulo"/>
          <p:cNvSpPr>
            <a:spLocks noChangeArrowheads="1"/>
          </p:cNvSpPr>
          <p:nvPr/>
        </p:nvSpPr>
        <p:spPr bwMode="auto">
          <a:xfrm>
            <a:off x="395536" y="1196752"/>
            <a:ext cx="8208714" cy="3447098"/>
          </a:xfrm>
          <a:prstGeom prst="rect">
            <a:avLst/>
          </a:prstGeom>
          <a:noFill/>
          <a:ln w="9525">
            <a:noFill/>
            <a:miter lim="800000"/>
            <a:headEnd/>
            <a:tailEnd/>
          </a:ln>
        </p:spPr>
        <p:txBody>
          <a:bodyPr wrap="square">
            <a:spAutoFit/>
          </a:bodyPr>
          <a:lstStyle/>
          <a:p>
            <a:pPr algn="just"/>
            <a:endParaRPr lang="es-CL" sz="2200" dirty="0">
              <a:latin typeface="Bell MT" pitchFamily="18" charset="0"/>
            </a:endParaRPr>
          </a:p>
          <a:p>
            <a:pPr algn="just"/>
            <a:r>
              <a:rPr lang="fr-BE" sz="2200" b="1" u="sng" dirty="0" smtClean="0">
                <a:latin typeface="Bell MT" pitchFamily="18" charset="0"/>
              </a:rPr>
              <a:t>Production minière, répartie en plusieurs types d’entreprises</a:t>
            </a:r>
            <a:r>
              <a:rPr lang="fr-BE" sz="2200" dirty="0" smtClean="0">
                <a:latin typeface="Bell MT" pitchFamily="18" charset="0"/>
              </a:rPr>
              <a:t>:</a:t>
            </a:r>
          </a:p>
          <a:p>
            <a:pPr algn="just"/>
            <a:endParaRPr lang="fr-BE" sz="1400" dirty="0" smtClean="0">
              <a:latin typeface="Bell MT" pitchFamily="18" charset="0"/>
            </a:endParaRPr>
          </a:p>
          <a:p>
            <a:pPr algn="just">
              <a:buFont typeface="Arial" charset="0"/>
              <a:buChar char="•"/>
            </a:pPr>
            <a:r>
              <a:rPr lang="fr-BE" sz="2000" b="1" dirty="0" smtClean="0">
                <a:latin typeface="Bell MT" pitchFamily="18" charset="0"/>
              </a:rPr>
              <a:t>Les moyennes et grandes entreprises</a:t>
            </a:r>
            <a:r>
              <a:rPr lang="fr-BE" sz="2000" dirty="0" smtClean="0">
                <a:latin typeface="Bell MT" pitchFamily="18" charset="0"/>
              </a:rPr>
              <a:t>, représentant 10% de l’emploi du secteur, regroupées dans </a:t>
            </a:r>
            <a:r>
              <a:rPr lang="fr-BE" sz="2000" i="1" dirty="0" smtClean="0">
                <a:latin typeface="Bell MT" pitchFamily="18" charset="0"/>
              </a:rPr>
              <a:t>l’Asociación de </a:t>
            </a:r>
            <a:r>
              <a:rPr lang="fr-BE" sz="2000" i="1" dirty="0" err="1" smtClean="0">
                <a:latin typeface="Bell MT" pitchFamily="18" charset="0"/>
              </a:rPr>
              <a:t>Mineros</a:t>
            </a:r>
            <a:r>
              <a:rPr lang="fr-BE" sz="2000" i="1" dirty="0" smtClean="0">
                <a:latin typeface="Bell MT" pitchFamily="18" charset="0"/>
              </a:rPr>
              <a:t> </a:t>
            </a:r>
            <a:r>
              <a:rPr lang="fr-BE" sz="2000" i="1" dirty="0" err="1" smtClean="0">
                <a:latin typeface="Bell MT" pitchFamily="18" charset="0"/>
              </a:rPr>
              <a:t>Medianos</a:t>
            </a:r>
            <a:r>
              <a:rPr lang="fr-BE" sz="2000" i="1" dirty="0" smtClean="0">
                <a:latin typeface="Bell MT" pitchFamily="18" charset="0"/>
              </a:rPr>
              <a:t>  </a:t>
            </a:r>
          </a:p>
          <a:p>
            <a:pPr algn="just">
              <a:buFont typeface="Arial" charset="0"/>
              <a:buChar char="•"/>
            </a:pPr>
            <a:endParaRPr lang="fr-BE" sz="2000" i="1" dirty="0" smtClean="0">
              <a:latin typeface="Bell MT" pitchFamily="18" charset="0"/>
            </a:endParaRPr>
          </a:p>
          <a:p>
            <a:pPr algn="just">
              <a:buFont typeface="Arial" charset="0"/>
              <a:buChar char="•"/>
            </a:pPr>
            <a:r>
              <a:rPr lang="fr-BE" sz="2000" b="1" dirty="0" smtClean="0">
                <a:latin typeface="Bell MT" pitchFamily="18" charset="0"/>
              </a:rPr>
              <a:t>Les petites entreprises, </a:t>
            </a:r>
            <a:r>
              <a:rPr lang="fr-BE" sz="2000" dirty="0" smtClean="0">
                <a:latin typeface="Bell MT" pitchFamily="18" charset="0"/>
              </a:rPr>
              <a:t>rassemblées au sein de la Chambre Nationale d’Industries minières</a:t>
            </a:r>
            <a:endParaRPr lang="fr-BE" sz="2000" dirty="0" smtClean="0">
              <a:solidFill>
                <a:srgbClr val="FF0000"/>
              </a:solidFill>
              <a:latin typeface="Bell MT" pitchFamily="18" charset="0"/>
            </a:endParaRPr>
          </a:p>
          <a:p>
            <a:pPr algn="just"/>
            <a:endParaRPr lang="fr-BE" sz="2000" b="1" dirty="0" smtClean="0">
              <a:latin typeface="Bell MT" pitchFamily="18" charset="0"/>
            </a:endParaRPr>
          </a:p>
          <a:p>
            <a:pPr algn="just">
              <a:buFont typeface="Arial" charset="0"/>
              <a:buChar char="•"/>
            </a:pPr>
            <a:r>
              <a:rPr lang="fr-BE" sz="2000" b="1" dirty="0" smtClean="0">
                <a:latin typeface="Bell MT" pitchFamily="18" charset="0"/>
              </a:rPr>
              <a:t>Les coopératives minières, </a:t>
            </a:r>
            <a:r>
              <a:rPr lang="fr-BE" sz="2000" dirty="0" smtClean="0">
                <a:latin typeface="Bell MT" pitchFamily="18" charset="0"/>
              </a:rPr>
              <a:t>représentant 80% de l’emploi minier, regroupées dans la Fédération Nationale de Coopératives Minières </a:t>
            </a:r>
            <a:endParaRPr lang="es-CL" sz="1500" dirty="0">
              <a:latin typeface="Bell MT"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5496" cy="864096"/>
          </a:xfrm>
        </p:spPr>
        <p:txBody>
          <a:bodyPr>
            <a:normAutofit/>
          </a:bodyPr>
          <a:lstStyle/>
          <a:p>
            <a:pPr algn="ctr" eaLnBrk="1" fontAlgn="auto" hangingPunct="1">
              <a:spcAft>
                <a:spcPts val="0"/>
              </a:spcAft>
              <a:defRPr/>
            </a:pPr>
            <a:r>
              <a:rPr lang="es-CL" sz="5400" dirty="0" err="1" smtClean="0">
                <a:solidFill>
                  <a:srgbClr val="FEFAC9"/>
                </a:solidFill>
                <a:effectLst/>
                <a:latin typeface="Bell MT" pitchFamily="18" charset="0"/>
              </a:rPr>
              <a:t>L’industrie</a:t>
            </a:r>
            <a:r>
              <a:rPr lang="es-CL" sz="5400" dirty="0" smtClean="0">
                <a:solidFill>
                  <a:srgbClr val="FEFAC9"/>
                </a:solidFill>
                <a:effectLst/>
                <a:latin typeface="Bell MT" pitchFamily="18" charset="0"/>
              </a:rPr>
              <a:t> </a:t>
            </a:r>
            <a:r>
              <a:rPr lang="es-CL" sz="5400" smtClean="0">
                <a:solidFill>
                  <a:srgbClr val="FEFAC9"/>
                </a:solidFill>
                <a:effectLst/>
                <a:latin typeface="Bell MT" pitchFamily="18" charset="0"/>
              </a:rPr>
              <a:t>minière</a:t>
            </a:r>
            <a:endParaRPr lang="es-CL" sz="5400" dirty="0"/>
          </a:p>
        </p:txBody>
      </p:sp>
      <p:pic>
        <p:nvPicPr>
          <p:cNvPr id="32770"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
        <p:nvSpPr>
          <p:cNvPr id="32771" name="5 Rectángulo"/>
          <p:cNvSpPr>
            <a:spLocks noChangeArrowheads="1"/>
          </p:cNvSpPr>
          <p:nvPr/>
        </p:nvSpPr>
        <p:spPr bwMode="auto">
          <a:xfrm>
            <a:off x="323528" y="1196752"/>
            <a:ext cx="8353425" cy="4576762"/>
          </a:xfrm>
          <a:prstGeom prst="rect">
            <a:avLst/>
          </a:prstGeom>
          <a:noFill/>
          <a:ln w="9525">
            <a:noFill/>
            <a:miter lim="800000"/>
            <a:headEnd/>
            <a:tailEnd/>
          </a:ln>
        </p:spPr>
        <p:txBody>
          <a:bodyPr>
            <a:spAutoFit/>
          </a:bodyPr>
          <a:lstStyle/>
          <a:p>
            <a:pPr algn="just"/>
            <a:endParaRPr lang="es-CL" sz="2200" b="1" u="sng" dirty="0">
              <a:latin typeface="Bell MT" pitchFamily="18" charset="0"/>
            </a:endParaRPr>
          </a:p>
          <a:p>
            <a:pPr algn="just"/>
            <a:endParaRPr lang="es-CL" sz="1100" b="1" dirty="0">
              <a:latin typeface="Bell MT" pitchFamily="18" charset="0"/>
            </a:endParaRPr>
          </a:p>
          <a:p>
            <a:pPr algn="just"/>
            <a:endParaRPr lang="es-CL" sz="1100" b="1" dirty="0">
              <a:latin typeface="Bell MT" pitchFamily="18" charset="0"/>
            </a:endParaRPr>
          </a:p>
          <a:p>
            <a:pPr algn="just"/>
            <a:endParaRPr lang="es-CL" sz="1100" b="1" dirty="0">
              <a:latin typeface="Bell MT" pitchFamily="18" charset="0"/>
            </a:endParaRPr>
          </a:p>
          <a:p>
            <a:pPr algn="ctr"/>
            <a:r>
              <a:rPr lang="es-CL" sz="2800" b="1" u="sng" dirty="0">
                <a:latin typeface="Bell MT" pitchFamily="18" charset="0"/>
              </a:rPr>
              <a:t>La Corporación Minera de Bolivia (COMIBOL)</a:t>
            </a:r>
          </a:p>
          <a:p>
            <a:pPr algn="just"/>
            <a:endParaRPr lang="es-CL" sz="2800" b="1" u="sng" dirty="0">
              <a:latin typeface="Bell MT" pitchFamily="18" charset="0"/>
            </a:endParaRPr>
          </a:p>
          <a:p>
            <a:pPr algn="just"/>
            <a:endParaRPr lang="es-CL" sz="2800" b="1" u="sng" dirty="0">
              <a:latin typeface="Bell MT" pitchFamily="18" charset="0"/>
            </a:endParaRPr>
          </a:p>
          <a:p>
            <a:pPr algn="ctr"/>
            <a:r>
              <a:rPr lang="fr-BE" sz="2800" dirty="0" smtClean="0">
                <a:latin typeface="Bell MT" pitchFamily="18" charset="0"/>
              </a:rPr>
              <a:t>Chargée de l’exploitation des mines nationalisées et de la signature des contrats avec les entreprises étrangères  </a:t>
            </a:r>
            <a:r>
              <a:rPr lang="fr-BE" sz="2800" b="1" dirty="0" smtClean="0">
                <a:latin typeface="Bell MT" pitchFamily="18" charset="0"/>
              </a:rPr>
              <a:t>www.comibol.gob.bo</a:t>
            </a:r>
            <a:r>
              <a:rPr lang="fr-BE" sz="2800" dirty="0" smtClean="0">
                <a:latin typeface="Bell MT" pitchFamily="18" charset="0"/>
              </a:rPr>
              <a:t> </a:t>
            </a:r>
          </a:p>
          <a:p>
            <a:pPr algn="ctr"/>
            <a:endParaRPr lang="es-CL" sz="2800" dirty="0">
              <a:latin typeface="Bell MT" pitchFamily="18" charset="0"/>
            </a:endParaRPr>
          </a:p>
          <a:p>
            <a:pPr algn="just"/>
            <a:endParaRPr lang="es-CL" sz="2800" dirty="0">
              <a:latin typeface="Bell MT" pitchFamily="18" charset="0"/>
            </a:endParaRPr>
          </a:p>
          <a:p>
            <a:pPr algn="just"/>
            <a:endParaRPr lang="es-CL" sz="1500" dirty="0">
              <a:latin typeface="Bell MT"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539552" y="188640"/>
            <a:ext cx="7845496" cy="864096"/>
          </a:xfrm>
        </p:spPr>
        <p:txBody>
          <a:bodyPr tIns="0" rIns="18288">
            <a:normAutofit fontScale="90000"/>
            <a:scene3d>
              <a:camera prst="orthographicFront"/>
              <a:lightRig rig="freezing" dir="t">
                <a:rot lat="0" lon="0" rev="5640000"/>
              </a:lightRig>
            </a:scene3d>
            <a:sp3d prstMaterial="flat">
              <a:bevelT w="38100" h="38100"/>
              <a:contourClr>
                <a:schemeClr val="tx2"/>
              </a:contourClr>
            </a:sp3d>
          </a:bodyPr>
          <a:lstStyle/>
          <a:p>
            <a:pPr algn="ctr" eaLnBrk="1" fontAlgn="auto" hangingPunct="1">
              <a:spcAft>
                <a:spcPts val="0"/>
              </a:spcAft>
              <a:defRPr/>
            </a:pPr>
            <a:r>
              <a:rPr lang="es-CL" sz="6000" b="1" dirty="0" err="1" smtClean="0">
                <a:solidFill>
                  <a:srgbClr val="FEFAC9"/>
                </a:solidFill>
                <a:latin typeface="Bell MT" pitchFamily="18" charset="0"/>
              </a:rPr>
              <a:t>L’industrie</a:t>
            </a:r>
            <a:r>
              <a:rPr lang="es-CL" sz="6000" b="1" dirty="0" smtClean="0">
                <a:solidFill>
                  <a:srgbClr val="FEFAC9"/>
                </a:solidFill>
                <a:latin typeface="Bell MT" pitchFamily="18" charset="0"/>
              </a:rPr>
              <a:t> </a:t>
            </a:r>
            <a:r>
              <a:rPr lang="es-CL" sz="6000" b="1" dirty="0" err="1" smtClean="0">
                <a:solidFill>
                  <a:srgbClr val="FEFAC9"/>
                </a:solidFill>
                <a:latin typeface="Bell MT" pitchFamily="18" charset="0"/>
              </a:rPr>
              <a:t>minière</a:t>
            </a:r>
            <a:endParaRPr lang="es-CL" sz="5600" b="1" dirty="0">
              <a:solidFill>
                <a:schemeClr val="accent3">
                  <a:tint val="90000"/>
                  <a:satMod val="120000"/>
                </a:schemeClr>
              </a:solidFill>
              <a:effectLst>
                <a:outerShdw blurRad="38100" dist="25400" dir="5400000" algn="tl" rotWithShape="0">
                  <a:srgbClr val="000000">
                    <a:alpha val="43000"/>
                  </a:srgbClr>
                </a:outerShdw>
              </a:effectLst>
            </a:endParaRPr>
          </a:p>
        </p:txBody>
      </p:sp>
      <p:pic>
        <p:nvPicPr>
          <p:cNvPr id="38915"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38916" name="5 Rectángulo"/>
          <p:cNvSpPr>
            <a:spLocks noChangeArrowheads="1"/>
          </p:cNvSpPr>
          <p:nvPr/>
        </p:nvSpPr>
        <p:spPr bwMode="auto">
          <a:xfrm>
            <a:off x="395536" y="1340768"/>
            <a:ext cx="4320480" cy="3477875"/>
          </a:xfrm>
          <a:prstGeom prst="rect">
            <a:avLst/>
          </a:prstGeom>
          <a:noFill/>
          <a:ln w="9525">
            <a:noFill/>
            <a:miter lim="800000"/>
            <a:headEnd/>
            <a:tailEnd/>
          </a:ln>
        </p:spPr>
        <p:txBody>
          <a:bodyPr wrap="square">
            <a:spAutoFit/>
          </a:bodyPr>
          <a:lstStyle/>
          <a:p>
            <a:pPr algn="just"/>
            <a:r>
              <a:rPr lang="fr-FR" sz="2000" dirty="0" smtClean="0">
                <a:latin typeface="Bell MT" pitchFamily="18" charset="0"/>
              </a:rPr>
              <a:t>En 2015, par rapport à 2014, les volumes de production d'étain et de </a:t>
            </a:r>
            <a:r>
              <a:rPr lang="fr-FR" sz="2000" dirty="0" smtClean="0">
                <a:latin typeface="Bell MT" pitchFamily="18" charset="0"/>
              </a:rPr>
              <a:t>tungstène ont </a:t>
            </a:r>
            <a:r>
              <a:rPr lang="fr-FR" sz="2000" dirty="0" smtClean="0">
                <a:latin typeface="Bell MT" pitchFamily="18" charset="0"/>
              </a:rPr>
              <a:t>augmenté, contrairement au zinc, à l'or, l'argent, l'antimoine, le plomb, le cuivre et </a:t>
            </a:r>
            <a:r>
              <a:rPr lang="fr-FR" sz="2000" dirty="0" smtClean="0">
                <a:latin typeface="Bell MT" pitchFamily="18" charset="0"/>
              </a:rPr>
              <a:t>l’</a:t>
            </a:r>
            <a:r>
              <a:rPr lang="fr-FR" sz="2000" dirty="0" err="1" smtClean="0">
                <a:latin typeface="Bell MT" pitchFamily="18" charset="0"/>
              </a:rPr>
              <a:t>ulexite</a:t>
            </a:r>
            <a:r>
              <a:rPr lang="fr-FR" sz="2000" dirty="0" smtClean="0">
                <a:latin typeface="Bell MT" pitchFamily="18" charset="0"/>
              </a:rPr>
              <a:t> </a:t>
            </a:r>
            <a:r>
              <a:rPr lang="fr-FR" sz="2000" dirty="0" smtClean="0">
                <a:latin typeface="Bell MT" pitchFamily="18" charset="0"/>
              </a:rPr>
              <a:t>qui ont atteint des quantités plus faibles. Le volume des minerais produits en 2015 a atteint 829,580 tonnes métriques fines (TMF), 5,13% de plus qu'en 2014, </a:t>
            </a:r>
            <a:r>
              <a:rPr lang="fr-FR" sz="2000" dirty="0" smtClean="0">
                <a:latin typeface="Bell MT" pitchFamily="18" charset="0"/>
              </a:rPr>
              <a:t>année au cours de laquelle 789 </a:t>
            </a:r>
            <a:r>
              <a:rPr lang="fr-FR" sz="2000" dirty="0" smtClean="0">
                <a:latin typeface="Bell MT" pitchFamily="18" charset="0"/>
              </a:rPr>
              <a:t>073 TMF avaient été extraits . </a:t>
            </a:r>
            <a:endParaRPr lang="es-CL" sz="2000" dirty="0" smtClean="0">
              <a:latin typeface="Bell MT" pitchFamily="18" charset="0"/>
            </a:endParaRPr>
          </a:p>
        </p:txBody>
      </p:sp>
      <p:pic>
        <p:nvPicPr>
          <p:cNvPr id="5" name="4 Imagen" descr="industria mineria.jpg"/>
          <p:cNvPicPr>
            <a:picLocks noChangeAspect="1"/>
          </p:cNvPicPr>
          <p:nvPr/>
        </p:nvPicPr>
        <p:blipFill>
          <a:blip r:embed="rId4" cstate="print"/>
          <a:stretch>
            <a:fillRect/>
          </a:stretch>
        </p:blipFill>
        <p:spPr>
          <a:xfrm>
            <a:off x="4932040" y="1628800"/>
            <a:ext cx="3714750" cy="2520280"/>
          </a:xfrm>
          <a:prstGeom prst="rect">
            <a:avLst/>
          </a:prstGeom>
        </p:spPr>
      </p:pic>
      <p:sp>
        <p:nvSpPr>
          <p:cNvPr id="6" name="5 Rectángulo"/>
          <p:cNvSpPr/>
          <p:nvPr/>
        </p:nvSpPr>
        <p:spPr>
          <a:xfrm>
            <a:off x="395536" y="4789601"/>
            <a:ext cx="8496944" cy="1015663"/>
          </a:xfrm>
          <a:prstGeom prst="rect">
            <a:avLst/>
          </a:prstGeom>
        </p:spPr>
        <p:txBody>
          <a:bodyPr wrap="square">
            <a:spAutoFit/>
          </a:bodyPr>
          <a:lstStyle/>
          <a:p>
            <a:pPr algn="just"/>
            <a:r>
              <a:rPr lang="fr-FR" sz="2000" dirty="0" smtClean="0">
                <a:latin typeface="Bell MT" pitchFamily="18" charset="0"/>
              </a:rPr>
              <a:t>Les produits miniers dont la production a chuté le plus sont l’or avec -48,35%,  le cuivre avec -11,79%, l’argent avec -2,89% et le zinc avec -1,52%. La production d’étain </a:t>
            </a:r>
            <a:r>
              <a:rPr lang="fr-FR" sz="2000" dirty="0" smtClean="0">
                <a:latin typeface="Bell MT" pitchFamily="18" charset="0"/>
              </a:rPr>
              <a:t>a, </a:t>
            </a:r>
            <a:r>
              <a:rPr lang="fr-FR" sz="2000" dirty="0" smtClean="0">
                <a:latin typeface="Bell MT" pitchFamily="18" charset="0"/>
              </a:rPr>
              <a:t>quant à </a:t>
            </a:r>
            <a:r>
              <a:rPr lang="fr-FR" sz="2000" dirty="0" smtClean="0">
                <a:latin typeface="Bell MT" pitchFamily="18" charset="0"/>
              </a:rPr>
              <a:t>elle, </a:t>
            </a:r>
            <a:r>
              <a:rPr lang="fr-FR" sz="2000" dirty="0" smtClean="0">
                <a:latin typeface="Bell MT" pitchFamily="18" charset="0"/>
              </a:rPr>
              <a:t>augmenté de 1,74% </a:t>
            </a:r>
            <a:r>
              <a:rPr lang="es-ES" sz="2000" dirty="0" smtClean="0">
                <a:latin typeface="Bell MT" pitchFamily="18" charset="0"/>
              </a:rPr>
              <a:t>(Pagina</a:t>
            </a:r>
            <a:r>
              <a:rPr lang="es-ES" sz="2000" dirty="0" smtClean="0"/>
              <a:t> </a:t>
            </a:r>
            <a:r>
              <a:rPr lang="es-ES" sz="2000" dirty="0" smtClean="0">
                <a:latin typeface="Bell MT" pitchFamily="18" charset="0"/>
              </a:rPr>
              <a:t>Siete, 2016).</a:t>
            </a:r>
            <a:endParaRPr lang="es-CL" sz="1400" dirty="0">
              <a:latin typeface="Bell MT"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71472" y="430884"/>
            <a:ext cx="7845496" cy="1052736"/>
          </a:xfrm>
        </p:spPr>
        <p:txBody>
          <a:bodyPr>
            <a:noAutofit/>
          </a:bodyPr>
          <a:lstStyle/>
          <a:p>
            <a:pPr algn="ctr" eaLnBrk="1" fontAlgn="auto" hangingPunct="1">
              <a:spcAft>
                <a:spcPts val="0"/>
              </a:spcAft>
              <a:defRPr/>
            </a:pPr>
            <a:r>
              <a:rPr lang="es-CL" sz="3600" dirty="0" err="1" smtClean="0">
                <a:solidFill>
                  <a:srgbClr val="FEFAC9"/>
                </a:solidFill>
                <a:effectLst/>
                <a:latin typeface="Bell MT" pitchFamily="18" charset="0"/>
              </a:rPr>
              <a:t>Cinq</a:t>
            </a:r>
            <a:r>
              <a:rPr lang="es-CL" sz="3600" dirty="0" smtClean="0">
                <a:solidFill>
                  <a:srgbClr val="FEFAC9"/>
                </a:solidFill>
                <a:effectLst/>
                <a:latin typeface="Bell MT" pitchFamily="18" charset="0"/>
              </a:rPr>
              <a:t> </a:t>
            </a:r>
            <a:r>
              <a:rPr lang="es-CL" sz="3600" dirty="0" err="1" smtClean="0">
                <a:solidFill>
                  <a:srgbClr val="FEFAC9"/>
                </a:solidFill>
                <a:effectLst/>
                <a:latin typeface="Bell MT" pitchFamily="18" charset="0"/>
              </a:rPr>
              <a:t>pays</a:t>
            </a:r>
            <a:r>
              <a:rPr lang="es-CL" sz="3600" dirty="0" smtClean="0">
                <a:solidFill>
                  <a:srgbClr val="FEFAC9"/>
                </a:solidFill>
                <a:effectLst/>
                <a:latin typeface="Bell MT" pitchFamily="18" charset="0"/>
              </a:rPr>
              <a:t> </a:t>
            </a:r>
            <a:r>
              <a:rPr lang="es-CL" sz="3600" dirty="0" err="1" smtClean="0">
                <a:solidFill>
                  <a:schemeClr val="tx1"/>
                </a:solidFill>
                <a:effectLst/>
                <a:latin typeface="Bell MT" pitchFamily="18" charset="0"/>
              </a:rPr>
              <a:t>concentrent</a:t>
            </a:r>
            <a:r>
              <a:rPr lang="es-CL" sz="3600" dirty="0" smtClean="0">
                <a:solidFill>
                  <a:schemeClr val="tx1"/>
                </a:solidFill>
                <a:effectLst/>
                <a:latin typeface="Bell MT" pitchFamily="18" charset="0"/>
              </a:rPr>
              <a:t> 63% </a:t>
            </a:r>
            <a:r>
              <a:rPr lang="es-CL" sz="3600" dirty="0" smtClean="0">
                <a:solidFill>
                  <a:srgbClr val="FEFAC9"/>
                </a:solidFill>
                <a:effectLst/>
                <a:latin typeface="Bell MT" pitchFamily="18" charset="0"/>
              </a:rPr>
              <a:t>des </a:t>
            </a:r>
            <a:r>
              <a:rPr lang="es-CL" sz="3600" dirty="0" err="1" smtClean="0">
                <a:solidFill>
                  <a:srgbClr val="FEFAC9"/>
                </a:solidFill>
                <a:effectLst/>
                <a:latin typeface="Bell MT" pitchFamily="18" charset="0"/>
              </a:rPr>
              <a:t>ventes</a:t>
            </a:r>
            <a:r>
              <a:rPr lang="es-CL" sz="3600" dirty="0" smtClean="0">
                <a:solidFill>
                  <a:srgbClr val="FEFAC9"/>
                </a:solidFill>
                <a:effectLst/>
                <a:latin typeface="Bell MT" pitchFamily="18" charset="0"/>
              </a:rPr>
              <a:t> </a:t>
            </a:r>
            <a:r>
              <a:rPr lang="es-CL" sz="3600" dirty="0" err="1" smtClean="0">
                <a:solidFill>
                  <a:srgbClr val="FEFAC9"/>
                </a:solidFill>
                <a:effectLst/>
                <a:latin typeface="Bell MT" pitchFamily="18" charset="0"/>
              </a:rPr>
              <a:t>minières</a:t>
            </a:r>
            <a:r>
              <a:rPr lang="es-CL" sz="3600" dirty="0" smtClean="0">
                <a:solidFill>
                  <a:srgbClr val="FEFAC9"/>
                </a:solidFill>
                <a:effectLst/>
                <a:latin typeface="Bell MT" pitchFamily="18" charset="0"/>
              </a:rPr>
              <a:t> - </a:t>
            </a:r>
            <a:r>
              <a:rPr lang="es-CL" sz="3600" dirty="0" err="1" smtClean="0">
                <a:solidFill>
                  <a:srgbClr val="FEFAC9"/>
                </a:solidFill>
                <a:effectLst/>
                <a:latin typeface="Bell MT" pitchFamily="18" charset="0"/>
              </a:rPr>
              <a:t>métallurgiques</a:t>
            </a:r>
            <a:endParaRPr lang="es-CL" sz="3600" dirty="0"/>
          </a:p>
        </p:txBody>
      </p:sp>
      <p:pic>
        <p:nvPicPr>
          <p:cNvPr id="2048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
        <p:nvSpPr>
          <p:cNvPr id="20483" name="5 Rectángulo"/>
          <p:cNvSpPr>
            <a:spLocks noChangeArrowheads="1"/>
          </p:cNvSpPr>
          <p:nvPr/>
        </p:nvSpPr>
        <p:spPr bwMode="auto">
          <a:xfrm>
            <a:off x="467544" y="1929026"/>
            <a:ext cx="8171601" cy="2616101"/>
          </a:xfrm>
          <a:prstGeom prst="rect">
            <a:avLst/>
          </a:prstGeom>
          <a:noFill/>
          <a:ln w="9525">
            <a:noFill/>
            <a:miter lim="800000"/>
            <a:headEnd/>
            <a:tailEnd/>
          </a:ln>
        </p:spPr>
        <p:txBody>
          <a:bodyPr wrap="square">
            <a:spAutoFit/>
          </a:bodyPr>
          <a:lstStyle/>
          <a:p>
            <a:pPr algn="just"/>
            <a:r>
              <a:rPr lang="fr-BE" sz="2000" u="sng" dirty="0" smtClean="0">
                <a:latin typeface="Bell MT" pitchFamily="18" charset="0"/>
              </a:rPr>
              <a:t>En 2015, la Bolivie l’exportation des produits miniers rapportaient (IBCE, 2016):</a:t>
            </a:r>
          </a:p>
          <a:p>
            <a:pPr algn="just">
              <a:buFont typeface="Arial" pitchFamily="34" charset="0"/>
              <a:buChar char="•"/>
            </a:pPr>
            <a:r>
              <a:rPr lang="fr-BE" sz="2000" dirty="0" smtClean="0">
                <a:latin typeface="Bell MT" pitchFamily="18" charset="0"/>
              </a:rPr>
              <a:t>le zinc = USD 866 millions (9,92% de la totalité des exportations)</a:t>
            </a:r>
          </a:p>
          <a:p>
            <a:pPr algn="just">
              <a:buFont typeface="Arial" pitchFamily="34" charset="0"/>
              <a:buChar char="•"/>
            </a:pPr>
            <a:r>
              <a:rPr lang="fr-BE" sz="2000" dirty="0" smtClean="0">
                <a:latin typeface="Bell MT" pitchFamily="18" charset="0"/>
              </a:rPr>
              <a:t>l’or = USD 723 millions (8,3%)</a:t>
            </a:r>
          </a:p>
          <a:p>
            <a:pPr algn="just">
              <a:buFont typeface="Arial" pitchFamily="34" charset="0"/>
              <a:buChar char="•"/>
            </a:pPr>
            <a:r>
              <a:rPr lang="fr-BE" sz="2000" dirty="0" smtClean="0">
                <a:latin typeface="Bell MT" pitchFamily="18" charset="0"/>
              </a:rPr>
              <a:t>l’argent = USD 567 millions (6,5%)</a:t>
            </a:r>
          </a:p>
          <a:p>
            <a:pPr algn="just">
              <a:buFont typeface="Arial" pitchFamily="34" charset="0"/>
              <a:buChar char="•"/>
            </a:pPr>
            <a:r>
              <a:rPr lang="fr-BE" sz="2000" dirty="0" smtClean="0">
                <a:latin typeface="Bell MT" pitchFamily="18" charset="0"/>
              </a:rPr>
              <a:t>l’étain = USD 252 millions (2,88%)</a:t>
            </a:r>
          </a:p>
          <a:p>
            <a:pPr algn="just">
              <a:buFont typeface="Arial" pitchFamily="34" charset="0"/>
              <a:buChar char="•"/>
            </a:pPr>
            <a:r>
              <a:rPr lang="fr-BE" sz="2000" dirty="0" smtClean="0">
                <a:latin typeface="Bell MT" pitchFamily="18" charset="0"/>
              </a:rPr>
              <a:t>le plomb = USD 134 millions (1,53%)</a:t>
            </a:r>
          </a:p>
          <a:p>
            <a:pPr algn="just">
              <a:buFont typeface="Arial" pitchFamily="34" charset="0"/>
              <a:buChar char="•"/>
            </a:pPr>
            <a:endParaRPr lang="es-CL" sz="2400" dirty="0">
              <a:latin typeface="Bell MT" pitchFamily="18" charset="0"/>
            </a:endParaRPr>
          </a:p>
        </p:txBody>
      </p:sp>
      <p:sp>
        <p:nvSpPr>
          <p:cNvPr id="6" name="5 Rectángulo"/>
          <p:cNvSpPr/>
          <p:nvPr/>
        </p:nvSpPr>
        <p:spPr>
          <a:xfrm>
            <a:off x="467544" y="4221088"/>
            <a:ext cx="8208912" cy="707886"/>
          </a:xfrm>
          <a:prstGeom prst="rect">
            <a:avLst/>
          </a:prstGeom>
        </p:spPr>
        <p:txBody>
          <a:bodyPr wrap="square">
            <a:spAutoFit/>
          </a:bodyPr>
          <a:lstStyle/>
          <a:p>
            <a:pPr algn="just"/>
            <a:r>
              <a:rPr lang="fr-BE" sz="2000" dirty="0" smtClean="0">
                <a:latin typeface="Bell MT" pitchFamily="18" charset="0"/>
              </a:rPr>
              <a:t>En 2015, les produits miniers représentaient 29% du total des exportations (IBCE, 2016).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621852"/>
            <a:ext cx="8640960" cy="646908"/>
          </a:xfrm>
        </p:spPr>
        <p:txBody>
          <a:bodyPr>
            <a:noAutofit/>
          </a:bodyPr>
          <a:lstStyle/>
          <a:p>
            <a:pPr algn="ctr" eaLnBrk="1" fontAlgn="auto" hangingPunct="1">
              <a:spcAft>
                <a:spcPts val="0"/>
              </a:spcAft>
              <a:defRPr/>
            </a:pPr>
            <a:r>
              <a:rPr lang="es-CL" sz="3600" dirty="0" err="1" smtClean="0">
                <a:solidFill>
                  <a:srgbClr val="FEFAC9"/>
                </a:solidFill>
                <a:effectLst/>
                <a:latin typeface="Bell MT" pitchFamily="18" charset="0"/>
              </a:rPr>
              <a:t>Exportation</a:t>
            </a:r>
            <a:r>
              <a:rPr lang="es-CL" sz="3600" dirty="0" smtClean="0">
                <a:solidFill>
                  <a:srgbClr val="FEFAC9"/>
                </a:solidFill>
                <a:effectLst/>
                <a:latin typeface="Bell MT" pitchFamily="18" charset="0"/>
              </a:rPr>
              <a:t> des </a:t>
            </a:r>
            <a:r>
              <a:rPr lang="es-CL" sz="3600" dirty="0" err="1" smtClean="0">
                <a:solidFill>
                  <a:srgbClr val="FEFAC9"/>
                </a:solidFill>
                <a:effectLst/>
                <a:latin typeface="Bell MT" pitchFamily="18" charset="0"/>
              </a:rPr>
              <a:t>produits</a:t>
            </a:r>
            <a:r>
              <a:rPr lang="es-CL" sz="3600" dirty="0" smtClean="0">
                <a:solidFill>
                  <a:srgbClr val="FEFAC9"/>
                </a:solidFill>
                <a:effectLst/>
                <a:latin typeface="Bell MT" pitchFamily="18" charset="0"/>
              </a:rPr>
              <a:t> </a:t>
            </a:r>
            <a:r>
              <a:rPr lang="es-CL" sz="3600" dirty="0" err="1" smtClean="0">
                <a:solidFill>
                  <a:srgbClr val="FEFAC9"/>
                </a:solidFill>
                <a:effectLst/>
                <a:latin typeface="Bell MT" pitchFamily="18" charset="0"/>
              </a:rPr>
              <a:t>miniers</a:t>
            </a:r>
            <a:r>
              <a:rPr lang="es-CL" sz="3600" dirty="0" smtClean="0">
                <a:solidFill>
                  <a:srgbClr val="FEFAC9"/>
                </a:solidFill>
                <a:effectLst/>
                <a:latin typeface="Bell MT" pitchFamily="18" charset="0"/>
              </a:rPr>
              <a:t> par </a:t>
            </a:r>
            <a:r>
              <a:rPr lang="es-CL" sz="3600" dirty="0" err="1" smtClean="0">
                <a:solidFill>
                  <a:srgbClr val="FEFAC9"/>
                </a:solidFill>
                <a:effectLst/>
                <a:latin typeface="Bell MT" pitchFamily="18" charset="0"/>
              </a:rPr>
              <a:t>pays</a:t>
            </a:r>
            <a:endParaRPr lang="es-CL" sz="3600" dirty="0"/>
          </a:p>
        </p:txBody>
      </p:sp>
      <p:pic>
        <p:nvPicPr>
          <p:cNvPr id="20482"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pic>
        <p:nvPicPr>
          <p:cNvPr id="5" name="4 Imagen" descr="f700x390-98097_137115_61.jpg"/>
          <p:cNvPicPr>
            <a:picLocks noChangeAspect="1"/>
          </p:cNvPicPr>
          <p:nvPr/>
        </p:nvPicPr>
        <p:blipFill>
          <a:blip r:embed="rId4" cstate="print"/>
          <a:stretch>
            <a:fillRect/>
          </a:stretch>
        </p:blipFill>
        <p:spPr>
          <a:xfrm>
            <a:off x="1187624" y="1340768"/>
            <a:ext cx="6667500" cy="3714750"/>
          </a:xfrm>
          <a:prstGeom prst="rect">
            <a:avLst/>
          </a:prstGeom>
        </p:spPr>
      </p:pic>
      <p:sp>
        <p:nvSpPr>
          <p:cNvPr id="6" name="5 CuadroTexto"/>
          <p:cNvSpPr txBox="1"/>
          <p:nvPr/>
        </p:nvSpPr>
        <p:spPr>
          <a:xfrm>
            <a:off x="683568" y="5157192"/>
            <a:ext cx="7776864" cy="1323439"/>
          </a:xfrm>
          <a:prstGeom prst="rect">
            <a:avLst/>
          </a:prstGeom>
          <a:noFill/>
        </p:spPr>
        <p:txBody>
          <a:bodyPr wrap="square" rtlCol="0">
            <a:spAutoFit/>
          </a:bodyPr>
          <a:lstStyle/>
          <a:p>
            <a:r>
              <a:rPr lang="es-ES" sz="2000" dirty="0" smtClean="0">
                <a:latin typeface="Bell MT" pitchFamily="18" charset="0"/>
              </a:rPr>
              <a:t>En 2015, la </a:t>
            </a:r>
            <a:r>
              <a:rPr lang="es-ES" sz="2000" dirty="0" err="1" smtClean="0">
                <a:latin typeface="Bell MT" pitchFamily="18" charset="0"/>
              </a:rPr>
              <a:t>majorité</a:t>
            </a:r>
            <a:r>
              <a:rPr lang="es-ES" sz="2000" dirty="0" smtClean="0">
                <a:latin typeface="Bell MT" pitchFamily="18" charset="0"/>
              </a:rPr>
              <a:t> de la </a:t>
            </a:r>
            <a:r>
              <a:rPr lang="es-ES" sz="2000" dirty="0" err="1" smtClean="0">
                <a:latin typeface="Bell MT" pitchFamily="18" charset="0"/>
              </a:rPr>
              <a:t>production</a:t>
            </a:r>
            <a:r>
              <a:rPr lang="es-ES" sz="2000" dirty="0" smtClean="0">
                <a:latin typeface="Bell MT" pitchFamily="18" charset="0"/>
              </a:rPr>
              <a:t> des </a:t>
            </a:r>
            <a:r>
              <a:rPr lang="es-ES" sz="2000" dirty="0" err="1" smtClean="0">
                <a:latin typeface="Bell MT" pitchFamily="18" charset="0"/>
              </a:rPr>
              <a:t>produits</a:t>
            </a:r>
            <a:r>
              <a:rPr lang="es-ES" sz="2000" dirty="0" smtClean="0">
                <a:latin typeface="Bell MT" pitchFamily="18" charset="0"/>
              </a:rPr>
              <a:t> </a:t>
            </a:r>
            <a:r>
              <a:rPr lang="es-ES" sz="2000" dirty="0" err="1" smtClean="0">
                <a:latin typeface="Bell MT" pitchFamily="18" charset="0"/>
              </a:rPr>
              <a:t>miniers</a:t>
            </a:r>
            <a:r>
              <a:rPr lang="es-ES" sz="2000" dirty="0" smtClean="0">
                <a:latin typeface="Bell MT" pitchFamily="18" charset="0"/>
              </a:rPr>
              <a:t> a </a:t>
            </a:r>
            <a:r>
              <a:rPr lang="es-ES" sz="2000" dirty="0" err="1" smtClean="0">
                <a:latin typeface="Bell MT" pitchFamily="18" charset="0"/>
              </a:rPr>
              <a:t>été</a:t>
            </a:r>
            <a:r>
              <a:rPr lang="es-ES" sz="2000" dirty="0" smtClean="0">
                <a:latin typeface="Bell MT" pitchFamily="18" charset="0"/>
              </a:rPr>
              <a:t> </a:t>
            </a:r>
            <a:r>
              <a:rPr lang="es-ES" sz="2000" dirty="0" err="1" smtClean="0">
                <a:latin typeface="Bell MT" pitchFamily="18" charset="0"/>
              </a:rPr>
              <a:t>exportée</a:t>
            </a:r>
            <a:r>
              <a:rPr lang="es-ES" sz="2000" dirty="0" smtClean="0">
                <a:latin typeface="Bell MT" pitchFamily="18" charset="0"/>
              </a:rPr>
              <a:t> </a:t>
            </a:r>
            <a:r>
              <a:rPr lang="es-ES" sz="2000" dirty="0" err="1" smtClean="0">
                <a:latin typeface="Bell MT" pitchFamily="18" charset="0"/>
              </a:rPr>
              <a:t>aux</a:t>
            </a:r>
            <a:r>
              <a:rPr lang="es-ES" sz="2000" dirty="0" smtClean="0">
                <a:latin typeface="Bell MT" pitchFamily="18" charset="0"/>
              </a:rPr>
              <a:t> </a:t>
            </a:r>
            <a:r>
              <a:rPr lang="es-ES" sz="2000" dirty="0" err="1" smtClean="0">
                <a:latin typeface="Bell MT" pitchFamily="18" charset="0"/>
              </a:rPr>
              <a:t>Etats-Unis</a:t>
            </a:r>
            <a:r>
              <a:rPr lang="es-ES" sz="2000" dirty="0" smtClean="0">
                <a:latin typeface="Bell MT" pitchFamily="18" charset="0"/>
              </a:rPr>
              <a:t>, </a:t>
            </a:r>
            <a:r>
              <a:rPr lang="es-ES" sz="2000" dirty="0" err="1" smtClean="0">
                <a:latin typeface="Bell MT" pitchFamily="18" charset="0"/>
              </a:rPr>
              <a:t>au</a:t>
            </a:r>
            <a:r>
              <a:rPr lang="es-ES" sz="2000" dirty="0" smtClean="0">
                <a:latin typeface="Bell MT" pitchFamily="18" charset="0"/>
              </a:rPr>
              <a:t> </a:t>
            </a:r>
            <a:r>
              <a:rPr lang="es-ES" sz="2000" dirty="0" err="1" smtClean="0">
                <a:latin typeface="Bell MT" pitchFamily="18" charset="0"/>
              </a:rPr>
              <a:t>Japon</a:t>
            </a:r>
            <a:r>
              <a:rPr lang="es-ES" sz="2000" dirty="0" smtClean="0">
                <a:latin typeface="Bell MT" pitchFamily="18" charset="0"/>
              </a:rPr>
              <a:t>, en </a:t>
            </a:r>
            <a:r>
              <a:rPr lang="es-ES" sz="2000" dirty="0" err="1" smtClean="0">
                <a:latin typeface="Bell MT" pitchFamily="18" charset="0"/>
              </a:rPr>
              <a:t>Corée</a:t>
            </a:r>
            <a:r>
              <a:rPr lang="es-ES" sz="2000" dirty="0" smtClean="0">
                <a:latin typeface="Bell MT" pitchFamily="18" charset="0"/>
              </a:rPr>
              <a:t> et en Chine. La </a:t>
            </a:r>
            <a:r>
              <a:rPr lang="es-ES" sz="2000" dirty="0" err="1" smtClean="0">
                <a:latin typeface="Bell MT" pitchFamily="18" charset="0"/>
              </a:rPr>
              <a:t>Belgique</a:t>
            </a:r>
            <a:r>
              <a:rPr lang="es-ES" sz="2000" dirty="0" smtClean="0">
                <a:latin typeface="Bell MT" pitchFamily="18" charset="0"/>
              </a:rPr>
              <a:t> </a:t>
            </a:r>
            <a:r>
              <a:rPr lang="es-ES" sz="2000" dirty="0" err="1" smtClean="0">
                <a:latin typeface="Bell MT" pitchFamily="18" charset="0"/>
              </a:rPr>
              <a:t>est</a:t>
            </a:r>
            <a:r>
              <a:rPr lang="es-ES" sz="2000" dirty="0" smtClean="0">
                <a:latin typeface="Bell MT" pitchFamily="18" charset="0"/>
              </a:rPr>
              <a:t> le </a:t>
            </a:r>
            <a:r>
              <a:rPr lang="es-ES" sz="2000" dirty="0" smtClean="0">
                <a:latin typeface="Bell MT" pitchFamily="18" charset="0"/>
              </a:rPr>
              <a:t>5</a:t>
            </a:r>
            <a:r>
              <a:rPr lang="es-ES" sz="2000" baseline="30000" dirty="0" smtClean="0">
                <a:latin typeface="Bell MT" pitchFamily="18" charset="0"/>
              </a:rPr>
              <a:t>ème</a:t>
            </a:r>
            <a:r>
              <a:rPr lang="es-ES" sz="2000" dirty="0" smtClean="0">
                <a:latin typeface="Bell MT" pitchFamily="18" charset="0"/>
              </a:rPr>
              <a:t> </a:t>
            </a:r>
            <a:r>
              <a:rPr lang="es-ES" sz="2000" dirty="0" smtClean="0">
                <a:latin typeface="Bell MT" pitchFamily="18" charset="0"/>
              </a:rPr>
              <a:t>plus </a:t>
            </a:r>
            <a:r>
              <a:rPr lang="es-ES" sz="2000" dirty="0" err="1" smtClean="0">
                <a:latin typeface="Bell MT" pitchFamily="18" charset="0"/>
              </a:rPr>
              <a:t>grand</a:t>
            </a:r>
            <a:r>
              <a:rPr lang="es-ES" sz="2000" dirty="0" smtClean="0">
                <a:latin typeface="Bell MT" pitchFamily="18" charset="0"/>
              </a:rPr>
              <a:t> </a:t>
            </a:r>
            <a:r>
              <a:rPr lang="es-ES" sz="2000" dirty="0" err="1" smtClean="0">
                <a:latin typeface="Bell MT" pitchFamily="18" charset="0"/>
              </a:rPr>
              <a:t>importateur</a:t>
            </a:r>
            <a:r>
              <a:rPr lang="es-ES" sz="2000" dirty="0" smtClean="0">
                <a:latin typeface="Bell MT" pitchFamily="18" charset="0"/>
              </a:rPr>
              <a:t> de </a:t>
            </a:r>
            <a:r>
              <a:rPr lang="es-ES" sz="2000" dirty="0" err="1" smtClean="0">
                <a:latin typeface="Bell MT" pitchFamily="18" charset="0"/>
              </a:rPr>
              <a:t>produits</a:t>
            </a:r>
            <a:r>
              <a:rPr lang="es-ES" sz="2000" dirty="0" smtClean="0">
                <a:latin typeface="Bell MT" pitchFamily="18" charset="0"/>
              </a:rPr>
              <a:t> </a:t>
            </a:r>
            <a:r>
              <a:rPr lang="es-ES" sz="2000" dirty="0" err="1" smtClean="0">
                <a:latin typeface="Bell MT" pitchFamily="18" charset="0"/>
              </a:rPr>
              <a:t>miniers</a:t>
            </a:r>
            <a:r>
              <a:rPr lang="es-ES" sz="2000" dirty="0" smtClean="0">
                <a:latin typeface="Bell MT" pitchFamily="18" charset="0"/>
              </a:rPr>
              <a:t> </a:t>
            </a:r>
            <a:r>
              <a:rPr lang="es-ES" sz="2000" dirty="0" err="1" smtClean="0">
                <a:latin typeface="Bell MT" pitchFamily="18" charset="0"/>
              </a:rPr>
              <a:t>boliviens</a:t>
            </a:r>
            <a:r>
              <a:rPr lang="es-ES" sz="2000" dirty="0" smtClean="0">
                <a:latin typeface="Bell MT" pitchFamily="18" charset="0"/>
              </a:rPr>
              <a:t> (Pagina</a:t>
            </a:r>
            <a:r>
              <a:rPr lang="es-ES" dirty="0" smtClean="0"/>
              <a:t> </a:t>
            </a:r>
            <a:r>
              <a:rPr lang="es-ES" sz="2000" dirty="0" smtClean="0">
                <a:latin typeface="Bell MT" pitchFamily="18" charset="0"/>
              </a:rPr>
              <a:t>Siete, 2016).</a:t>
            </a:r>
            <a:endParaRPr lang="es-CL" sz="2000" dirty="0" smtClean="0">
              <a:latin typeface="Bell MT"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5 Rectángulo"/>
          <p:cNvSpPr>
            <a:spLocks noChangeArrowheads="1"/>
          </p:cNvSpPr>
          <p:nvPr/>
        </p:nvSpPr>
        <p:spPr bwMode="auto">
          <a:xfrm>
            <a:off x="250825" y="260350"/>
            <a:ext cx="8424863" cy="954107"/>
          </a:xfrm>
          <a:prstGeom prst="rect">
            <a:avLst/>
          </a:prstGeom>
          <a:noFill/>
          <a:ln w="9525">
            <a:noFill/>
            <a:miter lim="800000"/>
            <a:headEnd/>
            <a:tailEnd/>
          </a:ln>
        </p:spPr>
        <p:txBody>
          <a:bodyPr>
            <a:spAutoFit/>
          </a:bodyPr>
          <a:lstStyle/>
          <a:p>
            <a:pPr algn="ctr"/>
            <a:r>
              <a:rPr lang="es-CL" sz="2800" b="1" dirty="0">
                <a:solidFill>
                  <a:schemeClr val="tx2">
                    <a:lumMod val="90000"/>
                  </a:schemeClr>
                </a:solidFill>
                <a:latin typeface="Bell MT" pitchFamily="18" charset="0"/>
              </a:rPr>
              <a:t>INDUSTRIALISATION MINIÈRE NATIONALE À PARTIR DU PROJET SIDÉRURGIQUE “MUTÚN”</a:t>
            </a:r>
          </a:p>
        </p:txBody>
      </p:sp>
      <p:sp>
        <p:nvSpPr>
          <p:cNvPr id="41987" name="5 Rectángulo"/>
          <p:cNvSpPr>
            <a:spLocks noChangeArrowheads="1"/>
          </p:cNvSpPr>
          <p:nvPr/>
        </p:nvSpPr>
        <p:spPr bwMode="auto">
          <a:xfrm>
            <a:off x="539552" y="1476067"/>
            <a:ext cx="8242468" cy="4708981"/>
          </a:xfrm>
          <a:prstGeom prst="rect">
            <a:avLst/>
          </a:prstGeom>
          <a:noFill/>
          <a:ln w="9525">
            <a:noFill/>
            <a:miter lim="800000"/>
            <a:headEnd/>
            <a:tailEnd/>
          </a:ln>
        </p:spPr>
        <p:txBody>
          <a:bodyPr wrap="square">
            <a:spAutoFit/>
          </a:bodyPr>
          <a:lstStyle/>
          <a:p>
            <a:r>
              <a:rPr lang="fr-BE" sz="2000" b="1" dirty="0" smtClean="0">
                <a:latin typeface="Bell MT" pitchFamily="18" charset="0"/>
              </a:rPr>
              <a:t>La Bolivie exporte uniquement de la matière première brute </a:t>
            </a:r>
            <a:r>
              <a:rPr lang="fr-BE" sz="2000" b="1" dirty="0" smtClean="0">
                <a:latin typeface="Bell MT" pitchFamily="18" charset="0"/>
              </a:rPr>
              <a:t>de </a:t>
            </a:r>
            <a:r>
              <a:rPr lang="fr-BE" sz="2000" b="1" dirty="0" smtClean="0">
                <a:latin typeface="Bell MT" pitchFamily="18" charset="0"/>
              </a:rPr>
              <a:t>minerais, à l’exception de l’étain. </a:t>
            </a:r>
          </a:p>
          <a:p>
            <a:endParaRPr lang="fr-BE" sz="2000" b="1" dirty="0" smtClean="0">
              <a:latin typeface="Bell MT" pitchFamily="18" charset="0"/>
            </a:endParaRPr>
          </a:p>
          <a:p>
            <a:r>
              <a:rPr lang="fr-BE" sz="2000" b="1" u="sng" dirty="0" smtClean="0">
                <a:latin typeface="Bell MT" pitchFamily="18" charset="0"/>
              </a:rPr>
              <a:t>La production d’acier du </a:t>
            </a:r>
            <a:r>
              <a:rPr lang="fr-BE" sz="2000" b="1" u="sng" dirty="0" err="1" smtClean="0">
                <a:latin typeface="Bell MT" pitchFamily="18" charset="0"/>
              </a:rPr>
              <a:t>Mutún</a:t>
            </a:r>
            <a:r>
              <a:rPr lang="fr-BE" sz="2000" b="1" u="sng" dirty="0" smtClean="0">
                <a:latin typeface="Bell MT" pitchFamily="18" charset="0"/>
              </a:rPr>
              <a:t> serait le début de l’industrialisation du secteur des mines</a:t>
            </a:r>
            <a:endParaRPr lang="fr-BE" sz="2000" b="1" dirty="0" smtClean="0">
              <a:latin typeface="Bell MT" pitchFamily="18" charset="0"/>
            </a:endParaRPr>
          </a:p>
          <a:p>
            <a:r>
              <a:rPr lang="fr-BE" sz="2000" b="1" dirty="0" smtClean="0">
                <a:latin typeface="Bell MT" pitchFamily="18" charset="0"/>
              </a:rPr>
              <a:t>L’usine du </a:t>
            </a:r>
            <a:r>
              <a:rPr lang="fr-BE" sz="2000" b="1" dirty="0" err="1" smtClean="0">
                <a:latin typeface="Bell MT" pitchFamily="18" charset="0"/>
              </a:rPr>
              <a:t>Mutún</a:t>
            </a:r>
            <a:r>
              <a:rPr lang="fr-BE" sz="2000" b="1" dirty="0" smtClean="0">
                <a:latin typeface="Bell MT" pitchFamily="18" charset="0"/>
              </a:rPr>
              <a:t> devrait commencer la production d’acier en 2019</a:t>
            </a:r>
          </a:p>
          <a:p>
            <a:endParaRPr lang="fr-BE" sz="2000" b="1" dirty="0" smtClean="0">
              <a:latin typeface="Bell MT" pitchFamily="18" charset="0"/>
            </a:endParaRPr>
          </a:p>
          <a:p>
            <a:r>
              <a:rPr lang="fr-BE" sz="2000" b="1" dirty="0" smtClean="0">
                <a:latin typeface="Bell MT" pitchFamily="18" charset="0"/>
              </a:rPr>
              <a:t>Planification de l’industrialisation du secteur: </a:t>
            </a:r>
          </a:p>
          <a:p>
            <a:endParaRPr lang="fr-BE" sz="2000" b="1" dirty="0" smtClean="0">
              <a:latin typeface="Bell MT" pitchFamily="18" charset="0"/>
            </a:endParaRPr>
          </a:p>
          <a:p>
            <a:r>
              <a:rPr lang="fr-BE" sz="2000" b="1" dirty="0" smtClean="0">
                <a:latin typeface="Bell MT" pitchFamily="18" charset="0"/>
              </a:rPr>
              <a:t>- alliage du zinc et de l’acier, de l’étain ou du bismuth dont les industries se situeraient en différents points du pays: Cochabamba, Oruro, Potosí, La Paz, Santa Cruz, etc.</a:t>
            </a:r>
          </a:p>
          <a:p>
            <a:endParaRPr lang="fr-BE" sz="2000" b="1" dirty="0" smtClean="0">
              <a:latin typeface="Bell MT" pitchFamily="18" charset="0"/>
            </a:endParaRPr>
          </a:p>
          <a:p>
            <a:r>
              <a:rPr lang="fr-BE" sz="2000" b="1" dirty="0" smtClean="0">
                <a:latin typeface="Bell MT" pitchFamily="18" charset="0"/>
              </a:rPr>
              <a:t>- développement  de la </a:t>
            </a:r>
            <a:r>
              <a:rPr lang="fr-BE" sz="2000" b="1" dirty="0" smtClean="0">
                <a:latin typeface="Bell MT" pitchFamily="18" charset="0"/>
              </a:rPr>
              <a:t>métal-mécanique </a:t>
            </a:r>
            <a:r>
              <a:rPr lang="fr-BE" sz="2000" b="1" dirty="0" smtClean="0">
                <a:latin typeface="Bell MT" pitchFamily="18" charset="0"/>
              </a:rPr>
              <a:t>pour faire des </a:t>
            </a:r>
            <a:r>
              <a:rPr lang="fr-BE" sz="2000" b="1" dirty="0" smtClean="0">
                <a:latin typeface="Bell MT" pitchFamily="18" charset="0"/>
              </a:rPr>
              <a:t>parties </a:t>
            </a:r>
            <a:r>
              <a:rPr lang="fr-BE" sz="2000" b="1" dirty="0" smtClean="0">
                <a:latin typeface="Bell MT" pitchFamily="18" charset="0"/>
              </a:rPr>
              <a:t>et des pièces pour la consommation interne ainsi que pour l’exportation.</a:t>
            </a:r>
            <a:endParaRPr lang="es-CL" sz="2000" dirty="0">
              <a:latin typeface="Bell MT" pitchFamily="18" charset="0"/>
            </a:endParaRPr>
          </a:p>
        </p:txBody>
      </p:sp>
      <p:pic>
        <p:nvPicPr>
          <p:cNvPr id="4"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196752"/>
            <a:ext cx="7845496" cy="864096"/>
          </a:xfrm>
        </p:spPr>
        <p:txBody>
          <a:bodyPr>
            <a:normAutofit fontScale="90000"/>
          </a:bodyPr>
          <a:lstStyle/>
          <a:p>
            <a:pPr algn="ctr" eaLnBrk="1" fontAlgn="auto" hangingPunct="1">
              <a:spcAft>
                <a:spcPts val="0"/>
              </a:spcAft>
              <a:defRPr/>
            </a:pPr>
            <a:r>
              <a:rPr lang="es-CL" sz="6000" dirty="0" err="1" smtClean="0">
                <a:solidFill>
                  <a:srgbClr val="FEFAC9"/>
                </a:solidFill>
                <a:effectLst/>
                <a:latin typeface="Bell MT" pitchFamily="18" charset="0"/>
              </a:rPr>
              <a:t>L’industrie</a:t>
            </a:r>
            <a:r>
              <a:rPr lang="es-CL" sz="6000" dirty="0" smtClean="0">
                <a:solidFill>
                  <a:srgbClr val="FEFAC9"/>
                </a:solidFill>
                <a:effectLst/>
                <a:latin typeface="Bell MT" pitchFamily="18" charset="0"/>
              </a:rPr>
              <a:t> </a:t>
            </a:r>
            <a:r>
              <a:rPr lang="es-CL" sz="6000" dirty="0" err="1" smtClean="0">
                <a:solidFill>
                  <a:srgbClr val="FEFAC9"/>
                </a:solidFill>
                <a:effectLst/>
                <a:latin typeface="Bell MT" pitchFamily="18" charset="0"/>
              </a:rPr>
              <a:t>minière</a:t>
            </a:r>
            <a:r>
              <a:rPr lang="es-CL" sz="6000" dirty="0" smtClean="0">
                <a:solidFill>
                  <a:srgbClr val="FEFAC9"/>
                </a:solidFill>
                <a:effectLst/>
                <a:latin typeface="Bell MT" pitchFamily="18" charset="0"/>
              </a:rPr>
              <a:t>: </a:t>
            </a:r>
            <a:r>
              <a:rPr lang="es-CL" sz="6000" dirty="0" err="1" smtClean="0">
                <a:solidFill>
                  <a:srgbClr val="FEFAC9"/>
                </a:solidFill>
                <a:effectLst/>
                <a:latin typeface="Bell MT" pitchFamily="18" charset="0"/>
              </a:rPr>
              <a:t>perspectives</a:t>
            </a:r>
            <a:endParaRPr lang="es-CL" dirty="0"/>
          </a:p>
        </p:txBody>
      </p:sp>
      <p:pic>
        <p:nvPicPr>
          <p:cNvPr id="29698"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
        <p:nvSpPr>
          <p:cNvPr id="29699" name="5 Rectángulo"/>
          <p:cNvSpPr>
            <a:spLocks noChangeArrowheads="1"/>
          </p:cNvSpPr>
          <p:nvPr/>
        </p:nvSpPr>
        <p:spPr bwMode="auto">
          <a:xfrm>
            <a:off x="539750" y="2465601"/>
            <a:ext cx="8136706" cy="1323439"/>
          </a:xfrm>
          <a:prstGeom prst="rect">
            <a:avLst/>
          </a:prstGeom>
          <a:noFill/>
          <a:ln w="9525">
            <a:noFill/>
            <a:miter lim="800000"/>
            <a:headEnd/>
            <a:tailEnd/>
          </a:ln>
        </p:spPr>
        <p:txBody>
          <a:bodyPr wrap="square">
            <a:spAutoFit/>
          </a:bodyPr>
          <a:lstStyle/>
          <a:p>
            <a:pPr algn="just"/>
            <a:r>
              <a:rPr lang="fr-FR" sz="2000" dirty="0" smtClean="0">
                <a:latin typeface="Bell MT" pitchFamily="18" charset="0"/>
              </a:rPr>
              <a:t>Le ministre de l'exploitation minière de la </a:t>
            </a:r>
            <a:r>
              <a:rPr lang="fr-FR" sz="2000" dirty="0" smtClean="0">
                <a:latin typeface="Bell MT" pitchFamily="18" charset="0"/>
              </a:rPr>
              <a:t>Bolivie, </a:t>
            </a:r>
            <a:r>
              <a:rPr lang="fr-FR" sz="2000" dirty="0" err="1" smtClean="0">
                <a:latin typeface="Bell MT" pitchFamily="18" charset="0"/>
              </a:rPr>
              <a:t>Cesar</a:t>
            </a:r>
            <a:r>
              <a:rPr lang="fr-FR" sz="2000" dirty="0" smtClean="0">
                <a:latin typeface="Bell MT" pitchFamily="18" charset="0"/>
              </a:rPr>
              <a:t> Navarro, déclarait en janvier 2016 </a:t>
            </a:r>
            <a:r>
              <a:rPr lang="fr-FR" sz="2000" dirty="0" smtClean="0">
                <a:latin typeface="Bell MT" pitchFamily="18" charset="0"/>
              </a:rPr>
              <a:t>qu’un </a:t>
            </a:r>
            <a:r>
              <a:rPr lang="fr-FR" sz="2000" dirty="0" smtClean="0">
                <a:latin typeface="Bell MT" pitchFamily="18" charset="0"/>
              </a:rPr>
              <a:t>investissement de </a:t>
            </a:r>
            <a:r>
              <a:rPr lang="fr-FR" sz="2000" dirty="0" smtClean="0">
                <a:latin typeface="Bell MT" pitchFamily="18" charset="0"/>
              </a:rPr>
              <a:t>2 milliards </a:t>
            </a:r>
            <a:r>
              <a:rPr lang="fr-FR" sz="2000" dirty="0" smtClean="0">
                <a:latin typeface="Bell MT" pitchFamily="18" charset="0"/>
              </a:rPr>
              <a:t>USD </a:t>
            </a:r>
            <a:r>
              <a:rPr lang="fr-FR" sz="2000" dirty="0" smtClean="0">
                <a:latin typeface="Bell MT" pitchFamily="18" charset="0"/>
              </a:rPr>
              <a:t>est prévu pour </a:t>
            </a:r>
            <a:r>
              <a:rPr lang="fr-FR" sz="2000" dirty="0" smtClean="0">
                <a:latin typeface="Bell MT" pitchFamily="18" charset="0"/>
              </a:rPr>
              <a:t>la construction d'usines dans les villes de La Paz, Oruro et Potosi, et d'autres projets de production </a:t>
            </a:r>
            <a:r>
              <a:rPr lang="fr-FR" sz="2000" dirty="0" smtClean="0">
                <a:latin typeface="Bell MT" pitchFamily="18" charset="0"/>
              </a:rPr>
              <a:t>(</a:t>
            </a:r>
            <a:r>
              <a:rPr lang="fr-FR" sz="2000" dirty="0" smtClean="0">
                <a:latin typeface="Bell MT" pitchFamily="18" charset="0"/>
              </a:rPr>
              <a:t>Portal </a:t>
            </a:r>
            <a:r>
              <a:rPr lang="fr-FR" sz="2000" dirty="0" err="1" smtClean="0">
                <a:latin typeface="Bell MT" pitchFamily="18" charset="0"/>
              </a:rPr>
              <a:t>Minero</a:t>
            </a:r>
            <a:r>
              <a:rPr lang="fr-FR" sz="2000" dirty="0" smtClean="0">
                <a:latin typeface="Bell MT" pitchFamily="18" charset="0"/>
              </a:rPr>
              <a:t>, 2016). </a:t>
            </a:r>
            <a:endParaRPr lang="fr-BE" sz="2000" dirty="0" smtClean="0">
              <a:solidFill>
                <a:schemeClr val="bg1"/>
              </a:solidFill>
              <a:latin typeface="Bell MT"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5 Rectángulo"/>
          <p:cNvSpPr>
            <a:spLocks noChangeArrowheads="1"/>
          </p:cNvSpPr>
          <p:nvPr/>
        </p:nvSpPr>
        <p:spPr bwMode="auto">
          <a:xfrm>
            <a:off x="250825" y="260350"/>
            <a:ext cx="8424863" cy="646331"/>
          </a:xfrm>
          <a:prstGeom prst="rect">
            <a:avLst/>
          </a:prstGeom>
          <a:noFill/>
          <a:ln w="9525">
            <a:noFill/>
            <a:miter lim="800000"/>
            <a:headEnd/>
            <a:tailEnd/>
          </a:ln>
        </p:spPr>
        <p:txBody>
          <a:bodyPr>
            <a:spAutoFit/>
          </a:bodyPr>
          <a:lstStyle/>
          <a:p>
            <a:pPr algn="ctr"/>
            <a:r>
              <a:rPr lang="es-CL" sz="3600" b="1" dirty="0" smtClean="0">
                <a:solidFill>
                  <a:schemeClr val="tx2">
                    <a:lumMod val="90000"/>
                  </a:schemeClr>
                </a:solidFill>
                <a:latin typeface="Bell MT" pitchFamily="18" charset="0"/>
              </a:rPr>
              <a:t>NOUVELLE LOI MINIÈRE</a:t>
            </a:r>
            <a:endParaRPr lang="es-CL" sz="4000" b="1" dirty="0">
              <a:solidFill>
                <a:schemeClr val="tx2">
                  <a:lumMod val="90000"/>
                </a:schemeClr>
              </a:solidFill>
              <a:latin typeface="Bell MT" pitchFamily="18" charset="0"/>
            </a:endParaRPr>
          </a:p>
        </p:txBody>
      </p:sp>
      <p:sp>
        <p:nvSpPr>
          <p:cNvPr id="41987" name="5 Rectángulo"/>
          <p:cNvSpPr>
            <a:spLocks noChangeArrowheads="1"/>
          </p:cNvSpPr>
          <p:nvPr/>
        </p:nvSpPr>
        <p:spPr bwMode="auto">
          <a:xfrm>
            <a:off x="428596" y="1571612"/>
            <a:ext cx="8424862" cy="3539430"/>
          </a:xfrm>
          <a:prstGeom prst="rect">
            <a:avLst/>
          </a:prstGeom>
          <a:noFill/>
          <a:ln w="9525">
            <a:noFill/>
            <a:miter lim="800000"/>
            <a:headEnd/>
            <a:tailEnd/>
          </a:ln>
        </p:spPr>
        <p:txBody>
          <a:bodyPr wrap="square">
            <a:spAutoFit/>
          </a:bodyPr>
          <a:lstStyle/>
          <a:p>
            <a:r>
              <a:rPr lang="fr-BE" sz="3200" b="1" dirty="0" smtClean="0">
                <a:latin typeface="Bell MT" pitchFamily="18" charset="0"/>
              </a:rPr>
              <a:t>Priorité du gouvernement </a:t>
            </a:r>
            <a:r>
              <a:rPr lang="fr-BE" sz="3200" b="1" dirty="0" smtClean="0">
                <a:latin typeface="Bell MT" pitchFamily="18" charset="0"/>
              </a:rPr>
              <a:t>d’</a:t>
            </a:r>
            <a:r>
              <a:rPr lang="fr-BE" sz="3200" b="1" dirty="0" err="1" smtClean="0">
                <a:latin typeface="Bell MT" pitchFamily="18" charset="0"/>
              </a:rPr>
              <a:t>Evo</a:t>
            </a:r>
            <a:r>
              <a:rPr lang="fr-BE" sz="3200" b="1" dirty="0" smtClean="0">
                <a:latin typeface="Bell MT" pitchFamily="18" charset="0"/>
              </a:rPr>
              <a:t> </a:t>
            </a:r>
            <a:r>
              <a:rPr lang="fr-BE" sz="3200" b="1" dirty="0" smtClean="0">
                <a:latin typeface="Bell MT" pitchFamily="18" charset="0"/>
              </a:rPr>
              <a:t>Morales</a:t>
            </a:r>
          </a:p>
          <a:p>
            <a:endParaRPr lang="fr-BE" sz="3200" b="1" dirty="0" smtClean="0">
              <a:latin typeface="Bell MT" pitchFamily="18" charset="0"/>
            </a:endParaRPr>
          </a:p>
          <a:p>
            <a:r>
              <a:rPr lang="fr-BE" sz="3200" b="1" dirty="0" smtClean="0">
                <a:latin typeface="Bell MT" pitchFamily="18" charset="0"/>
              </a:rPr>
              <a:t>La nouvelle loi minière </a:t>
            </a:r>
            <a:r>
              <a:rPr lang="fr-BE" sz="3200" b="1" dirty="0" smtClean="0">
                <a:latin typeface="Bell MT" pitchFamily="18" charset="0"/>
              </a:rPr>
              <a:t>donne </a:t>
            </a:r>
            <a:r>
              <a:rPr lang="fr-BE" sz="3200" b="1" dirty="0" smtClean="0">
                <a:latin typeface="Bell MT" pitchFamily="18" charset="0"/>
              </a:rPr>
              <a:t>à l’Etat la propriété exclusive des ressources naturelles.</a:t>
            </a:r>
            <a:endParaRPr lang="es-CL" sz="2400" b="1" dirty="0" smtClean="0">
              <a:latin typeface="Bell MT" pitchFamily="18" charset="0"/>
            </a:endParaRPr>
          </a:p>
          <a:p>
            <a:endParaRPr lang="es-CL" sz="2400" b="1" dirty="0" smtClean="0">
              <a:latin typeface="Bell MT" pitchFamily="18" charset="0"/>
            </a:endParaRPr>
          </a:p>
          <a:p>
            <a:endParaRPr lang="es-CL" sz="2400" b="1" dirty="0">
              <a:latin typeface="Bell MT" pitchFamily="18" charset="0"/>
            </a:endParaRPr>
          </a:p>
          <a:p>
            <a:endParaRPr lang="es-CL" sz="2400" b="1" dirty="0">
              <a:latin typeface="Bell MT" pitchFamily="18" charset="0"/>
            </a:endParaRPr>
          </a:p>
          <a:p>
            <a:endParaRPr lang="es-CL" sz="2400" dirty="0">
              <a:latin typeface="Bell MT" pitchFamily="18" charset="0"/>
            </a:endParaRPr>
          </a:p>
        </p:txBody>
      </p:sp>
      <p:pic>
        <p:nvPicPr>
          <p:cNvPr id="4"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5 Rectángulo"/>
          <p:cNvSpPr>
            <a:spLocks noChangeArrowheads="1"/>
          </p:cNvSpPr>
          <p:nvPr/>
        </p:nvSpPr>
        <p:spPr bwMode="auto">
          <a:xfrm>
            <a:off x="250825" y="260350"/>
            <a:ext cx="8424863" cy="646331"/>
          </a:xfrm>
          <a:prstGeom prst="rect">
            <a:avLst/>
          </a:prstGeom>
          <a:noFill/>
          <a:ln w="9525">
            <a:noFill/>
            <a:miter lim="800000"/>
            <a:headEnd/>
            <a:tailEnd/>
          </a:ln>
        </p:spPr>
        <p:txBody>
          <a:bodyPr>
            <a:spAutoFit/>
          </a:bodyPr>
          <a:lstStyle/>
          <a:p>
            <a:pPr algn="ctr"/>
            <a:r>
              <a:rPr lang="es-CL" sz="3600" b="1" dirty="0" smtClean="0">
                <a:solidFill>
                  <a:schemeClr val="tx2">
                    <a:lumMod val="90000"/>
                  </a:schemeClr>
                </a:solidFill>
                <a:latin typeface="Bell MT" pitchFamily="18" charset="0"/>
              </a:rPr>
              <a:t>TIERRA S.A. et la </a:t>
            </a:r>
            <a:r>
              <a:rPr lang="es-CL" sz="3600" b="1" dirty="0" err="1" smtClean="0">
                <a:solidFill>
                  <a:schemeClr val="tx2">
                    <a:lumMod val="90000"/>
                  </a:schemeClr>
                </a:solidFill>
                <a:latin typeface="Bell MT" pitchFamily="18" charset="0"/>
              </a:rPr>
              <a:t>Belgique</a:t>
            </a:r>
            <a:endParaRPr lang="es-CL" sz="4000" b="1" dirty="0">
              <a:solidFill>
                <a:schemeClr val="tx2">
                  <a:lumMod val="90000"/>
                </a:schemeClr>
              </a:solidFill>
              <a:latin typeface="Bell MT" pitchFamily="18" charset="0"/>
            </a:endParaRPr>
          </a:p>
        </p:txBody>
      </p:sp>
      <p:sp>
        <p:nvSpPr>
          <p:cNvPr id="41987" name="5 Rectángulo"/>
          <p:cNvSpPr>
            <a:spLocks noChangeArrowheads="1"/>
          </p:cNvSpPr>
          <p:nvPr/>
        </p:nvSpPr>
        <p:spPr bwMode="auto">
          <a:xfrm>
            <a:off x="611560" y="1196752"/>
            <a:ext cx="8208590" cy="4339650"/>
          </a:xfrm>
          <a:prstGeom prst="rect">
            <a:avLst/>
          </a:prstGeom>
          <a:noFill/>
          <a:ln w="9525">
            <a:noFill/>
            <a:miter lim="800000"/>
            <a:headEnd/>
            <a:tailEnd/>
          </a:ln>
        </p:spPr>
        <p:txBody>
          <a:bodyPr wrap="square">
            <a:spAutoFit/>
          </a:bodyPr>
          <a:lstStyle/>
          <a:p>
            <a:endParaRPr lang="es-CL" sz="2800" b="1" dirty="0" smtClean="0">
              <a:latin typeface="Bell MT" pitchFamily="18" charset="0"/>
            </a:endParaRPr>
          </a:p>
          <a:p>
            <a:r>
              <a:rPr lang="fr-BE" sz="2800" b="1" dirty="0" smtClean="0">
                <a:latin typeface="Bell MT" pitchFamily="18" charset="0"/>
              </a:rPr>
              <a:t>TIERRA S.A. a été créé à partir d’un projet financé par l’ONG “Terre” de Belgique (1969 à 1983) pour promouvoir l’industrialisation de la chaux à </a:t>
            </a:r>
            <a:r>
              <a:rPr lang="fr-BE" sz="2800" b="1" dirty="0" err="1" smtClean="0">
                <a:latin typeface="Bell MT" pitchFamily="18" charset="0"/>
              </a:rPr>
              <a:t>Julaca</a:t>
            </a:r>
            <a:endParaRPr lang="fr-BE" sz="2800" b="1" dirty="0" smtClean="0">
              <a:latin typeface="Bell MT" pitchFamily="18" charset="0"/>
            </a:endParaRPr>
          </a:p>
          <a:p>
            <a:r>
              <a:rPr lang="fr-BE" sz="2800" b="1" dirty="0" smtClean="0">
                <a:solidFill>
                  <a:schemeClr val="tx2">
                    <a:lumMod val="90000"/>
                  </a:schemeClr>
                </a:solidFill>
                <a:latin typeface="Bell MT" pitchFamily="18" charset="0"/>
              </a:rPr>
              <a:t>www.tierra.bo</a:t>
            </a:r>
            <a:r>
              <a:rPr lang="fr-BE" sz="2800" b="1" dirty="0" smtClean="0">
                <a:solidFill>
                  <a:schemeClr val="accent2">
                    <a:lumMod val="60000"/>
                    <a:lumOff val="40000"/>
                  </a:schemeClr>
                </a:solidFill>
                <a:latin typeface="Bell MT" pitchFamily="18" charset="0"/>
              </a:rPr>
              <a:t> </a:t>
            </a:r>
          </a:p>
          <a:p>
            <a:endParaRPr lang="fr-BE" sz="2800" b="1" dirty="0" smtClean="0">
              <a:latin typeface="Bell MT" pitchFamily="18" charset="0"/>
            </a:endParaRPr>
          </a:p>
          <a:p>
            <a:r>
              <a:rPr lang="fr-BE" sz="2800" b="1" dirty="0" smtClean="0">
                <a:latin typeface="Bell MT" pitchFamily="18" charset="0"/>
              </a:rPr>
              <a:t>En 1985, à la demande de TERRE de Belgique, le projet de coopération devient la </a:t>
            </a:r>
            <a:r>
              <a:rPr lang="fr-BE" sz="2800" b="1" dirty="0" err="1" smtClean="0">
                <a:latin typeface="Bell MT" pitchFamily="18" charset="0"/>
              </a:rPr>
              <a:t>Empresa</a:t>
            </a:r>
            <a:r>
              <a:rPr lang="fr-BE" sz="2800" b="1" dirty="0" smtClean="0">
                <a:latin typeface="Bell MT" pitchFamily="18" charset="0"/>
              </a:rPr>
              <a:t> Social </a:t>
            </a:r>
            <a:r>
              <a:rPr lang="fr-BE" sz="2800" b="1" dirty="0" err="1" smtClean="0">
                <a:latin typeface="Bell MT" pitchFamily="18" charset="0"/>
              </a:rPr>
              <a:t>Tierra</a:t>
            </a:r>
            <a:r>
              <a:rPr lang="fr-BE" sz="2800" b="1" dirty="0" smtClean="0">
                <a:latin typeface="Bell MT" pitchFamily="18" charset="0"/>
              </a:rPr>
              <a:t> </a:t>
            </a:r>
            <a:r>
              <a:rPr lang="fr-BE" sz="2800" b="1" dirty="0" err="1" smtClean="0">
                <a:latin typeface="Bell MT" pitchFamily="18" charset="0"/>
              </a:rPr>
              <a:t>Ltda</a:t>
            </a:r>
            <a:r>
              <a:rPr lang="fr-BE" sz="2800" b="1" dirty="0" smtClean="0">
                <a:latin typeface="Bell MT" pitchFamily="18" charset="0"/>
              </a:rPr>
              <a:t>.</a:t>
            </a:r>
            <a:endParaRPr lang="es-CL" sz="2400" b="1" dirty="0">
              <a:latin typeface="Bell MT" pitchFamily="18" charset="0"/>
            </a:endParaRPr>
          </a:p>
          <a:p>
            <a:endParaRPr lang="es-CL" sz="2400" dirty="0">
              <a:latin typeface="Bell MT" pitchFamily="18" charset="0"/>
            </a:endParaRPr>
          </a:p>
        </p:txBody>
      </p:sp>
      <p:pic>
        <p:nvPicPr>
          <p:cNvPr id="4" name="Picture 2" descr="http://www.boliviabella.com/images/bolivia_facts_flag.png"/>
          <p:cNvPicPr>
            <a:picLocks noChangeAspect="1" noChangeArrowheads="1"/>
          </p:cNvPicPr>
          <p:nvPr/>
        </p:nvPicPr>
        <p:blipFill>
          <a:blip r:embed="rId2" cstate="print"/>
          <a:srcRect/>
          <a:stretch>
            <a:fillRect/>
          </a:stretch>
        </p:blipFill>
        <p:spPr bwMode="auto">
          <a:xfrm>
            <a:off x="8232775" y="6237288"/>
            <a:ext cx="911225" cy="62071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5 Rectángulo"/>
          <p:cNvSpPr>
            <a:spLocks noChangeArrowheads="1"/>
          </p:cNvSpPr>
          <p:nvPr/>
        </p:nvSpPr>
        <p:spPr bwMode="auto">
          <a:xfrm>
            <a:off x="250825" y="260350"/>
            <a:ext cx="8424863" cy="646331"/>
          </a:xfrm>
          <a:prstGeom prst="rect">
            <a:avLst/>
          </a:prstGeom>
          <a:noFill/>
          <a:ln w="9525">
            <a:noFill/>
            <a:miter lim="800000"/>
            <a:headEnd/>
            <a:tailEnd/>
          </a:ln>
        </p:spPr>
        <p:txBody>
          <a:bodyPr>
            <a:spAutoFit/>
          </a:bodyPr>
          <a:lstStyle/>
          <a:p>
            <a:pPr algn="ctr"/>
            <a:r>
              <a:rPr lang="es-CL" sz="3600" b="1" dirty="0" smtClean="0">
                <a:solidFill>
                  <a:schemeClr val="tx2">
                    <a:lumMod val="90000"/>
                  </a:schemeClr>
                </a:solidFill>
                <a:latin typeface="Bell MT" pitchFamily="18" charset="0"/>
              </a:rPr>
              <a:t>TIERRA S.A. et la </a:t>
            </a:r>
            <a:r>
              <a:rPr lang="es-CL" sz="3600" b="1" dirty="0" err="1" smtClean="0">
                <a:solidFill>
                  <a:schemeClr val="tx2">
                    <a:lumMod val="90000"/>
                  </a:schemeClr>
                </a:solidFill>
                <a:latin typeface="Bell MT" pitchFamily="18" charset="0"/>
              </a:rPr>
              <a:t>Belgique</a:t>
            </a:r>
            <a:endParaRPr lang="es-CL" sz="4000" b="1" dirty="0">
              <a:solidFill>
                <a:schemeClr val="tx2">
                  <a:lumMod val="90000"/>
                </a:schemeClr>
              </a:solidFill>
              <a:latin typeface="Bell MT" pitchFamily="18" charset="0"/>
            </a:endParaRPr>
          </a:p>
        </p:txBody>
      </p:sp>
      <p:sp>
        <p:nvSpPr>
          <p:cNvPr id="41987" name="5 Rectángulo"/>
          <p:cNvSpPr>
            <a:spLocks noChangeArrowheads="1"/>
          </p:cNvSpPr>
          <p:nvPr/>
        </p:nvSpPr>
        <p:spPr bwMode="auto">
          <a:xfrm>
            <a:off x="395288" y="1196752"/>
            <a:ext cx="8424862" cy="4832092"/>
          </a:xfrm>
          <a:prstGeom prst="rect">
            <a:avLst/>
          </a:prstGeom>
          <a:noFill/>
          <a:ln w="9525">
            <a:noFill/>
            <a:miter lim="800000"/>
            <a:headEnd/>
            <a:tailEnd/>
          </a:ln>
        </p:spPr>
        <p:txBody>
          <a:bodyPr wrap="square">
            <a:spAutoFit/>
          </a:bodyPr>
          <a:lstStyle/>
          <a:p>
            <a:r>
              <a:rPr lang="fr-BE" sz="2800" b="1" dirty="0" smtClean="0">
                <a:latin typeface="Bell MT" pitchFamily="18" charset="0"/>
              </a:rPr>
              <a:t>*Usine de production d’acide borique à Potosí (depuis 1992) à 5.020 m. d’altitude à </a:t>
            </a:r>
            <a:r>
              <a:rPr lang="fr-BE" sz="2800" b="1" dirty="0" err="1" smtClean="0">
                <a:latin typeface="Bell MT" pitchFamily="18" charset="0"/>
              </a:rPr>
              <a:t>Apacheta</a:t>
            </a:r>
            <a:endParaRPr lang="fr-BE" sz="2800" b="1" dirty="0" smtClean="0">
              <a:latin typeface="Bell MT" pitchFamily="18" charset="0"/>
            </a:endParaRPr>
          </a:p>
          <a:p>
            <a:endParaRPr lang="fr-BE" sz="2800" b="1" dirty="0" smtClean="0">
              <a:latin typeface="Bell MT" pitchFamily="18" charset="0"/>
            </a:endParaRPr>
          </a:p>
          <a:p>
            <a:endParaRPr lang="fr-BE" sz="2800" b="1" dirty="0" smtClean="0">
              <a:latin typeface="Bell MT" pitchFamily="18" charset="0"/>
            </a:endParaRPr>
          </a:p>
          <a:p>
            <a:endParaRPr lang="fr-BE" sz="2800" b="1" dirty="0" smtClean="0">
              <a:latin typeface="Bell MT" pitchFamily="18" charset="0"/>
            </a:endParaRPr>
          </a:p>
          <a:p>
            <a:endParaRPr lang="fr-BE" sz="2800" b="1" dirty="0" smtClean="0">
              <a:latin typeface="Bell MT" pitchFamily="18" charset="0"/>
            </a:endParaRPr>
          </a:p>
          <a:p>
            <a:endParaRPr lang="fr-BE" sz="2800" b="1" dirty="0" smtClean="0">
              <a:latin typeface="Bell MT" pitchFamily="18" charset="0"/>
            </a:endParaRPr>
          </a:p>
          <a:p>
            <a:endParaRPr lang="fr-BE" sz="2800" b="1" dirty="0" smtClean="0">
              <a:latin typeface="Bell MT" pitchFamily="18" charset="0"/>
            </a:endParaRPr>
          </a:p>
          <a:p>
            <a:endParaRPr lang="fr-BE" sz="2800" b="1" dirty="0" smtClean="0">
              <a:latin typeface="Bell MT" pitchFamily="18" charset="0"/>
            </a:endParaRPr>
          </a:p>
          <a:p>
            <a:r>
              <a:rPr lang="fr-BE" sz="2800" b="1" dirty="0" smtClean="0">
                <a:latin typeface="Bell MT" pitchFamily="18" charset="0"/>
              </a:rPr>
              <a:t>*Opérations minières en : </a:t>
            </a:r>
            <a:r>
              <a:rPr lang="fr-BE" sz="2800" b="1" dirty="0" err="1" smtClean="0">
                <a:latin typeface="Bell MT" pitchFamily="18" charset="0"/>
              </a:rPr>
              <a:t>Capini-Challviri-Pastos</a:t>
            </a:r>
            <a:r>
              <a:rPr lang="fr-BE" sz="2800" b="1" dirty="0" smtClean="0">
                <a:latin typeface="Bell MT" pitchFamily="18" charset="0"/>
              </a:rPr>
              <a:t> Grandes (</a:t>
            </a:r>
            <a:r>
              <a:rPr lang="fr-BE" sz="2800" b="1" dirty="0" smtClean="0">
                <a:latin typeface="Bell MT" pitchFamily="18" charset="0"/>
              </a:rPr>
              <a:t>bore-</a:t>
            </a:r>
            <a:r>
              <a:rPr lang="fr-BE" sz="2800" b="1" dirty="0" err="1" smtClean="0">
                <a:latin typeface="Bell MT" pitchFamily="18" charset="0"/>
              </a:rPr>
              <a:t>uléxite</a:t>
            </a:r>
            <a:r>
              <a:rPr lang="fr-BE" sz="2800" b="1" dirty="0" smtClean="0">
                <a:latin typeface="Bell MT" pitchFamily="18" charset="0"/>
              </a:rPr>
              <a:t>-lithium</a:t>
            </a:r>
            <a:r>
              <a:rPr lang="fr-BE" sz="2800" b="1" dirty="0" smtClean="0">
                <a:latin typeface="Bell MT" pitchFamily="18" charset="0"/>
              </a:rPr>
              <a:t>).</a:t>
            </a:r>
            <a:endParaRPr lang="es-CL" sz="2400" dirty="0">
              <a:latin typeface="Bell MT" pitchFamily="18" charset="0"/>
            </a:endParaRPr>
          </a:p>
        </p:txBody>
      </p:sp>
      <p:pic>
        <p:nvPicPr>
          <p:cNvPr id="2049" name="Picture 1" descr="C:\Users\Awex_2\Desktop\planta[1].jpg"/>
          <p:cNvPicPr>
            <a:picLocks noChangeAspect="1" noChangeArrowheads="1"/>
          </p:cNvPicPr>
          <p:nvPr/>
        </p:nvPicPr>
        <p:blipFill>
          <a:blip r:embed="rId3" cstate="print"/>
          <a:srcRect/>
          <a:stretch>
            <a:fillRect/>
          </a:stretch>
        </p:blipFill>
        <p:spPr bwMode="auto">
          <a:xfrm>
            <a:off x="467544" y="2348880"/>
            <a:ext cx="3672408" cy="2592288"/>
          </a:xfrm>
          <a:prstGeom prst="rect">
            <a:avLst/>
          </a:prstGeom>
          <a:noFill/>
        </p:spPr>
      </p:pic>
      <p:pic>
        <p:nvPicPr>
          <p:cNvPr id="2051" name="Picture 3" descr="C:\Users\Awex_2\Desktop\CB111244[1].jpg"/>
          <p:cNvPicPr>
            <a:picLocks noChangeAspect="1" noChangeArrowheads="1"/>
          </p:cNvPicPr>
          <p:nvPr/>
        </p:nvPicPr>
        <p:blipFill>
          <a:blip r:embed="rId4" cstate="print"/>
          <a:srcRect/>
          <a:stretch>
            <a:fillRect/>
          </a:stretch>
        </p:blipFill>
        <p:spPr bwMode="auto">
          <a:xfrm>
            <a:off x="4572000" y="2276872"/>
            <a:ext cx="3456384" cy="2664296"/>
          </a:xfrm>
          <a:prstGeom prst="rect">
            <a:avLst/>
          </a:prstGeom>
          <a:noFill/>
        </p:spPr>
      </p:pic>
      <p:pic>
        <p:nvPicPr>
          <p:cNvPr id="7" name="Picture 2" descr="http://www.boliviabella.com/images/bolivia_facts_flag.png"/>
          <p:cNvPicPr>
            <a:picLocks noChangeAspect="1" noChangeArrowheads="1"/>
          </p:cNvPicPr>
          <p:nvPr/>
        </p:nvPicPr>
        <p:blipFill>
          <a:blip r:embed="rId5" cstate="print"/>
          <a:srcRect/>
          <a:stretch>
            <a:fillRect/>
          </a:stretch>
        </p:blipFill>
        <p:spPr bwMode="auto">
          <a:xfrm>
            <a:off x="8232775" y="6237288"/>
            <a:ext cx="911225" cy="62071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5 Rectángulo"/>
          <p:cNvSpPr>
            <a:spLocks noChangeArrowheads="1"/>
          </p:cNvSpPr>
          <p:nvPr/>
        </p:nvSpPr>
        <p:spPr bwMode="auto">
          <a:xfrm>
            <a:off x="395288" y="260648"/>
            <a:ext cx="8424862" cy="6186309"/>
          </a:xfrm>
          <a:prstGeom prst="rect">
            <a:avLst/>
          </a:prstGeom>
          <a:noFill/>
          <a:ln w="9525">
            <a:noFill/>
            <a:miter lim="800000"/>
            <a:headEnd/>
            <a:tailEnd/>
          </a:ln>
        </p:spPr>
        <p:txBody>
          <a:bodyPr wrap="square">
            <a:spAutoFit/>
          </a:bodyPr>
          <a:lstStyle/>
          <a:p>
            <a:pPr algn="ctr"/>
            <a:r>
              <a:rPr lang="es-CL" sz="3600" dirty="0" smtClean="0">
                <a:solidFill>
                  <a:schemeClr val="tx2">
                    <a:lumMod val="90000"/>
                  </a:schemeClr>
                </a:solidFill>
                <a:latin typeface="Bell MT" pitchFamily="18" charset="0"/>
              </a:rPr>
              <a:t>MERCI DE VOTRE </a:t>
            </a:r>
            <a:r>
              <a:rPr lang="es-CL" sz="3600" b="1" dirty="0" smtClean="0">
                <a:solidFill>
                  <a:schemeClr val="tx2">
                    <a:lumMod val="90000"/>
                  </a:schemeClr>
                </a:solidFill>
                <a:latin typeface="Bell MT" pitchFamily="18" charset="0"/>
              </a:rPr>
              <a:t>ATTENTION</a:t>
            </a: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endParaRPr lang="es-CL" sz="3600" i="1" dirty="0" smtClean="0">
              <a:latin typeface="Bell MT" pitchFamily="18" charset="0"/>
            </a:endParaRPr>
          </a:p>
          <a:p>
            <a:pPr algn="ctr"/>
            <a:r>
              <a:rPr lang="es-CL" sz="3600" i="1" dirty="0" err="1" smtClean="0">
                <a:latin typeface="Bell MT" pitchFamily="18" charset="0"/>
              </a:rPr>
              <a:t>image</a:t>
            </a:r>
            <a:r>
              <a:rPr lang="es-CL" sz="3600" i="1" dirty="0" smtClean="0">
                <a:latin typeface="Bell MT" pitchFamily="18" charset="0"/>
              </a:rPr>
              <a:t>: Salar Pastos Grandes</a:t>
            </a:r>
            <a:endParaRPr lang="es-CL" sz="2400" dirty="0">
              <a:latin typeface="Bell MT" pitchFamily="18" charset="0"/>
            </a:endParaRPr>
          </a:p>
        </p:txBody>
      </p:sp>
      <p:pic>
        <p:nvPicPr>
          <p:cNvPr id="1030" name="Picture 6" descr="Puna Salteña - Salar Pastos Grandes"/>
          <p:cNvPicPr>
            <a:picLocks noChangeAspect="1" noChangeArrowheads="1"/>
          </p:cNvPicPr>
          <p:nvPr/>
        </p:nvPicPr>
        <p:blipFill>
          <a:blip r:embed="rId2" cstate="print"/>
          <a:srcRect/>
          <a:stretch>
            <a:fillRect/>
          </a:stretch>
        </p:blipFill>
        <p:spPr bwMode="auto">
          <a:xfrm>
            <a:off x="1357290" y="1285860"/>
            <a:ext cx="6696744" cy="4320480"/>
          </a:xfrm>
          <a:prstGeom prst="rect">
            <a:avLst/>
          </a:prstGeom>
          <a:noFill/>
        </p:spPr>
      </p:pic>
      <p:pic>
        <p:nvPicPr>
          <p:cNvPr id="7"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5 Rectángulo"/>
          <p:cNvSpPr>
            <a:spLocks noChangeArrowheads="1"/>
          </p:cNvSpPr>
          <p:nvPr/>
        </p:nvSpPr>
        <p:spPr bwMode="auto">
          <a:xfrm>
            <a:off x="250825" y="260350"/>
            <a:ext cx="8424863" cy="584775"/>
          </a:xfrm>
          <a:prstGeom prst="rect">
            <a:avLst/>
          </a:prstGeom>
          <a:noFill/>
          <a:ln w="9525">
            <a:noFill/>
            <a:miter lim="800000"/>
            <a:headEnd/>
            <a:tailEnd/>
          </a:ln>
        </p:spPr>
        <p:txBody>
          <a:bodyPr>
            <a:spAutoFit/>
          </a:bodyPr>
          <a:lstStyle/>
          <a:p>
            <a:pPr algn="ctr"/>
            <a:r>
              <a:rPr lang="es-CL" sz="3200" b="1" dirty="0" err="1" smtClean="0">
                <a:solidFill>
                  <a:schemeClr val="tx2">
                    <a:lumMod val="90000"/>
                  </a:schemeClr>
                </a:solidFill>
                <a:latin typeface="Bell MT" pitchFamily="18" charset="0"/>
              </a:rPr>
              <a:t>Sources</a:t>
            </a:r>
            <a:endParaRPr lang="es-CL" sz="3200" b="1" dirty="0">
              <a:solidFill>
                <a:schemeClr val="tx2">
                  <a:lumMod val="90000"/>
                </a:schemeClr>
              </a:solidFill>
              <a:latin typeface="Bell MT" pitchFamily="18" charset="0"/>
            </a:endParaRPr>
          </a:p>
        </p:txBody>
      </p:sp>
      <p:sp>
        <p:nvSpPr>
          <p:cNvPr id="41010" name="5 Rectángulo"/>
          <p:cNvSpPr>
            <a:spLocks noChangeArrowheads="1"/>
          </p:cNvSpPr>
          <p:nvPr/>
        </p:nvSpPr>
        <p:spPr bwMode="auto">
          <a:xfrm>
            <a:off x="539552" y="1052736"/>
            <a:ext cx="8171030" cy="5647700"/>
          </a:xfrm>
          <a:prstGeom prst="rect">
            <a:avLst/>
          </a:prstGeom>
          <a:noFill/>
          <a:ln w="9525">
            <a:noFill/>
            <a:miter lim="800000"/>
            <a:headEnd/>
            <a:tailEnd/>
          </a:ln>
        </p:spPr>
        <p:txBody>
          <a:bodyPr wrap="square">
            <a:spAutoFit/>
          </a:bodyPr>
          <a:lstStyle/>
          <a:p>
            <a:pPr algn="just">
              <a:buFont typeface="Arial" pitchFamily="34" charset="0"/>
              <a:buChar char="•"/>
            </a:pPr>
            <a:r>
              <a:rPr lang="es-ES" sz="1500" dirty="0" smtClean="0"/>
              <a:t>https://www.export.gov/article?series=a0pt0000000PAtLAAW&amp;type=Country_Commercial__kav</a:t>
            </a:r>
          </a:p>
          <a:p>
            <a:pPr algn="just">
              <a:buFont typeface="Arial" pitchFamily="34" charset="0"/>
              <a:buChar char="•"/>
            </a:pPr>
            <a:r>
              <a:rPr lang="es-CL" sz="1500" dirty="0" smtClean="0"/>
              <a:t>http://ibce.org.bo/images/publicaciones/ce-239-Cifras-Comercio-Exterior-Bolivia-2015.pdf</a:t>
            </a:r>
          </a:p>
          <a:p>
            <a:pPr algn="just">
              <a:buFont typeface="Arial" pitchFamily="34" charset="0"/>
              <a:buChar char="•"/>
            </a:pPr>
            <a:r>
              <a:rPr lang="es-CL" sz="1500" dirty="0" smtClean="0"/>
              <a:t>http://ibce.org.bo/images/ibcecifras_documentos/CIFRAS-553-Bolivia-Importaciones-combustible.pdf</a:t>
            </a:r>
          </a:p>
          <a:p>
            <a:pPr algn="just">
              <a:buFont typeface="Arial" pitchFamily="34" charset="0"/>
              <a:buChar char="•"/>
            </a:pPr>
            <a:r>
              <a:rPr lang="es-CL" sz="1500" dirty="0" smtClean="0"/>
              <a:t>http://bit.ly/2dG2cfR</a:t>
            </a:r>
          </a:p>
          <a:p>
            <a:pPr algn="just">
              <a:buFont typeface="Arial" pitchFamily="34" charset="0"/>
              <a:buChar char="•"/>
            </a:pPr>
            <a:r>
              <a:rPr lang="es-CL" sz="1500" dirty="0" smtClean="0"/>
              <a:t>http://www.eia.gov/beta/international/country.cfm?iso=BOL</a:t>
            </a:r>
          </a:p>
          <a:p>
            <a:pPr algn="just">
              <a:buFont typeface="Arial" pitchFamily="34" charset="0"/>
              <a:buChar char="•"/>
            </a:pPr>
            <a:r>
              <a:rPr lang="es-CL" sz="1500" dirty="0" smtClean="0"/>
              <a:t>http://www.gazprom-international.com/en/news-media/articles/bolivias-potential-gas-reserves-estimated-2-trillion-m3</a:t>
            </a:r>
          </a:p>
          <a:p>
            <a:pPr algn="just">
              <a:buFont typeface="Arial" pitchFamily="34" charset="0"/>
              <a:buChar char="•"/>
            </a:pPr>
            <a:r>
              <a:rPr lang="es-CL" sz="1500" dirty="0" smtClean="0"/>
              <a:t>http://www.cbhe.org.bo/informacion-de-la-industria/estadisticas/194-reservas</a:t>
            </a:r>
          </a:p>
          <a:p>
            <a:pPr algn="just">
              <a:buFont typeface="Arial" pitchFamily="34" charset="0"/>
              <a:buChar char="•"/>
            </a:pPr>
            <a:r>
              <a:rPr lang="es-CL" sz="1500" dirty="0" smtClean="0"/>
              <a:t>http://www.paginasiete.bo/economia/2014/5/7/tres-megacampos-concentran-produccion-20794.html</a:t>
            </a:r>
          </a:p>
          <a:p>
            <a:pPr algn="just">
              <a:buFont typeface="Arial" pitchFamily="34" charset="0"/>
              <a:buChar char="•"/>
            </a:pPr>
            <a:r>
              <a:rPr lang="es-ES" sz="1500" dirty="0" smtClean="0"/>
              <a:t>http://www.energiabolivia.com/index.php?option=com_content&amp;view=article&amp;id=3949&amp;Itemid=113</a:t>
            </a:r>
            <a:endParaRPr lang="es-CL" sz="1500" dirty="0" smtClean="0"/>
          </a:p>
          <a:p>
            <a:pPr algn="just">
              <a:buFont typeface="Arial" pitchFamily="34" charset="0"/>
              <a:buChar char="•"/>
            </a:pPr>
            <a:r>
              <a:rPr lang="es-ES" sz="1500" dirty="0" smtClean="0"/>
              <a:t>http://www.eldeber.com.bo/economia/exportaciones-bolivia-cayeron-31-2015.html</a:t>
            </a:r>
            <a:endParaRPr lang="es-CL" sz="1500" dirty="0" smtClean="0"/>
          </a:p>
          <a:p>
            <a:pPr fontAlgn="auto">
              <a:spcBef>
                <a:spcPts val="0"/>
              </a:spcBef>
              <a:spcAft>
                <a:spcPts val="0"/>
              </a:spcAft>
              <a:buFont typeface="Arial" pitchFamily="34" charset="0"/>
              <a:buChar char="•"/>
              <a:defRPr/>
            </a:pPr>
            <a:r>
              <a:rPr lang="es-CL" sz="1500" dirty="0" smtClean="0"/>
              <a:t>http://www.paginasiete.bo/economia/2016/2/24/exportacion-minerales-eeuu-bajo-531-2015-87760.html</a:t>
            </a:r>
          </a:p>
          <a:p>
            <a:pPr fontAlgn="auto">
              <a:spcBef>
                <a:spcPts val="0"/>
              </a:spcBef>
              <a:spcAft>
                <a:spcPts val="0"/>
              </a:spcAft>
              <a:buFont typeface="Arial" pitchFamily="34" charset="0"/>
              <a:buChar char="•"/>
              <a:defRPr/>
            </a:pPr>
            <a:r>
              <a:rPr lang="es-ES" sz="1500" dirty="0" smtClean="0"/>
              <a:t>http://ibce.org.bo/documentos/informacion-mercado/2015/Bolivia-principales-productos-exportados-al-mundo-segun-volumen-valor-gestion-2015.pdf</a:t>
            </a:r>
            <a:endParaRPr lang="es-CL" sz="1500" dirty="0" smtClean="0"/>
          </a:p>
          <a:p>
            <a:pPr fontAlgn="auto">
              <a:spcBef>
                <a:spcPts val="0"/>
              </a:spcBef>
              <a:spcAft>
                <a:spcPts val="0"/>
              </a:spcAft>
              <a:buFont typeface="Arial" pitchFamily="34" charset="0"/>
              <a:buChar char="•"/>
              <a:defRPr/>
            </a:pPr>
            <a:r>
              <a:rPr lang="es-CL" sz="1500" dirty="0" smtClean="0"/>
              <a:t>http://www.paginasiete.bo/economia/2016/5/24/2015-disminuyo-produccion-cuatro-principales-minerales-97518.html</a:t>
            </a:r>
          </a:p>
          <a:p>
            <a:pPr fontAlgn="auto">
              <a:spcBef>
                <a:spcPts val="0"/>
              </a:spcBef>
              <a:spcAft>
                <a:spcPts val="0"/>
              </a:spcAft>
              <a:buFont typeface="Arial" pitchFamily="34" charset="0"/>
              <a:buChar char="•"/>
              <a:defRPr/>
            </a:pPr>
            <a:r>
              <a:rPr lang="es-CL" sz="1500" dirty="0"/>
              <a:t>http://www.portalminero.com/display/NOT/2016/01/18/Bolivia,+Proyectan+invertir+USD+2.000+millones+en+proyectos+mineros</a:t>
            </a:r>
            <a:endParaRPr lang="es-CL" sz="1500" dirty="0" smtClean="0"/>
          </a:p>
          <a:p>
            <a:pPr>
              <a:buFont typeface="Arial" pitchFamily="34" charset="0"/>
              <a:buChar char="•"/>
            </a:pPr>
            <a:endParaRPr lang="fr-BE" sz="1600" dirty="0">
              <a:latin typeface="Bell MT" pitchFamily="18" charset="0"/>
            </a:endParaRPr>
          </a:p>
        </p:txBody>
      </p:sp>
      <p:pic>
        <p:nvPicPr>
          <p:cNvPr id="4" name="Picture 2" descr="http://www.boliviabella.com/images/bolivia_facts_flag.png"/>
          <p:cNvPicPr>
            <a:picLocks noChangeAspect="1" noChangeArrowheads="1"/>
          </p:cNvPicPr>
          <p:nvPr/>
        </p:nvPicPr>
        <p:blipFill>
          <a:blip r:embed="rId3" cstate="print"/>
          <a:srcRect/>
          <a:stretch>
            <a:fillRect/>
          </a:stretch>
        </p:blipFill>
        <p:spPr bwMode="auto">
          <a:xfrm>
            <a:off x="8232775" y="6237288"/>
            <a:ext cx="911225" cy="620712"/>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3.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4.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0CE48A855F4D43B207D955F9A2DBDE" ma:contentTypeVersion="1" ma:contentTypeDescription="Create a new document." ma:contentTypeScope="" ma:versionID="fae540caba44113ec4cb00b6fb1b536e">
  <xsd:schema xmlns:xsd="http://www.w3.org/2001/XMLSchema" xmlns:p="http://schemas.microsoft.com/office/2006/metadata/properties" xmlns:ns1="http://schemas.microsoft.com/sharepoint/v3" targetNamespace="http://schemas.microsoft.com/office/2006/metadata/properties" ma:root="true" ma:fieldsID="2d0870da03cc5216945bbd8993e7a45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BE94FF32-C4EB-4F24-A54D-983A04B1B33B}">
  <ds:schemaRefs>
    <ds:schemaRef ds:uri="http://schemas.microsoft.com/sharepoint/v3/contenttype/forms"/>
  </ds:schemaRefs>
</ds:datastoreItem>
</file>

<file path=customXml/itemProps2.xml><?xml version="1.0" encoding="utf-8"?>
<ds:datastoreItem xmlns:ds="http://schemas.openxmlformats.org/officeDocument/2006/customXml" ds:itemID="{4EF168D2-4AE1-4355-89FC-54315AEC72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1AC6BC8-D079-4871-B077-EF1B134797CB}">
  <ds:schemaRefs>
    <ds:schemaRef ds:uri="http://purl.org/dc/terms/"/>
    <ds:schemaRef ds:uri="http://purl.org/dc/elements/1.1/"/>
    <ds:schemaRef ds:uri="http://schemas.microsoft.com/office/2006/documentManagement/types"/>
    <ds:schemaRef ds:uri="http://www.w3.org/XML/1998/namespace"/>
    <ds:schemaRef ds:uri="http://schemas.microsoft.com/sharepoint/v3"/>
    <ds:schemaRef ds:uri="http://purl.org/dc/dcmityp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4177</TotalTime>
  <Words>2608</Words>
  <Application>Microsoft Office PowerPoint</Application>
  <PresentationFormat>Affichage à l'écran (4:3)</PresentationFormat>
  <Paragraphs>342</Paragraphs>
  <Slides>32</Slides>
  <Notes>19</Notes>
  <HiddenSlides>0</HiddenSlides>
  <MMClips>0</MMClips>
  <ScaleCrop>false</ScaleCrop>
  <HeadingPairs>
    <vt:vector size="4" baseType="variant">
      <vt:variant>
        <vt:lpstr>Thème</vt:lpstr>
      </vt:variant>
      <vt:variant>
        <vt:i4>1</vt:i4>
      </vt:variant>
      <vt:variant>
        <vt:lpstr>Titres des diapositives</vt:lpstr>
      </vt:variant>
      <vt:variant>
        <vt:i4>32</vt:i4>
      </vt:variant>
    </vt:vector>
  </HeadingPairs>
  <TitlesOfParts>
    <vt:vector size="33" baseType="lpstr">
      <vt:lpstr>Flujo</vt:lpstr>
      <vt:lpstr>LA BOLIVIE ET SES ATOUTS MINIERS</vt:lpstr>
      <vt:lpstr>Territoire</vt:lpstr>
      <vt:lpstr>Climat</vt:lpstr>
      <vt:lpstr>Aperçu du marché</vt:lpstr>
      <vt:lpstr>Aperçu du marché</vt:lpstr>
      <vt:lpstr>Ressources</vt:lpstr>
      <vt:lpstr>Importations</vt:lpstr>
      <vt:lpstr>Importations  par catégorie économique 2015 - USD</vt:lpstr>
      <vt:lpstr>Exportations 2015 par activité économique</vt:lpstr>
      <vt:lpstr>LES EXPORTATIONS TRADITIONNELLES</vt:lpstr>
      <vt:lpstr>Importations en Belgique provenant de la Bolivie  (juillet 2016)</vt:lpstr>
      <vt:lpstr>Exportations de la Belgique vers la Bolivie  (juillet 2016)</vt:lpstr>
      <vt:lpstr>LES ATOUTS DE LA BOLIVIE  - Les hydrocarbures  - L’industrie minière</vt:lpstr>
      <vt:lpstr>Les hydrocarbures</vt:lpstr>
      <vt:lpstr>Les hydrocarbures</vt:lpstr>
      <vt:lpstr>Association entre Yacimientos Petrolíferos Fiscales Bolivianos (YPFB) et entreprises étrangères </vt:lpstr>
      <vt:lpstr>Association entre Yacimientos Petrolíferos Fiscales Bolivianos (YPFB) et entreprises étrangères </vt:lpstr>
      <vt:lpstr>Les hydrocarbures</vt:lpstr>
      <vt:lpstr>Les hydrocarbures : perspectives </vt:lpstr>
      <vt:lpstr>L’industrie minière</vt:lpstr>
      <vt:lpstr>L’industrie minière</vt:lpstr>
      <vt:lpstr>L’industrie minière</vt:lpstr>
      <vt:lpstr>L’industrie minière</vt:lpstr>
      <vt:lpstr>Cinq pays concentrent 63% des ventes minières - métallurgiques</vt:lpstr>
      <vt:lpstr>Exportation des produits miniers par pays</vt:lpstr>
      <vt:lpstr>Présentation PowerPoint</vt:lpstr>
      <vt:lpstr>L’industrie minière: perspectives</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awex</dc:creator>
  <cp:lastModifiedBy>VANBOCQUESTAL Sylvianne</cp:lastModifiedBy>
  <cp:revision>515</cp:revision>
  <dcterms:created xsi:type="dcterms:W3CDTF">2012-03-21T16:59:05Z</dcterms:created>
  <dcterms:modified xsi:type="dcterms:W3CDTF">2016-12-19T09:17:49Z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0x010100AA0CE48A855F4D43B207D955F9A2DBDE</vt:lpwstr>
  </property>
</Properties>
</file>