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notesSlides/notesSlide13.xml" ContentType="application/vnd.openxmlformats-officedocument.presentationml.notesSlide+xml"/>
  <Override PartName="/ppt/charts/chart6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6"/>
  </p:notesMasterIdLst>
  <p:handoutMasterIdLst>
    <p:handoutMasterId r:id="rId47"/>
  </p:handoutMasterIdLst>
  <p:sldIdLst>
    <p:sldId id="256" r:id="rId5"/>
    <p:sldId id="257" r:id="rId6"/>
    <p:sldId id="271" r:id="rId7"/>
    <p:sldId id="265" r:id="rId8"/>
    <p:sldId id="288" r:id="rId9"/>
    <p:sldId id="289" r:id="rId10"/>
    <p:sldId id="299" r:id="rId11"/>
    <p:sldId id="286" r:id="rId12"/>
    <p:sldId id="298" r:id="rId13"/>
    <p:sldId id="277" r:id="rId14"/>
    <p:sldId id="275" r:id="rId15"/>
    <p:sldId id="283" r:id="rId16"/>
    <p:sldId id="276" r:id="rId17"/>
    <p:sldId id="305" r:id="rId18"/>
    <p:sldId id="272" r:id="rId19"/>
    <p:sldId id="273" r:id="rId20"/>
    <p:sldId id="274" r:id="rId21"/>
    <p:sldId id="290" r:id="rId22"/>
    <p:sldId id="278" r:id="rId23"/>
    <p:sldId id="300" r:id="rId24"/>
    <p:sldId id="270" r:id="rId25"/>
    <p:sldId id="301" r:id="rId26"/>
    <p:sldId id="281" r:id="rId27"/>
    <p:sldId id="268" r:id="rId28"/>
    <p:sldId id="267" r:id="rId29"/>
    <p:sldId id="261" r:id="rId30"/>
    <p:sldId id="280" r:id="rId31"/>
    <p:sldId id="262" r:id="rId32"/>
    <p:sldId id="279" r:id="rId33"/>
    <p:sldId id="259" r:id="rId34"/>
    <p:sldId id="266" r:id="rId35"/>
    <p:sldId id="302" r:id="rId36"/>
    <p:sldId id="284" r:id="rId37"/>
    <p:sldId id="293" r:id="rId38"/>
    <p:sldId id="303" r:id="rId39"/>
    <p:sldId id="292" r:id="rId40"/>
    <p:sldId id="304" r:id="rId41"/>
    <p:sldId id="296" r:id="rId42"/>
    <p:sldId id="291" r:id="rId43"/>
    <p:sldId id="295" r:id="rId44"/>
    <p:sldId id="297" r:id="rId45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087" autoAdjust="0"/>
  </p:normalViewPr>
  <p:slideViewPr>
    <p:cSldViewPr snapToGrid="0" snapToObjects="1">
      <p:cViewPr varScale="1">
        <p:scale>
          <a:sx n="105" d="100"/>
          <a:sy n="105" d="100"/>
        </p:scale>
        <p:origin x="179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Demande max d'électricité</c:v>
                </c:pt>
              </c:strCache>
            </c:strRef>
          </c:tx>
          <c:marker>
            <c:symbol val="none"/>
          </c:marker>
          <c:cat>
            <c:strRef>
              <c:f>Hoja1!$A$2:$A$11</c:f>
              <c:strCache>
                <c:ptCount val="10"/>
                <c:pt idx="0">
                  <c:v>Janvier </c:v>
                </c:pt>
                <c:pt idx="1">
                  <c:v>Février </c:v>
                </c:pt>
                <c:pt idx="2">
                  <c:v>Mars 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Aout</c:v>
                </c:pt>
                <c:pt idx="8">
                  <c:v>Septembre</c:v>
                </c:pt>
                <c:pt idx="9">
                  <c:v>Octobre</c:v>
                </c:pt>
              </c:strCache>
            </c:strRef>
          </c:cat>
          <c:val>
            <c:numRef>
              <c:f>Hoja1!$B$2:$B$11</c:f>
              <c:numCache>
                <c:formatCode>General</c:formatCode>
                <c:ptCount val="10"/>
                <c:pt idx="0">
                  <c:v>1134.3</c:v>
                </c:pt>
                <c:pt idx="1">
                  <c:v>1185.5</c:v>
                </c:pt>
                <c:pt idx="2">
                  <c:v>1176.2</c:v>
                </c:pt>
                <c:pt idx="3">
                  <c:v>1193.5999999999999</c:v>
                </c:pt>
                <c:pt idx="4">
                  <c:v>1191.5</c:v>
                </c:pt>
                <c:pt idx="5">
                  <c:v>1170.8</c:v>
                </c:pt>
                <c:pt idx="6">
                  <c:v>1177.5</c:v>
                </c:pt>
                <c:pt idx="7">
                  <c:v>1200.9000000000001</c:v>
                </c:pt>
                <c:pt idx="8">
                  <c:v>1258.7</c:v>
                </c:pt>
                <c:pt idx="9">
                  <c:v>1294.8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Génération max d'électricité</c:v>
                </c:pt>
              </c:strCache>
            </c:strRef>
          </c:tx>
          <c:marker>
            <c:symbol val="none"/>
          </c:marker>
          <c:cat>
            <c:strRef>
              <c:f>Hoja1!$A$2:$A$11</c:f>
              <c:strCache>
                <c:ptCount val="10"/>
                <c:pt idx="0">
                  <c:v>Janvier </c:v>
                </c:pt>
                <c:pt idx="1">
                  <c:v>Février </c:v>
                </c:pt>
                <c:pt idx="2">
                  <c:v>Mars 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Aout</c:v>
                </c:pt>
                <c:pt idx="8">
                  <c:v>Septembre</c:v>
                </c:pt>
                <c:pt idx="9">
                  <c:v>Octobre</c:v>
                </c:pt>
              </c:strCache>
            </c:strRef>
          </c:cat>
          <c:val>
            <c:numRef>
              <c:f>Hoja1!$C$2:$C$11</c:f>
              <c:numCache>
                <c:formatCode>General</c:formatCode>
                <c:ptCount val="10"/>
                <c:pt idx="0">
                  <c:v>1185.3</c:v>
                </c:pt>
                <c:pt idx="1">
                  <c:v>1242.7</c:v>
                </c:pt>
                <c:pt idx="2">
                  <c:v>1234.8</c:v>
                </c:pt>
                <c:pt idx="3">
                  <c:v>1250.7</c:v>
                </c:pt>
                <c:pt idx="4">
                  <c:v>1252.8</c:v>
                </c:pt>
                <c:pt idx="5">
                  <c:v>1236</c:v>
                </c:pt>
                <c:pt idx="6">
                  <c:v>1237.0999999999999</c:v>
                </c:pt>
                <c:pt idx="7">
                  <c:v>1270.2</c:v>
                </c:pt>
                <c:pt idx="8">
                  <c:v>1321.5</c:v>
                </c:pt>
                <c:pt idx="9">
                  <c:v>1355.8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349584"/>
        <c:axId val="248341968"/>
      </c:lineChart>
      <c:catAx>
        <c:axId val="248349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48341968"/>
        <c:crosses val="autoZero"/>
        <c:auto val="1"/>
        <c:lblAlgn val="ctr"/>
        <c:lblOffset val="100"/>
        <c:noMultiLvlLbl val="0"/>
      </c:catAx>
      <c:valAx>
        <c:axId val="248341968"/>
        <c:scaling>
          <c:orientation val="minMax"/>
          <c:min val="105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4834958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C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porcentage</c:v>
                </c:pt>
              </c:strCache>
            </c:strRef>
          </c:tx>
          <c:explosion val="25"/>
          <c:dLbls>
            <c:dLbl>
              <c:idx val="6"/>
              <c:layout>
                <c:manualLayout>
                  <c:x val="6.2310583533553787E-2"/>
                  <c:y val="-2.1035194808141788E-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Fournitures industrielles</c:v>
                </c:pt>
                <c:pt idx="1">
                  <c:v>Biens d'équipements</c:v>
                </c:pt>
                <c:pt idx="2">
                  <c:v>Combustibles et lubrifiants</c:v>
                </c:pt>
                <c:pt idx="3">
                  <c:v>Matériel de transport, pièces et accessoires</c:v>
                </c:pt>
                <c:pt idx="4">
                  <c:v>Articles de consommation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29.09</c:v>
                </c:pt>
                <c:pt idx="1">
                  <c:v>24.630000000000003</c:v>
                </c:pt>
                <c:pt idx="2">
                  <c:v>10.719999999999999</c:v>
                </c:pt>
                <c:pt idx="3">
                  <c:v>17.510000000000005</c:v>
                </c:pt>
                <c:pt idx="4">
                  <c:v>11.67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C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33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Hoja1!$A$2:$A$7</c:f>
              <c:strCache>
                <c:ptCount val="6"/>
                <c:pt idx="0">
                  <c:v>Hidrocarbures</c:v>
                </c:pt>
                <c:pt idx="1">
                  <c:v>Mines</c:v>
                </c:pt>
                <c:pt idx="2">
                  <c:v>Industries manufacturières</c:v>
                </c:pt>
                <c:pt idx="3">
                  <c:v>Transports et Communication</c:v>
                </c:pt>
                <c:pt idx="4">
                  <c:v>Energie, gaz et eau</c:v>
                </c:pt>
                <c:pt idx="5">
                  <c:v>Autres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52.9</c:v>
                </c:pt>
                <c:pt idx="1">
                  <c:v>13.3</c:v>
                </c:pt>
                <c:pt idx="2">
                  <c:v>15.1</c:v>
                </c:pt>
                <c:pt idx="3">
                  <c:v>7.7</c:v>
                </c:pt>
                <c:pt idx="4">
                  <c:v>3.8</c:v>
                </c:pt>
                <c:pt idx="5">
                  <c:v>7.2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48107608259978"/>
          <c:y val="6.6879609895294442E-2"/>
          <c:w val="0.30771493869305522"/>
          <c:h val="0.7896291877472690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CL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Hydroélectrique</c:v>
                </c:pt>
                <c:pt idx="1">
                  <c:v>Termoélecrique</c:v>
                </c:pt>
                <c:pt idx="2">
                  <c:v>Biomasse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30.1</c:v>
                </c:pt>
                <c:pt idx="1">
                  <c:v>68.599999999999994</c:v>
                </c:pt>
                <c:pt idx="2">
                  <c:v>1.3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CL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explosion val="24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Hydroélectrique</c:v>
                </c:pt>
                <c:pt idx="1">
                  <c:v>Termoélecrique</c:v>
                </c:pt>
                <c:pt idx="2">
                  <c:v>Energie alternative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33</c:v>
                </c:pt>
                <c:pt idx="1">
                  <c:v>61</c:v>
                </c:pt>
                <c:pt idx="2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CL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explosion val="24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Hydroélectrique</c:v>
                </c:pt>
                <c:pt idx="1">
                  <c:v>Termoélecrique</c:v>
                </c:pt>
                <c:pt idx="2">
                  <c:v>Energie alternative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70</c:v>
                </c:pt>
                <c:pt idx="1">
                  <c:v>26</c:v>
                </c:pt>
                <c:pt idx="2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CL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5EF03B-21DE-9C47-9490-6322761C43FE}" type="datetimeFigureOut">
              <a:rPr lang="fr-FR" smtClean="0"/>
              <a:pPr/>
              <a:t>18/11/2016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BF5F1-D08B-1643-A95E-CFCD96EA25FC}" type="slidenum">
              <a:rPr lang="fr-FR" smtClean="0"/>
              <a:pPr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4564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5A799-68F1-684C-87BD-42E51E6A388B}" type="datetimeFigureOut">
              <a:rPr lang="fr-FR" smtClean="0"/>
              <a:pPr/>
              <a:t>18/11/2016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7A2A9-C4E7-AB4F-B7EE-410262BEEBE4}" type="slidenum">
              <a:rPr lang="fr-FR" smtClean="0"/>
              <a:pPr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68404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err="1" smtClean="0"/>
              <a:t>Source</a:t>
            </a:r>
            <a:r>
              <a:rPr lang="es-ES" dirty="0" smtClean="0"/>
              <a:t>: </a:t>
            </a:r>
          </a:p>
          <a:p>
            <a:r>
              <a:rPr lang="es-ES" dirty="0" smtClean="0"/>
              <a:t>http://countrymeters.info/en/Bolivia</a:t>
            </a:r>
          </a:p>
          <a:p>
            <a:r>
              <a:rPr lang="es-CL" dirty="0" smtClean="0"/>
              <a:t>http://www.tradingeconomics.com/bolivia/gdp</a:t>
            </a:r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7A2A9-C4E7-AB4F-B7EE-410262BEEBE4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89814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CL" dirty="0" smtClean="0"/>
              <a:t>http://www.paginasiete.bo/economia/2014/5/7/tres-megacampos-concentran-produccion-20794.html</a:t>
            </a:r>
          </a:p>
          <a:p>
            <a:r>
              <a:rPr lang="es-CL" dirty="0" smtClean="0"/>
              <a:t>http://energyatlas.iea.org/#!/tellmap/-1165808390</a:t>
            </a:r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7A2A9-C4E7-AB4F-B7EE-410262BEEBE4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165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CL" dirty="0" smtClean="0"/>
              <a:t>http://www.cndc.bo/media/archivos/boletines/peebol2025.pdf</a:t>
            </a:r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7A2A9-C4E7-AB4F-B7EE-410262BEEBE4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4380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7A2A9-C4E7-AB4F-B7EE-410262BEEBE4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368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err="1" smtClean="0"/>
              <a:t>Source</a:t>
            </a:r>
            <a:r>
              <a:rPr lang="es-ES" dirty="0" smtClean="0"/>
              <a:t> http://www.ae.gob.bo/aewebmobile/main?mid=1&amp;cid=93</a:t>
            </a:r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7A2A9-C4E7-AB4F-B7EE-410262BEEBE4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743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 smtClean="0"/>
              <a:t>Source</a:t>
            </a:r>
            <a:r>
              <a:rPr lang="es-ES" dirty="0" smtClean="0"/>
              <a:t> http://www.ae.gob.bo/aewebmobile/main?mid=1&amp;cid=93</a:t>
            </a:r>
            <a:endParaRPr lang="es-CL" dirty="0" smtClean="0"/>
          </a:p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7A2A9-C4E7-AB4F-B7EE-410262BEEBE4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8364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BE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https://www.stratfor.com/analysis/bolivias-natural-gas-sector-under-threat</a:t>
            </a:r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7A2A9-C4E7-AB4F-B7EE-410262BEEBE4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8927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 smtClean="0"/>
              <a:t>Source</a:t>
            </a:r>
            <a:r>
              <a:rPr lang="es-ES" dirty="0" smtClean="0"/>
              <a:t>:</a:t>
            </a:r>
            <a:r>
              <a:rPr lang="es-ES" baseline="0" dirty="0" smtClean="0"/>
              <a:t> </a:t>
            </a:r>
            <a:r>
              <a:rPr lang="es-CL" dirty="0" smtClean="0"/>
              <a:t>http://ibce.org.bo/images/publicaciones/ce-239-Cifras-Comercio-Exterior-Bolivia-2015.pdf</a:t>
            </a:r>
          </a:p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7A2A9-C4E7-AB4F-B7EE-410262BEEBE4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42845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B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https://www.bcb.gob.bo/webdocs/publicacionesbcb/2015/10/02/BCB%20REPORTE%20DE%20CAPITAL%20EXTRANJERO.pdf</a:t>
            </a:r>
          </a:p>
          <a:p>
            <a:r>
              <a:rPr lang="es-C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http://www.tresor.economie.gouv.fr/File/417532</a:t>
            </a:r>
          </a:p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7A2A9-C4E7-AB4F-B7EE-410262BEEBE4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2465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CL" dirty="0" smtClean="0"/>
              <a:t>http://wits.worldbank.org/CountryProfile/es/Country/BOL/Year/2015/TradeFlow/Import</a:t>
            </a:r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7A2A9-C4E7-AB4F-B7EE-410262BEEBE4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81240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CL" dirty="0" smtClean="0"/>
              <a:t>http://www.cndc.bo/media/archivos/boletines/peebol2025.pdf</a:t>
            </a:r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7A2A9-C4E7-AB4F-B7EE-410262BEEBE4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87936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 smtClean="0"/>
              <a:t>http://www.cndc.bo/media/archivos/boletines/peebol2025.pdf</a:t>
            </a:r>
          </a:p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7A2A9-C4E7-AB4F-B7EE-410262BEEBE4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0951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 smtClean="0"/>
              <a:t>http://www.cndc.bo/media/archivos/boletines/peebol2025.pdf</a:t>
            </a:r>
          </a:p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7A2A9-C4E7-AB4F-B7EE-410262BEEBE4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19797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CL" dirty="0" smtClean="0"/>
              <a:t>http://www2.hidrocarburos.gob.bo/phocadownload/PLAN%20DE%20UNIVERSALIZACI%C3%93N%20BOLIVIA%20CON%20ENERG%C3%8DA.pdf</a:t>
            </a:r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7A2A9-C4E7-AB4F-B7EE-410262BEEBE4}" type="slidenum">
              <a:rPr lang="fr-FR" smtClean="0"/>
              <a:pPr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05327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CL" dirty="0" smtClean="0"/>
              <a:t>http://www.cndc.bo/media/archivos/boletines/peebol2025.pdf</a:t>
            </a:r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7A2A9-C4E7-AB4F-B7EE-410262BEEBE4}" type="slidenum">
              <a:rPr lang="fr-FR" smtClean="0"/>
              <a:pPr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82029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CL" dirty="0" smtClean="0"/>
              <a:t>http://eju.tv/2015/07/estado-boliviano-perfila-11-proyectos-para-producir-400-megavatios-de-energias-renovables/</a:t>
            </a:r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7A2A9-C4E7-AB4F-B7EE-410262BEEBE4}" type="slidenum">
              <a:rPr lang="fr-FR" smtClean="0"/>
              <a:pPr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71992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CL" dirty="0" smtClean="0"/>
              <a:t>http://www.kas.de/wf/doc/kas_20048-1442-5-30.pdf?160825231229</a:t>
            </a:r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7A2A9-C4E7-AB4F-B7EE-410262BEEBE4}" type="slidenum">
              <a:rPr lang="fr-FR" smtClean="0"/>
              <a:pPr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0627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CL" dirty="0" smtClean="0"/>
              <a:t>http://www.kas.de/wf/doc/kas_20048-1442-5-30.pdf?160825231229</a:t>
            </a:r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7A2A9-C4E7-AB4F-B7EE-410262BEEBE4}" type="slidenum">
              <a:rPr lang="fr-FR" smtClean="0"/>
              <a:pPr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7803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7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/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0132E1D-7C23-1247-8D10-9E08525D68F2}" type="datetime1">
              <a:rPr lang="fr-BE" smtClean="0"/>
              <a:pPr>
                <a:defRPr/>
              </a:pPr>
              <a:t>18-11-16</a:t>
            </a:fld>
            <a:endParaRPr lang="en-US" dirty="0"/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7F7CB9A-832B-46B9-87B7-C40B3742BBCA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  <p:sp>
        <p:nvSpPr>
          <p:cNvPr id="8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D312B-0A74-784E-AA37-274CC5F907CA}" type="datetime1">
              <a:rPr lang="fr-BE" smtClean="0"/>
              <a:pPr>
                <a:defRPr/>
              </a:pPr>
              <a:t>18-11-16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1E5844B-896B-419B-AD1F-231C5FEE93A4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7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3B867C1-E8F8-2347-8678-A123DBEDB65C}" type="datetime1">
              <a:rPr lang="fr-BE" smtClean="0"/>
              <a:pPr>
                <a:defRPr/>
              </a:pPr>
              <a:t>18-11-16</a:t>
            </a:fld>
            <a:endParaRPr lang="en-US" dirty="0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EAB55784-DF1C-41D7-B83E-5C6FAB65820D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2A900-D473-9240-B0F7-1C710D2E25EB}" type="datetime1">
              <a:rPr lang="fr-BE" smtClean="0"/>
              <a:pPr>
                <a:defRPr/>
              </a:pPr>
              <a:t>18-11-16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28257AF-80AB-4E20-860E-5965C83901FC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810D4-F4A5-FF49-94E6-64A62F98C8C5}" type="datetime1">
              <a:rPr lang="fr-BE" smtClean="0"/>
              <a:pPr>
                <a:defRPr/>
              </a:pPr>
              <a:t>18-11-16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8587E81E-4A31-487C-A9C5-7F53A0D12082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DB8D5-D676-B944-9253-E79B32BFEA30}" type="datetime1">
              <a:rPr lang="fr-BE" smtClean="0"/>
              <a:pPr>
                <a:defRPr/>
              </a:pPr>
              <a:t>18-11-16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EF45D2E-6155-48FA-9561-CE1FEC97CA70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152400" y="150813"/>
            <a:ext cx="8831263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77A34-D2A5-E74C-8932-BD59CA39FDA0}" type="datetime1">
              <a:rPr lang="fr-BE" smtClean="0"/>
              <a:pPr>
                <a:defRPr/>
              </a:pPr>
              <a:t>18-11-16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57145E8-2F9D-4BDF-B3D0-D21E3DD903A8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7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7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928CD-1751-0E48-8D62-3AA6DB663100}" type="datetime1">
              <a:rPr lang="fr-BE" smtClean="0"/>
              <a:pPr>
                <a:defRPr/>
              </a:pPr>
              <a:t>18-11-16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FDC21AD-7720-4853-BB42-69B0A471B0C1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6" name="Rectangle 8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600A8-F123-EF4C-8FC3-C074C4A309E3}" type="datetime1">
              <a:rPr lang="fr-BE" smtClean="0"/>
              <a:pPr>
                <a:defRPr/>
              </a:pPr>
              <a:t>18-11-16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827ED06-826C-452B-B89C-FFE7E2A7FF87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57959-B551-8E43-9937-D7948BBCABAB}" type="datetime1">
              <a:rPr lang="fr-BE" smtClean="0"/>
              <a:pPr>
                <a:defRPr/>
              </a:pPr>
              <a:t>18-11-16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9C980D6-49F9-4461-9B8F-3C14E7CC96C5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152400" y="147638"/>
            <a:ext cx="6705600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7"/>
          <p:cNvSpPr/>
          <p:nvPr/>
        </p:nvSpPr>
        <p:spPr>
          <a:xfrm>
            <a:off x="7010400" y="147638"/>
            <a:ext cx="19558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B1D7A-A764-574E-AA42-B32950A2759A}" type="datetime1">
              <a:rPr lang="fr-BE" smtClean="0"/>
              <a:pPr>
                <a:defRPr/>
              </a:pPr>
              <a:t>18-11-16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0416E18-C109-4251-9667-6953F1D56D11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5125"/>
            <a:ext cx="8831263" cy="5045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813800" cy="134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719263"/>
            <a:ext cx="8407400" cy="4406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475" y="6356350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3AD0E930-A25A-B847-AA55-5949EAFEE824}" type="datetime1">
              <a:rPr lang="fr-BE" smtClean="0"/>
              <a:pPr>
                <a:defRPr/>
              </a:pPr>
              <a:t>18-11-16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363" y="6354763"/>
            <a:ext cx="582612" cy="274637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9477ED7A-754E-42FA-A776-C2AD9C8EBFCD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 cap="all" spc="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9pPr>
    </p:titleStyle>
    <p:bodyStyle>
      <a:lvl1pPr marL="27305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"/>
        <a:defRPr sz="2000" kern="1200" spc="150">
          <a:solidFill>
            <a:schemeClr val="tx2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ern="1200" spc="1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ct val="0"/>
        </a:spcAft>
        <a:buClr>
          <a:srgbClr val="FF6700"/>
        </a:buClr>
        <a:buFont typeface="Wingdings" pitchFamily="2" charset="2"/>
        <a:buChar char="§"/>
        <a:defRPr sz="1600" kern="1200" spc="100">
          <a:solidFill>
            <a:schemeClr val="tx2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ct val="0"/>
        </a:spcAft>
        <a:buClr>
          <a:srgbClr val="70A525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ct val="20000"/>
        </a:spcBef>
        <a:spcAft>
          <a:spcPct val="0"/>
        </a:spcAft>
        <a:buClr>
          <a:srgbClr val="20768C"/>
        </a:buClr>
        <a:buFont typeface="Wingdings" pitchFamily="2" charset="2"/>
        <a:buChar char="§"/>
        <a:defRPr sz="1300" kern="1200" spc="10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boce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minerasancristobal.com/" TargetMode="External"/><Relationship Id="rId4" Type="http://schemas.openxmlformats.org/officeDocument/2006/relationships/hyperlink" Target="http://www.vinto.gob.bo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figas.org/v7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203200"/>
            <a:ext cx="6324600" cy="18288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dirty="0" smtClean="0"/>
              <a:t>Le secteur des énergies en Bolivie</a:t>
            </a:r>
            <a:endParaRPr lang="fr-FR" dirty="0"/>
          </a:p>
        </p:txBody>
      </p:sp>
      <p:pic>
        <p:nvPicPr>
          <p:cNvPr id="13314" name="Image 4" descr="images.jpe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7225" y="5048613"/>
            <a:ext cx="1989138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Image 9" descr="images-2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6763" y="1945628"/>
            <a:ext cx="3152775" cy="473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7F7CB9A-832B-46B9-87B7-C40B3742BBCA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200" y="365760"/>
            <a:ext cx="1365813" cy="10432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81000" y="2555826"/>
            <a:ext cx="8407400" cy="3570338"/>
          </a:xfrm>
        </p:spPr>
        <p:txBody>
          <a:bodyPr>
            <a:normAutofit lnSpcReduction="10000"/>
          </a:bodyPr>
          <a:lstStyle/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 smtClean="0"/>
              <a:t> </a:t>
            </a:r>
            <a:r>
              <a:rPr lang="fr-FR" sz="2800" dirty="0" smtClean="0">
                <a:solidFill>
                  <a:schemeClr val="accent2"/>
                </a:solidFill>
              </a:rPr>
              <a:t>Données clés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 smtClean="0"/>
              <a:t> Situation actuelle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</a:t>
            </a:r>
            <a:r>
              <a:rPr lang="fr-FR" sz="2800" dirty="0" smtClean="0"/>
              <a:t>Développement futur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</a:t>
            </a:r>
            <a:r>
              <a:rPr lang="fr-FR" sz="2800" dirty="0" smtClean="0"/>
              <a:t>Alternatives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 smtClean="0"/>
              <a:t> Difficultés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 smtClean="0"/>
              <a:t> Projets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</a:t>
            </a:r>
            <a:r>
              <a:rPr lang="fr-FR" sz="2800" dirty="0" smtClean="0"/>
              <a:t>YPFB Transporte S.A</a:t>
            </a:r>
          </a:p>
          <a:p>
            <a:pPr marL="45720" indent="0" eaLnBrk="1" fontAlgn="auto" hangingPunct="1">
              <a:spcAft>
                <a:spcPts val="0"/>
              </a:spcAft>
              <a:buNone/>
              <a:defRPr/>
            </a:pPr>
            <a:endParaRPr lang="fr-FR" dirty="0" smtClean="0"/>
          </a:p>
        </p:txBody>
      </p:sp>
      <p:sp>
        <p:nvSpPr>
          <p:cNvPr id="14338" name="ZoneTexte 3"/>
          <p:cNvSpPr txBox="1">
            <a:spLocks noChangeArrowheads="1"/>
          </p:cNvSpPr>
          <p:nvPr/>
        </p:nvSpPr>
        <p:spPr bwMode="auto">
          <a:xfrm>
            <a:off x="1331913" y="549275"/>
            <a:ext cx="61341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3200">
                <a:solidFill>
                  <a:schemeClr val="bg1"/>
                </a:solidFill>
                <a:latin typeface="Franklin Gothic Medium" pitchFamily="34" charset="0"/>
              </a:rPr>
              <a:t>CONTENU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03200" y="1646113"/>
            <a:ext cx="8764588" cy="5081587"/>
          </a:xfrm>
        </p:spPr>
        <p:txBody>
          <a:bodyPr>
            <a:normAutofit fontScale="92500" lnSpcReduction="10000"/>
          </a:bodyPr>
          <a:lstStyle/>
          <a:p>
            <a:pPr marL="274320"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fr-FR" sz="2100" dirty="0" smtClean="0"/>
              <a:t>Pays: Bolivie</a:t>
            </a:r>
          </a:p>
          <a:p>
            <a:pPr marL="274320"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fr-FR" sz="2100" dirty="0" smtClean="0"/>
              <a:t>Capitale: La Paz</a:t>
            </a:r>
          </a:p>
          <a:p>
            <a:pPr marL="274320"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fr-FR" sz="2100" dirty="0" smtClean="0"/>
              <a:t>Superficie: 1 098 581 km</a:t>
            </a:r>
            <a:r>
              <a:rPr lang="fr-FR" sz="2100" baseline="30000" dirty="0" smtClean="0"/>
              <a:t>2</a:t>
            </a:r>
            <a:endParaRPr lang="fr-FR" sz="2100" dirty="0" smtClean="0"/>
          </a:p>
          <a:p>
            <a:pPr marL="274320"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fr-FR" sz="2100" dirty="0" smtClean="0"/>
              <a:t>Démographie: 10,95 millions d’habitants</a:t>
            </a:r>
          </a:p>
          <a:p>
            <a:pPr marL="274320"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fr-FR" sz="2100" dirty="0" smtClean="0"/>
              <a:t>Taux de croissance démographique: 1,56%</a:t>
            </a:r>
          </a:p>
          <a:p>
            <a:pPr marL="274320"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fr-FR" sz="2100" dirty="0" smtClean="0"/>
              <a:t>2/3 de la population vit en zone urbaine</a:t>
            </a:r>
          </a:p>
          <a:p>
            <a:pPr marL="274320"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fr-FR" sz="2100" dirty="0" smtClean="0"/>
              <a:t>PIB: 33,2 milliards de USD</a:t>
            </a:r>
          </a:p>
          <a:p>
            <a:pPr marL="274320"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fr-FR" sz="2100" dirty="0"/>
              <a:t>Composition du territoire: </a:t>
            </a:r>
          </a:p>
          <a:p>
            <a:pPr marL="777558" lvl="1" indent="-457200" eaLnBrk="1" fontAlgn="auto" hangingPunct="1">
              <a:lnSpc>
                <a:spcPct val="14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sz="2100" dirty="0"/>
              <a:t>Région andine (altiplano): 28% du territoire</a:t>
            </a:r>
          </a:p>
          <a:p>
            <a:pPr marL="777558" lvl="1" indent="-457200" eaLnBrk="1" fontAlgn="auto" hangingPunct="1">
              <a:lnSpc>
                <a:spcPct val="14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sz="2100" dirty="0"/>
              <a:t>Région subandine: 13% du territoire</a:t>
            </a:r>
          </a:p>
          <a:p>
            <a:pPr marL="777558" lvl="1" indent="-457200" eaLnBrk="1" fontAlgn="auto" hangingPunct="1">
              <a:lnSpc>
                <a:spcPct val="14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sz="2100" dirty="0"/>
              <a:t>Plaines: 59% du territoire</a:t>
            </a:r>
          </a:p>
          <a:p>
            <a:pPr marL="274320"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endParaRPr lang="fr-FR" sz="2400" dirty="0" smtClean="0"/>
          </a:p>
          <a:p>
            <a:pPr marL="4572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/>
              <a:t>Introduction</a:t>
            </a:r>
            <a:endParaRPr lang="fr-FR" dirty="0"/>
          </a:p>
        </p:txBody>
      </p:sp>
      <p:pic>
        <p:nvPicPr>
          <p:cNvPr id="15363" name="Image 3" descr="bolivie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05488" y="1901454"/>
            <a:ext cx="3011487" cy="304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5 CuadroTexto"/>
          <p:cNvSpPr txBox="1"/>
          <p:nvPr/>
        </p:nvSpPr>
        <p:spPr>
          <a:xfrm>
            <a:off x="6344331" y="1125673"/>
            <a:ext cx="2623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Mise à </a:t>
            </a:r>
            <a:r>
              <a:rPr lang="es-ES" sz="1400" dirty="0" err="1" smtClean="0">
                <a:solidFill>
                  <a:schemeClr val="bg1"/>
                </a:solidFill>
              </a:rPr>
              <a:t>jour</a:t>
            </a:r>
            <a:r>
              <a:rPr lang="es-ES" sz="1400" dirty="0" smtClean="0">
                <a:solidFill>
                  <a:schemeClr val="bg1"/>
                </a:solidFill>
              </a:rPr>
              <a:t> : </a:t>
            </a:r>
            <a:r>
              <a:rPr lang="es-ES" sz="1400" dirty="0" err="1" smtClean="0">
                <a:solidFill>
                  <a:schemeClr val="bg1"/>
                </a:solidFill>
              </a:rPr>
              <a:t>novembre</a:t>
            </a:r>
            <a:r>
              <a:rPr lang="es-ES" sz="1400" dirty="0" smtClean="0">
                <a:solidFill>
                  <a:schemeClr val="bg1"/>
                </a:solidFill>
              </a:rPr>
              <a:t> 2016</a:t>
            </a:r>
            <a:endParaRPr lang="es-CL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81000" y="2136138"/>
            <a:ext cx="8407400" cy="4452937"/>
          </a:xfrm>
        </p:spPr>
        <p:txBody>
          <a:bodyPr>
            <a:normAutofit/>
          </a:bodyPr>
          <a:lstStyle/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fr-FR" dirty="0" smtClean="0"/>
              <a:t>La Bolivie en Amérique Latine:</a:t>
            </a:r>
          </a:p>
          <a:p>
            <a:pPr marL="502920" indent="-457200" eaLnBrk="1" fontAlgn="auto" hangingPunct="1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 smtClean="0"/>
              <a:t>6</a:t>
            </a:r>
            <a:r>
              <a:rPr lang="fr-FR" baseline="30000" dirty="0" smtClean="0"/>
              <a:t>ème</a:t>
            </a:r>
            <a:r>
              <a:rPr lang="fr-FR" dirty="0" smtClean="0"/>
              <a:t> réserve en gaz naturel </a:t>
            </a:r>
            <a:r>
              <a:rPr lang="fr-BE" dirty="0" smtClean="0"/>
              <a:t>(EIA, 2015)</a:t>
            </a:r>
            <a:endParaRPr lang="fr-FR" dirty="0" smtClean="0"/>
          </a:p>
          <a:p>
            <a:pPr marL="502920" indent="-457200" eaLnBrk="1" fontAlgn="auto" hangingPunct="1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 smtClean="0"/>
              <a:t>5</a:t>
            </a:r>
            <a:r>
              <a:rPr lang="fr-FR" baseline="30000" dirty="0" smtClean="0"/>
              <a:t>ème</a:t>
            </a:r>
            <a:r>
              <a:rPr lang="fr-FR" dirty="0" smtClean="0"/>
              <a:t> </a:t>
            </a:r>
            <a:r>
              <a:rPr lang="fr-FR" dirty="0"/>
              <a:t>en production de gaz </a:t>
            </a:r>
            <a:r>
              <a:rPr lang="fr-FR" dirty="0" smtClean="0"/>
              <a:t>naturel </a:t>
            </a:r>
            <a:r>
              <a:rPr lang="fr-BE" dirty="0" smtClean="0"/>
              <a:t>(IEA </a:t>
            </a:r>
            <a:r>
              <a:rPr lang="fr-BE" dirty="0" err="1" smtClean="0"/>
              <a:t>Energy</a:t>
            </a:r>
            <a:r>
              <a:rPr lang="fr-BE" dirty="0" smtClean="0"/>
              <a:t> Atlas, 2014)</a:t>
            </a:r>
            <a:endParaRPr lang="fr-FR" dirty="0" smtClean="0"/>
          </a:p>
          <a:p>
            <a:pPr marL="502920" indent="-457200" eaLnBrk="1" fontAlgn="auto" hangingPunct="1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 smtClean="0"/>
              <a:t>9</a:t>
            </a:r>
            <a:r>
              <a:rPr lang="fr-FR" baseline="30000" dirty="0" smtClean="0"/>
              <a:t>ème</a:t>
            </a:r>
            <a:r>
              <a:rPr lang="fr-FR" dirty="0" smtClean="0"/>
              <a:t> en ce qui concerne les réserves de pétrole </a:t>
            </a:r>
            <a:r>
              <a:rPr lang="fr-BE" dirty="0" smtClean="0"/>
              <a:t>(EIA, 2015)</a:t>
            </a:r>
            <a:endParaRPr lang="fr-FR" dirty="0" smtClean="0"/>
          </a:p>
          <a:p>
            <a:pPr marL="45720" indent="0" eaLnBrk="1" fontAlgn="auto" hangingPunct="1">
              <a:lnSpc>
                <a:spcPct val="12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endParaRPr lang="fr-FR" dirty="0" smtClean="0"/>
          </a:p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fr-FR" dirty="0" smtClean="0"/>
              <a:t>Principaux gisements (70% de la production de gaz naturel):</a:t>
            </a:r>
          </a:p>
          <a:p>
            <a:pPr marL="502920" indent="-457200" eaLnBrk="1" fontAlgn="auto" hangingPunct="1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 smtClean="0"/>
              <a:t>San Alberto</a:t>
            </a:r>
          </a:p>
          <a:p>
            <a:pPr marL="502920" indent="-457200" eaLnBrk="1" fontAlgn="auto" hangingPunct="1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 err="1" smtClean="0"/>
              <a:t>Sábalo</a:t>
            </a:r>
            <a:endParaRPr lang="fr-FR" dirty="0" smtClean="0"/>
          </a:p>
          <a:p>
            <a:pPr marL="502920" indent="-457200" eaLnBrk="1" fontAlgn="auto" hangingPunct="1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 smtClean="0"/>
              <a:t>Margarita</a:t>
            </a:r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fr-FR" dirty="0" smtClean="0"/>
          </a:p>
          <a:p>
            <a:pPr marL="50292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fr-FR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/>
              <a:t>Ressources de la Bolivie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81000" y="1719262"/>
            <a:ext cx="8407400" cy="4834939"/>
          </a:xfrm>
        </p:spPr>
        <p:txBody>
          <a:bodyPr/>
          <a:lstStyle/>
          <a:p>
            <a:r>
              <a:rPr lang="fr-FR" dirty="0" smtClean="0"/>
              <a:t>Le SIN (système interconnecté national): système qui regroupe des installations de génération, de transmission et de distribution et qui fournit de l’électricité aux départements de La Paz, </a:t>
            </a:r>
            <a:r>
              <a:rPr lang="fr-FR" dirty="0"/>
              <a:t>Oruro</a:t>
            </a:r>
            <a:r>
              <a:rPr lang="fr-FR" dirty="0" smtClean="0"/>
              <a:t>, Cochabamba</a:t>
            </a:r>
            <a:r>
              <a:rPr lang="fr-FR" dirty="0"/>
              <a:t>, Santa Cruz, Potosí, Chuquisaca </a:t>
            </a:r>
            <a:r>
              <a:rPr lang="fr-FR" dirty="0" smtClean="0"/>
              <a:t>et Beni. </a:t>
            </a:r>
          </a:p>
          <a:p>
            <a:pPr marL="44450" indent="0">
              <a:buNone/>
            </a:pPr>
            <a:r>
              <a:rPr lang="fr-FR" dirty="0" smtClean="0">
                <a:sym typeface="Wingdings"/>
              </a:rPr>
              <a:t> la demande totale du SIN équivaut approximativement à 90% de la demande du pays</a:t>
            </a:r>
          </a:p>
          <a:p>
            <a:r>
              <a:rPr lang="fr-FR" dirty="0" smtClean="0">
                <a:sym typeface="Wingdings"/>
              </a:rPr>
              <a:t>Le SIN se caractérise par 4 régions bien définies:</a:t>
            </a:r>
          </a:p>
          <a:p>
            <a:pPr marL="501650" indent="-457200">
              <a:buFont typeface="+mj-lt"/>
              <a:buAutoNum type="arabicPeriod"/>
            </a:pPr>
            <a:r>
              <a:rPr lang="fr-FR" dirty="0" smtClean="0"/>
              <a:t>Le Nord </a:t>
            </a:r>
            <a:r>
              <a:rPr lang="fr-FR" dirty="0"/>
              <a:t>(La Paz </a:t>
            </a:r>
            <a:r>
              <a:rPr lang="fr-FR" dirty="0" smtClean="0"/>
              <a:t>et </a:t>
            </a:r>
            <a:r>
              <a:rPr lang="fr-FR" dirty="0"/>
              <a:t>Beni</a:t>
            </a:r>
            <a:r>
              <a:rPr lang="fr-FR" dirty="0" smtClean="0"/>
              <a:t>)</a:t>
            </a:r>
            <a:r>
              <a:rPr lang="fr-FR" dirty="0"/>
              <a:t> </a:t>
            </a:r>
            <a:r>
              <a:rPr lang="fr-FR" dirty="0" smtClean="0">
                <a:sym typeface="Wingdings"/>
              </a:rPr>
              <a:t> centrales hydroélectriques</a:t>
            </a:r>
            <a:endParaRPr lang="fr-FR" dirty="0" smtClean="0"/>
          </a:p>
          <a:p>
            <a:pPr marL="501650" indent="-457200">
              <a:buFont typeface="+mj-lt"/>
              <a:buAutoNum type="arabicPeriod"/>
            </a:pPr>
            <a:r>
              <a:rPr lang="fr-FR" dirty="0" smtClean="0"/>
              <a:t>L’Est </a:t>
            </a:r>
            <a:r>
              <a:rPr lang="fr-FR" dirty="0"/>
              <a:t>(Santa </a:t>
            </a:r>
            <a:r>
              <a:rPr lang="fr-FR" dirty="0" smtClean="0"/>
              <a:t>Cruz) </a:t>
            </a:r>
            <a:r>
              <a:rPr lang="fr-FR" dirty="0" smtClean="0">
                <a:sym typeface="Wingdings"/>
              </a:rPr>
              <a:t> centrales thermoélectriques</a:t>
            </a:r>
            <a:endParaRPr lang="fr-FR" dirty="0"/>
          </a:p>
          <a:p>
            <a:pPr marL="501650" indent="-457200">
              <a:buFont typeface="+mj-lt"/>
              <a:buAutoNum type="arabicPeriod"/>
            </a:pPr>
            <a:r>
              <a:rPr lang="fr-FR" dirty="0" smtClean="0"/>
              <a:t>Le Centre (</a:t>
            </a:r>
            <a:r>
              <a:rPr lang="fr-FR" dirty="0"/>
              <a:t>Oruro, </a:t>
            </a:r>
            <a:r>
              <a:rPr lang="fr-FR" dirty="0" smtClean="0"/>
              <a:t>Cochabamba) </a:t>
            </a:r>
            <a:r>
              <a:rPr lang="fr-FR" dirty="0" smtClean="0">
                <a:sym typeface="Wingdings"/>
              </a:rPr>
              <a:t> centrales hydroélectriques et thermoélectriques</a:t>
            </a:r>
            <a:endParaRPr lang="fr-FR" dirty="0" smtClean="0"/>
          </a:p>
          <a:p>
            <a:pPr marL="501650" indent="-457200">
              <a:buFont typeface="+mj-lt"/>
              <a:buAutoNum type="arabicPeriod"/>
            </a:pPr>
            <a:r>
              <a:rPr lang="fr-FR" dirty="0" smtClean="0"/>
              <a:t>Le Sud (</a:t>
            </a:r>
            <a:r>
              <a:rPr lang="fr-FR" dirty="0"/>
              <a:t>Potosí, </a:t>
            </a:r>
            <a:r>
              <a:rPr lang="fr-FR" dirty="0" smtClean="0"/>
              <a:t>Chuquisaca) </a:t>
            </a:r>
            <a:r>
              <a:rPr lang="fr-FR" dirty="0" smtClean="0">
                <a:sym typeface="Wingdings"/>
              </a:rPr>
              <a:t> centrales </a:t>
            </a:r>
            <a:r>
              <a:rPr lang="fr-FR" dirty="0">
                <a:sym typeface="Wingdings"/>
              </a:rPr>
              <a:t>hydroélectriques et thermoélectriques</a:t>
            </a:r>
            <a:endParaRPr lang="fr-FR" dirty="0" smtClean="0"/>
          </a:p>
          <a:p>
            <a:pPr marL="44450" indent="0">
              <a:buNone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Système électrique de la Bolivie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0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Acrobat 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935684" y="147912"/>
            <a:ext cx="5483740" cy="6662587"/>
          </a:xfr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9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/>
              <a:t>Demande et génération maximum d’électricité en Bolivie 2014</a:t>
            </a:r>
            <a:endParaRPr lang="fr-FR" dirty="0"/>
          </a:p>
        </p:txBody>
      </p:sp>
      <p:sp>
        <p:nvSpPr>
          <p:cNvPr id="23555" name="ZoneTexte 4"/>
          <p:cNvSpPr txBox="1">
            <a:spLocks noChangeArrowheads="1"/>
          </p:cNvSpPr>
          <p:nvPr/>
        </p:nvSpPr>
        <p:spPr bwMode="auto">
          <a:xfrm>
            <a:off x="381000" y="6304410"/>
            <a:ext cx="7306808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050" dirty="0" smtClean="0">
                <a:latin typeface="Franklin Gothic Medium" pitchFamily="34" charset="0"/>
              </a:rPr>
              <a:t>Source: http://www.la-razon.com/economia/Reunion-Bolivia-Argentina-inicio-tratativas-venta-energia_0_2157384258.html</a:t>
            </a:r>
            <a:endParaRPr lang="fr-FR" sz="1050" dirty="0">
              <a:latin typeface="Franklin Gothic Medium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graphicFrame>
        <p:nvGraphicFramePr>
          <p:cNvPr id="10" name="9 Marcador de contenido"/>
          <p:cNvGraphicFramePr>
            <a:graphicFrameLocks noGrp="1"/>
          </p:cNvGraphicFramePr>
          <p:nvPr>
            <p:ph idx="1"/>
          </p:nvPr>
        </p:nvGraphicFramePr>
        <p:xfrm>
          <a:off x="355600" y="1719263"/>
          <a:ext cx="8407400" cy="4406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81000" y="439791"/>
            <a:ext cx="8382000" cy="7524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/>
              <a:t>Entreprises de l’industrie électrique 2016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682835"/>
              </p:ext>
            </p:extLst>
          </p:nvPr>
        </p:nvGraphicFramePr>
        <p:xfrm>
          <a:off x="143500" y="1640576"/>
          <a:ext cx="8846121" cy="4499625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55960"/>
                <a:gridCol w="2968831"/>
                <a:gridCol w="2921330"/>
              </a:tblGrid>
              <a:tr h="44471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Entreprises génératrices </a:t>
                      </a:r>
                      <a:r>
                        <a:rPr lang="fr-FR" sz="1400" u="none" strike="noStrike" dirty="0" smtClean="0">
                          <a:effectLst/>
                        </a:rPr>
                        <a:t> - Système</a:t>
                      </a:r>
                      <a:r>
                        <a:rPr lang="fr-FR" sz="1400" u="none" strike="noStrike" baseline="0" dirty="0" smtClean="0">
                          <a:effectLst/>
                        </a:rPr>
                        <a:t> interconnecté international (SIN)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>
                          <a:effectLst/>
                        </a:rPr>
                        <a:t>Entreprises </a:t>
                      </a:r>
                      <a:r>
                        <a:rPr lang="fr-FR" sz="1500" u="none" strike="noStrike" dirty="0" smtClean="0">
                          <a:effectLst/>
                        </a:rPr>
                        <a:t>génératrices SIN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u="none" strike="noStrike" dirty="0" smtClean="0">
                          <a:effectLst/>
                        </a:rPr>
                        <a:t>Entreprises génératrices -  Systèmes isolés</a:t>
                      </a:r>
                      <a:endParaRPr lang="fr-FR" sz="15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67538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 err="1">
                          <a:effectLst/>
                        </a:rPr>
                        <a:t>Compañia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Boliviana</a:t>
                      </a:r>
                      <a:r>
                        <a:rPr lang="fr-FR" sz="1400" u="none" strike="noStrike" dirty="0">
                          <a:effectLst/>
                        </a:rPr>
                        <a:t> de </a:t>
                      </a:r>
                      <a:r>
                        <a:rPr lang="fr-FR" sz="1400" u="none" strike="noStrike" dirty="0" err="1">
                          <a:effectLst/>
                        </a:rPr>
                        <a:t>Energía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Eléctrica</a:t>
                      </a:r>
                      <a:r>
                        <a:rPr lang="fr-FR" sz="1400" u="none" strike="noStrike" dirty="0">
                          <a:effectLst/>
                        </a:rPr>
                        <a:t> S.A (COBEE) </a:t>
                      </a:r>
                      <a:r>
                        <a:rPr lang="fr-FR" sz="1400" u="none" strike="noStrike" dirty="0" smtClean="0">
                          <a:effectLst/>
                        </a:rPr>
                        <a:t>www.cobee.com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Empresa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Nacional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Electricidad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Generación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(ENDE) www.ende.bo</a:t>
                      </a: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dirty="0" smtClean="0">
                          <a:effectLst/>
                        </a:rPr>
                        <a:t>Empresa </a:t>
                      </a:r>
                      <a:r>
                        <a:rPr lang="fr-FR" sz="1400" u="none" strike="noStrike" dirty="0" err="1" smtClean="0">
                          <a:effectLst/>
                        </a:rPr>
                        <a:t>Guaracachi</a:t>
                      </a:r>
                      <a:r>
                        <a:rPr lang="fr-FR" sz="1400" u="none" strike="noStrike" dirty="0" smtClean="0">
                          <a:effectLst/>
                        </a:rPr>
                        <a:t> S.A (EGSA) www.guaracachi.com.bo</a:t>
                      </a:r>
                      <a:endParaRPr lang="fr-FR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/>
                </a:tc>
              </a:tr>
              <a:tr h="675389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Compañia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Eléctrica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Central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Bulo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Bulo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S.A (CECBB) www.centralbulobulo.com</a:t>
                      </a: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Empresa Río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Eléctrico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S.A (ERESA)</a:t>
                      </a:r>
                    </a:p>
                    <a:p>
                      <a:pPr algn="ctr" fontAlgn="b"/>
                      <a:endParaRPr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Gas &amp;</a:t>
                      </a:r>
                      <a:r>
                        <a:rPr lang="es-ES" sz="15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Electricidad SA</a:t>
                      </a:r>
                    </a:p>
                    <a:p>
                      <a:pPr algn="l"/>
                      <a:r>
                        <a:rPr lang="es-ES" sz="15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www.gasyelectricidad.com</a:t>
                      </a:r>
                      <a:endParaRPr lang="es-CL" sz="15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/>
                </a:tc>
              </a:tr>
              <a:tr h="675389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dirty="0" smtClean="0">
                          <a:effectLst/>
                        </a:rPr>
                        <a:t>Empresa </a:t>
                      </a:r>
                      <a:r>
                        <a:rPr lang="fr-FR" sz="1400" u="none" strike="noStrike" dirty="0" err="1" smtClean="0">
                          <a:effectLst/>
                        </a:rPr>
                        <a:t>Eléctrica</a:t>
                      </a:r>
                      <a:r>
                        <a:rPr lang="fr-FR" sz="1400" u="none" strike="noStrike" dirty="0" smtClean="0">
                          <a:effectLst/>
                        </a:rPr>
                        <a:t> </a:t>
                      </a:r>
                      <a:r>
                        <a:rPr lang="fr-FR" sz="1400" u="none" strike="noStrike" dirty="0" err="1" smtClean="0">
                          <a:effectLst/>
                        </a:rPr>
                        <a:t>Corani</a:t>
                      </a:r>
                      <a:r>
                        <a:rPr lang="fr-FR" sz="1400" u="none" strike="noStrike" dirty="0" smtClean="0">
                          <a:effectLst/>
                        </a:rPr>
                        <a:t> S.A (CORANI) www.corani.com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Guabira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Energia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S.A (GBE) www.guabira.com</a:t>
                      </a:r>
                    </a:p>
                    <a:p>
                      <a:pPr algn="ctr" fontAlgn="b"/>
                      <a:endParaRPr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Generación y servicios de </a:t>
                      </a:r>
                      <a:r>
                        <a:rPr lang="es-ES" sz="15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Energia</a:t>
                      </a:r>
                      <a:r>
                        <a:rPr lang="es-ES" sz="1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del</a:t>
                      </a:r>
                      <a:r>
                        <a:rPr lang="es-ES" sz="15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Altiplano SA (GESEDAL)</a:t>
                      </a:r>
                      <a:endParaRPr lang="es-CL" sz="1500" u="none" strike="noStrike" kern="1200" dirty="0" err="1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/>
                </a:tc>
              </a:tr>
              <a:tr h="67538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Empresa </a:t>
                      </a:r>
                      <a:r>
                        <a:rPr lang="fr-FR" sz="1400" u="none" strike="noStrike" dirty="0" err="1">
                          <a:effectLst/>
                        </a:rPr>
                        <a:t>Eléctrica</a:t>
                      </a:r>
                      <a:r>
                        <a:rPr lang="fr-FR" sz="1400" u="none" strike="noStrike" dirty="0">
                          <a:effectLst/>
                        </a:rPr>
                        <a:t> Valle </a:t>
                      </a:r>
                      <a:r>
                        <a:rPr lang="fr-FR" sz="1400" u="none" strike="noStrike" dirty="0" err="1">
                          <a:effectLst/>
                        </a:rPr>
                        <a:t>Hermoso</a:t>
                      </a:r>
                      <a:r>
                        <a:rPr lang="fr-FR" sz="1400" u="none" strike="noStrike" dirty="0">
                          <a:effectLst/>
                        </a:rPr>
                        <a:t> S.A (VHE) www.evh.bo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dirty="0" err="1" smtClean="0">
                          <a:effectLst/>
                        </a:rPr>
                        <a:t>Hidroeléctrica</a:t>
                      </a:r>
                      <a:r>
                        <a:rPr lang="fr-FR" sz="1400" u="none" strike="noStrike" dirty="0" smtClean="0">
                          <a:effectLst/>
                        </a:rPr>
                        <a:t> </a:t>
                      </a:r>
                      <a:r>
                        <a:rPr lang="fr-FR" sz="1400" u="none" strike="noStrike" dirty="0" err="1" smtClean="0">
                          <a:effectLst/>
                        </a:rPr>
                        <a:t>Boliviana</a:t>
                      </a:r>
                      <a:r>
                        <a:rPr lang="fr-FR" sz="1400" u="none" strike="noStrike" dirty="0" smtClean="0">
                          <a:effectLst/>
                        </a:rPr>
                        <a:t> S.A (HB) www.hidrobol.com</a:t>
                      </a:r>
                      <a:endParaRPr lang="fr-FR" sz="14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5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/>
                </a:tc>
              </a:tr>
              <a:tr h="675389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dirty="0" smtClean="0">
                          <a:effectLst/>
                        </a:rPr>
                        <a:t>Empresa </a:t>
                      </a:r>
                      <a:r>
                        <a:rPr lang="fr-FR" sz="1400" u="none" strike="noStrike" dirty="0" err="1" smtClean="0">
                          <a:effectLst/>
                        </a:rPr>
                        <a:t>Guaracachi</a:t>
                      </a:r>
                      <a:r>
                        <a:rPr lang="fr-FR" sz="1400" u="none" strike="noStrike" dirty="0" smtClean="0">
                          <a:effectLst/>
                        </a:rPr>
                        <a:t> S.A (EGSA) www.guaracachi.com.bo</a:t>
                      </a:r>
                      <a:endParaRPr lang="fr-FR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Servicios de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Desarollo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Bolivia S.A (SDB)</a:t>
                      </a:r>
                    </a:p>
                    <a:p>
                      <a:pPr algn="ctr" fontAlgn="b"/>
                      <a:endParaRPr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/>
                      <a:endParaRPr lang="es-CL" sz="15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/>
                </a:tc>
              </a:tr>
              <a:tr h="454640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ENDE ANDINA SAM (ENDEANDINA) www.endeandina.bo</a:t>
                      </a:r>
                    </a:p>
                    <a:p>
                      <a:pPr algn="ctr" fontAlgn="b"/>
                      <a:endParaRPr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Sociedad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Industrial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Energética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Comercial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Andina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S.A (SYNERGIA) www.synergiasa.com.bo</a:t>
                      </a:r>
                      <a:endParaRPr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/>
                      <a:endParaRPr lang="es-CL" sz="1500" u="none" strike="noStrike" kern="1200" dirty="0" err="1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/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381000" y="6354763"/>
            <a:ext cx="8435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(</a:t>
            </a:r>
            <a:r>
              <a:rPr lang="es-ES" sz="1400" dirty="0" err="1" smtClean="0"/>
              <a:t>Source</a:t>
            </a:r>
            <a:r>
              <a:rPr lang="es-ES" sz="1400" dirty="0" smtClean="0"/>
              <a:t>: </a:t>
            </a:r>
            <a:r>
              <a:rPr lang="es-CL" sz="1400" dirty="0" smtClean="0"/>
              <a:t>Autoridad de Fiscalización y Control Social de Electricidad, 2016)</a:t>
            </a:r>
            <a:endParaRPr lang="es-CL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8775656"/>
              </p:ext>
            </p:extLst>
          </p:nvPr>
        </p:nvGraphicFramePr>
        <p:xfrm>
          <a:off x="154376" y="1653184"/>
          <a:ext cx="8823370" cy="4992784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220689"/>
                <a:gridCol w="2002739"/>
                <a:gridCol w="2248627"/>
                <a:gridCol w="2351315"/>
              </a:tblGrid>
              <a:tr h="69762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u="none" strike="noStrike" dirty="0" smtClean="0">
                          <a:effectLst/>
                        </a:rPr>
                        <a:t>Entreprises principales</a:t>
                      </a:r>
                      <a:r>
                        <a:rPr lang="fr-FR" sz="1500" u="none" strike="noStrike" baseline="0" dirty="0" smtClean="0">
                          <a:effectLst/>
                        </a:rPr>
                        <a:t> </a:t>
                      </a:r>
                      <a:r>
                        <a:rPr lang="fr-FR" sz="1500" u="none" strike="noStrike" dirty="0" smtClean="0">
                          <a:effectLst/>
                        </a:rPr>
                        <a:t>de distribution (SIN)</a:t>
                      </a:r>
                      <a:endParaRPr lang="fr-FR" sz="15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u="none" strike="noStrike" dirty="0" smtClean="0">
                          <a:effectLst/>
                        </a:rPr>
                        <a:t>Entreprises principales</a:t>
                      </a:r>
                      <a:r>
                        <a:rPr lang="fr-FR" sz="1500" u="none" strike="noStrike" baseline="0" dirty="0" smtClean="0">
                          <a:effectLst/>
                        </a:rPr>
                        <a:t> </a:t>
                      </a:r>
                      <a:r>
                        <a:rPr lang="fr-FR" sz="1500" u="none" strike="noStrike" dirty="0" smtClean="0">
                          <a:effectLst/>
                        </a:rPr>
                        <a:t>de distribution (SIN)</a:t>
                      </a:r>
                      <a:endParaRPr lang="fr-FR" sz="15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>
                          <a:effectLst/>
                        </a:rPr>
                        <a:t>Consommateurs non </a:t>
                      </a:r>
                      <a:r>
                        <a:rPr lang="fr-FR" sz="1500" u="none" strike="noStrike" dirty="0" smtClean="0">
                          <a:effectLst/>
                        </a:rPr>
                        <a:t>réglés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Entreprises de transmission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</a:tr>
              <a:tr h="65196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dirty="0" err="1" smtClean="0">
                          <a:effectLst/>
                        </a:rPr>
                        <a:t>Compañía</a:t>
                      </a:r>
                      <a:r>
                        <a:rPr lang="fr-FR" sz="1400" u="none" strike="noStrike" dirty="0" smtClean="0">
                          <a:effectLst/>
                        </a:rPr>
                        <a:t> </a:t>
                      </a:r>
                      <a:r>
                        <a:rPr lang="fr-FR" sz="1400" u="none" strike="noStrike" dirty="0" err="1" smtClean="0">
                          <a:effectLst/>
                        </a:rPr>
                        <a:t>Eléctrica</a:t>
                      </a:r>
                      <a:r>
                        <a:rPr lang="fr-FR" sz="1400" u="none" strike="noStrike" dirty="0" smtClean="0">
                          <a:effectLst/>
                        </a:rPr>
                        <a:t> Sucre S.A (CESSA)</a:t>
                      </a:r>
                      <a:r>
                        <a:rPr lang="fr-FR" sz="1400" u="none" strike="noStrike" baseline="0" dirty="0" smtClean="0">
                          <a:effectLst/>
                        </a:rPr>
                        <a:t> www.cessasucre.com</a:t>
                      </a:r>
                      <a:endParaRPr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Servicios </a:t>
                      </a:r>
                      <a:r>
                        <a:rPr lang="fr-FR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Electricos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de de </a:t>
                      </a:r>
                      <a:r>
                        <a:rPr lang="fr-FR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tarija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(SETAR) www.setartarija.com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dirty="0" err="1" smtClean="0">
                          <a:effectLst/>
                        </a:rPr>
                        <a:t>Coboce</a:t>
                      </a:r>
                      <a:r>
                        <a:rPr lang="fr-FR" sz="1400" u="none" strike="noStrike" dirty="0" smtClean="0">
                          <a:effectLst/>
                        </a:rPr>
                        <a:t> </a:t>
                      </a:r>
                      <a:r>
                        <a:rPr lang="fr-FR" sz="1400" u="none" strike="noStrike" dirty="0" err="1" smtClean="0">
                          <a:effectLst/>
                        </a:rPr>
                        <a:t>Ltda</a:t>
                      </a:r>
                      <a:r>
                        <a:rPr lang="fr-FR" sz="1400" u="none" strike="noStrike" dirty="0" smtClean="0">
                          <a:effectLst/>
                        </a:rPr>
                        <a:t>. (COBOCE) </a:t>
                      </a:r>
                      <a:r>
                        <a:rPr lang="fr-FR" sz="1400" u="none" strike="noStrike" dirty="0" smtClean="0">
                          <a:effectLst/>
                          <a:hlinkClick r:id="rId3"/>
                        </a:rPr>
                        <a:t>www.coboce.com</a:t>
                      </a:r>
                      <a:endParaRPr lang="fr-FR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 err="1">
                          <a:effectLst/>
                        </a:rPr>
                        <a:t>Transportadora</a:t>
                      </a:r>
                      <a:r>
                        <a:rPr lang="fr-FR" sz="1400" u="none" strike="noStrike" dirty="0">
                          <a:effectLst/>
                        </a:rPr>
                        <a:t> de </a:t>
                      </a:r>
                      <a:r>
                        <a:rPr lang="fr-FR" sz="1400" u="none" strike="noStrike" dirty="0" err="1">
                          <a:effectLst/>
                        </a:rPr>
                        <a:t>Electricidad</a:t>
                      </a:r>
                      <a:r>
                        <a:rPr lang="fr-FR" sz="1400" u="none" strike="noStrike" dirty="0">
                          <a:effectLst/>
                        </a:rPr>
                        <a:t> S.A (TDE) </a:t>
                      </a:r>
                      <a:r>
                        <a:rPr lang="fr-FR" sz="1400" u="none" strike="noStrike" dirty="0" err="1">
                          <a:effectLst/>
                        </a:rPr>
                        <a:t>www.tde.com.bo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/>
                </a:tc>
              </a:tr>
              <a:tr h="65196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Cooperativa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Rural de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Electrificación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Ltda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(CRE) www.cre.com.bo</a:t>
                      </a:r>
                      <a:endParaRPr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dirty="0" smtClean="0">
                          <a:effectLst/>
                        </a:rPr>
                        <a:t>Servicios </a:t>
                      </a:r>
                      <a:r>
                        <a:rPr lang="fr-FR" sz="1400" u="none" strike="noStrike" dirty="0" err="1" smtClean="0">
                          <a:effectLst/>
                        </a:rPr>
                        <a:t>Eléctricos</a:t>
                      </a:r>
                      <a:r>
                        <a:rPr lang="fr-FR" sz="1400" u="none" strike="noStrike" dirty="0" smtClean="0">
                          <a:effectLst/>
                        </a:rPr>
                        <a:t> Potosí (SEPSA) www.sepsa.com</a:t>
                      </a:r>
                      <a:endParaRPr lang="fr-FR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dirty="0" smtClean="0">
                          <a:effectLst/>
                        </a:rPr>
                        <a:t>Empresa </a:t>
                      </a:r>
                      <a:r>
                        <a:rPr lang="fr-FR" sz="1400" u="none" strike="noStrike" dirty="0" err="1" smtClean="0">
                          <a:effectLst/>
                        </a:rPr>
                        <a:t>Metalúrgica</a:t>
                      </a:r>
                      <a:r>
                        <a:rPr lang="fr-FR" sz="1400" u="none" strike="noStrike" dirty="0" smtClean="0">
                          <a:effectLst/>
                        </a:rPr>
                        <a:t> </a:t>
                      </a:r>
                      <a:r>
                        <a:rPr lang="fr-FR" sz="1400" u="none" strike="noStrike" dirty="0" err="1" smtClean="0">
                          <a:effectLst/>
                        </a:rPr>
                        <a:t>Vinto</a:t>
                      </a:r>
                      <a:r>
                        <a:rPr lang="fr-FR" sz="1400" u="none" strike="noStrike" dirty="0" smtClean="0">
                          <a:effectLst/>
                        </a:rPr>
                        <a:t> (EMVINTO) </a:t>
                      </a:r>
                      <a:r>
                        <a:rPr lang="fr-FR" sz="1400" u="none" strike="noStrike" dirty="0" smtClean="0">
                          <a:effectLst/>
                          <a:hlinkClick r:id="rId4"/>
                        </a:rPr>
                        <a:t>www.vinto.gob.bo</a:t>
                      </a:r>
                      <a:endParaRPr lang="fr-FR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 err="1">
                          <a:effectLst/>
                        </a:rPr>
                        <a:t>Interconexión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Eléctrica</a:t>
                      </a:r>
                      <a:r>
                        <a:rPr lang="fr-FR" sz="1400" u="none" strike="noStrike" dirty="0">
                          <a:effectLst/>
                        </a:rPr>
                        <a:t> ISA Bolivia S.A (ISA) </a:t>
                      </a:r>
                      <a:r>
                        <a:rPr lang="fr-FR" sz="1400" u="none" strike="noStrike" dirty="0" err="1">
                          <a:effectLst/>
                        </a:rPr>
                        <a:t>www.isa.com.bo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/>
                </a:tc>
              </a:tr>
              <a:tr h="86505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dirty="0" err="1" smtClean="0">
                          <a:effectLst/>
                        </a:rPr>
                        <a:t>Distribuidora</a:t>
                      </a:r>
                      <a:r>
                        <a:rPr lang="fr-FR" sz="1400" u="none" strike="noStrike" baseline="0" dirty="0" smtClean="0">
                          <a:effectLst/>
                        </a:rPr>
                        <a:t> de </a:t>
                      </a:r>
                      <a:r>
                        <a:rPr lang="fr-FR" sz="1400" u="none" strike="noStrike" baseline="0" dirty="0" err="1" smtClean="0">
                          <a:effectLst/>
                        </a:rPr>
                        <a:t>Electricidad</a:t>
                      </a:r>
                      <a:r>
                        <a:rPr lang="fr-FR" sz="1400" u="none" strike="noStrike" baseline="0" dirty="0" smtClean="0">
                          <a:effectLst/>
                        </a:rPr>
                        <a:t> de La Paz SA </a:t>
                      </a:r>
                      <a:r>
                        <a:rPr lang="fr-FR" sz="1400" u="none" strike="noStrike" dirty="0" smtClean="0">
                          <a:effectLst/>
                        </a:rPr>
                        <a:t>(DELAPAZ) www.delapaz.com.bo</a:t>
                      </a:r>
                      <a:endParaRPr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Empresa minera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Hunanuni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Corporacion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Minera de Bolivia www.emhuanuni.gob.bo</a:t>
                      </a:r>
                      <a:endParaRPr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San </a:t>
                      </a:r>
                      <a:r>
                        <a:rPr lang="fr-FR" sz="1400" u="none" strike="noStrike" dirty="0" err="1">
                          <a:effectLst/>
                        </a:rPr>
                        <a:t>Cristóbal</a:t>
                      </a:r>
                      <a:r>
                        <a:rPr lang="fr-FR" sz="1400" u="none" strike="noStrike" dirty="0">
                          <a:effectLst/>
                        </a:rPr>
                        <a:t> TESA (SCTESA) </a:t>
                      </a:r>
                      <a:r>
                        <a:rPr lang="fr-FR" sz="1400" u="none" strike="noStrike" dirty="0" err="1">
                          <a:effectLst/>
                        </a:rPr>
                        <a:t>www.ingelec.com.bo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/>
                </a:tc>
              </a:tr>
              <a:tr h="48627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Empresa de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Luz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Fuerza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Eléctrico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Oruro S.A (ELFEO) </a:t>
                      </a: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dirty="0" smtClean="0">
                          <a:effectLst/>
                        </a:rPr>
                        <a:t>Empresa Minera Inti </a:t>
                      </a:r>
                      <a:r>
                        <a:rPr lang="fr-FR" sz="1400" u="none" strike="noStrike" dirty="0" err="1" smtClean="0">
                          <a:effectLst/>
                        </a:rPr>
                        <a:t>Raymi</a:t>
                      </a:r>
                      <a:r>
                        <a:rPr lang="fr-FR" sz="1400" u="none" strike="noStrike" dirty="0" smtClean="0">
                          <a:effectLst/>
                        </a:rPr>
                        <a:t> S.A (EMIRSA) emirsa.com</a:t>
                      </a:r>
                      <a:endParaRPr lang="fr-FR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12700" marR="12700" marT="12700" marB="0"/>
                </a:tc>
              </a:tr>
              <a:tr h="86505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Empresa de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Luz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Fuerza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Eléctrica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Cochahamba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S.A (ELFEC) www.elfec.com</a:t>
                      </a:r>
                    </a:p>
                    <a:p>
                      <a:pPr algn="l" fontAlgn="b"/>
                      <a:endParaRPr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Empresa Minera San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Cristóbal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(EMSC) 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/>
                        </a:rPr>
                        <a:t>www.minerasancristobal.com</a:t>
                      </a:r>
                      <a:endParaRPr lang="fr-FR" sz="14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12700" marR="12700" marT="12700" marB="0"/>
                </a:tc>
              </a:tr>
              <a:tr h="770168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dirty="0" smtClean="0">
                          <a:effectLst/>
                        </a:rPr>
                        <a:t>Empresa </a:t>
                      </a:r>
                      <a:r>
                        <a:rPr lang="fr-FR" sz="1400" u="none" strike="noStrike" dirty="0" err="1" smtClean="0">
                          <a:effectLst/>
                        </a:rPr>
                        <a:t>Nacional</a:t>
                      </a:r>
                      <a:r>
                        <a:rPr lang="fr-FR" sz="1400" u="none" strike="noStrike" dirty="0" smtClean="0">
                          <a:effectLst/>
                        </a:rPr>
                        <a:t> de </a:t>
                      </a:r>
                      <a:r>
                        <a:rPr lang="fr-FR" sz="1400" u="none" strike="noStrike" dirty="0" err="1" smtClean="0">
                          <a:effectLst/>
                        </a:rPr>
                        <a:t>Electricidad</a:t>
                      </a:r>
                      <a:r>
                        <a:rPr lang="fr-FR" sz="1400" u="none" strike="noStrike" dirty="0" smtClean="0">
                          <a:effectLst/>
                        </a:rPr>
                        <a:t> DELBENI</a:t>
                      </a:r>
                      <a:r>
                        <a:rPr lang="fr-FR" sz="1400" u="none" strike="noStrike" baseline="0" dirty="0" smtClean="0">
                          <a:effectLst/>
                        </a:rPr>
                        <a:t> SA </a:t>
                      </a:r>
                      <a:r>
                        <a:rPr lang="fr-FR" sz="1400" u="none" strike="noStrike" dirty="0" smtClean="0">
                          <a:effectLst/>
                        </a:rPr>
                        <a:t>www.endedelbeni.bo</a:t>
                      </a:r>
                      <a:endParaRPr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Sociedad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Agroindustrial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Nutrioil</a:t>
                      </a:r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SA www.nutrioil.com.bo</a:t>
                      </a:r>
                      <a:endParaRPr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/>
                </a:tc>
              </a:tr>
            </a:tbl>
          </a:graphicData>
        </a:graphic>
      </p:graphicFrame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Entreprises de l’industrie </a:t>
            </a:r>
            <a:r>
              <a:rPr lang="fr-FR" dirty="0" smtClean="0"/>
              <a:t>électrique 2016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40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81000" y="2555824"/>
            <a:ext cx="8407400" cy="3366499"/>
          </a:xfrm>
        </p:spPr>
        <p:txBody>
          <a:bodyPr>
            <a:normAutofit lnSpcReduction="10000"/>
          </a:bodyPr>
          <a:lstStyle/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 smtClean="0"/>
              <a:t> Données clés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 smtClean="0"/>
              <a:t> </a:t>
            </a:r>
            <a:r>
              <a:rPr lang="fr-FR" sz="2800" dirty="0" smtClean="0">
                <a:solidFill>
                  <a:schemeClr val="accent2"/>
                </a:solidFill>
              </a:rPr>
              <a:t>Situation actuelle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 smtClean="0"/>
              <a:t> Développement futur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 smtClean="0"/>
              <a:t> </a:t>
            </a:r>
            <a:r>
              <a:rPr lang="fr-FR" sz="2800" dirty="0"/>
              <a:t>Alternatives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 smtClean="0"/>
              <a:t> Difficultés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 smtClean="0"/>
              <a:t> Projets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 smtClean="0"/>
              <a:t> YPFB Transporte S.A</a:t>
            </a:r>
          </a:p>
          <a:p>
            <a:pPr marL="4572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fr-FR" dirty="0"/>
          </a:p>
        </p:txBody>
      </p:sp>
      <p:sp>
        <p:nvSpPr>
          <p:cNvPr id="16386" name="ZoneTexte 2"/>
          <p:cNvSpPr txBox="1">
            <a:spLocks noChangeArrowheads="1"/>
          </p:cNvSpPr>
          <p:nvPr/>
        </p:nvSpPr>
        <p:spPr bwMode="auto">
          <a:xfrm>
            <a:off x="3540125" y="504825"/>
            <a:ext cx="188277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3200">
                <a:solidFill>
                  <a:schemeClr val="bg1"/>
                </a:solidFill>
                <a:latin typeface="Franklin Gothic Medium" pitchFamily="34" charset="0"/>
              </a:rPr>
              <a:t>CONTENU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eaLnBrk="1" fontAlgn="auto" hangingPunct="1">
              <a:spcAft>
                <a:spcPts val="0"/>
              </a:spcAft>
              <a:defRPr/>
            </a:pPr>
            <a:r>
              <a:rPr lang="fr-FR" dirty="0"/>
              <a:t>2006: </a:t>
            </a:r>
          </a:p>
          <a:p>
            <a:pPr marL="50292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/>
              <a:t>L</a:t>
            </a:r>
            <a:r>
              <a:rPr lang="fr-FR" dirty="0" smtClean="0"/>
              <a:t>ancement </a:t>
            </a:r>
            <a:r>
              <a:rPr lang="fr-FR" dirty="0"/>
              <a:t>du programme de nationalisation des secteurs stratégiques de l’économie avec la nationalisation des hydrocarbures </a:t>
            </a:r>
            <a:r>
              <a:rPr lang="fr-FR" dirty="0">
                <a:sym typeface="Wingdings"/>
              </a:rPr>
              <a:t> entrée </a:t>
            </a:r>
            <a:r>
              <a:rPr lang="fr-FR" dirty="0" smtClean="0">
                <a:sym typeface="Wingdings"/>
              </a:rPr>
              <a:t>d’YPFB (</a:t>
            </a:r>
            <a:r>
              <a:rPr lang="fr-FR" dirty="0" err="1"/>
              <a:t>Yacimientos</a:t>
            </a:r>
            <a:r>
              <a:rPr lang="fr-FR" dirty="0"/>
              <a:t> </a:t>
            </a:r>
            <a:r>
              <a:rPr lang="fr-FR" dirty="0" err="1"/>
              <a:t>Petrolíferos</a:t>
            </a:r>
            <a:r>
              <a:rPr lang="fr-FR" dirty="0"/>
              <a:t> Fiscales </a:t>
            </a:r>
            <a:r>
              <a:rPr lang="fr-FR" dirty="0" smtClean="0"/>
              <a:t>Bolivianos</a:t>
            </a:r>
            <a:r>
              <a:rPr lang="fr-FR" b="1" dirty="0" smtClean="0"/>
              <a:t>) </a:t>
            </a:r>
            <a:r>
              <a:rPr lang="fr-FR" dirty="0" smtClean="0">
                <a:sym typeface="Wingdings"/>
              </a:rPr>
              <a:t>dans </a:t>
            </a:r>
            <a:r>
              <a:rPr lang="fr-FR" dirty="0">
                <a:sym typeface="Wingdings"/>
              </a:rPr>
              <a:t>le capital des compagnies étrangères (</a:t>
            </a:r>
            <a:r>
              <a:rPr lang="fr-FR" dirty="0" err="1" smtClean="0">
                <a:sym typeface="Wingdings"/>
              </a:rPr>
              <a:t>Repsol</a:t>
            </a:r>
            <a:r>
              <a:rPr lang="fr-FR" dirty="0" smtClean="0">
                <a:sym typeface="Wingdings"/>
              </a:rPr>
              <a:t>-Espagne, </a:t>
            </a:r>
            <a:r>
              <a:rPr lang="fr-FR" dirty="0" err="1" smtClean="0">
                <a:sym typeface="Wingdings"/>
              </a:rPr>
              <a:t>Petrobras</a:t>
            </a:r>
            <a:r>
              <a:rPr lang="fr-FR" dirty="0" smtClean="0">
                <a:sym typeface="Wingdings"/>
              </a:rPr>
              <a:t>-Brésil, </a:t>
            </a:r>
            <a:r>
              <a:rPr lang="fr-FR" dirty="0">
                <a:sym typeface="Wingdings"/>
              </a:rPr>
              <a:t>les plus touchées)</a:t>
            </a:r>
            <a:endParaRPr lang="fr-FR" dirty="0"/>
          </a:p>
          <a:p>
            <a:pPr marL="50292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/>
              <a:t>C</a:t>
            </a:r>
            <a:r>
              <a:rPr lang="fr-FR" dirty="0" smtClean="0"/>
              <a:t>hangement </a:t>
            </a:r>
            <a:r>
              <a:rPr lang="fr-FR" dirty="0"/>
              <a:t>Constitution </a:t>
            </a:r>
            <a:r>
              <a:rPr lang="fr-FR" dirty="0" smtClean="0">
                <a:sym typeface="Wingdings"/>
              </a:rPr>
              <a:t></a:t>
            </a:r>
            <a:r>
              <a:rPr lang="fr-FR" dirty="0" smtClean="0"/>
              <a:t> </a:t>
            </a:r>
            <a:r>
              <a:rPr lang="fr-FR" dirty="0"/>
              <a:t>accès universel au service </a:t>
            </a:r>
            <a:r>
              <a:rPr lang="fr-FR" dirty="0" smtClean="0"/>
              <a:t>d’électricité </a:t>
            </a:r>
            <a:r>
              <a:rPr lang="fr-FR" dirty="0"/>
              <a:t>comme droit fondamental</a:t>
            </a:r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/>
              <a:t>événements clés</a:t>
            </a:r>
            <a:endParaRPr lang="fr-FR" dirty="0"/>
          </a:p>
        </p:txBody>
      </p:sp>
      <p:pic>
        <p:nvPicPr>
          <p:cNvPr id="18435" name="Image 3" descr="images-4.jpe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6159" y="4724157"/>
            <a:ext cx="2836841" cy="1880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940660" y="5664498"/>
            <a:ext cx="34047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YPFB: </a:t>
            </a:r>
            <a:r>
              <a:rPr lang="fr-FR" dirty="0" err="1" smtClean="0"/>
              <a:t>www.ypfb.gob.bo</a:t>
            </a:r>
            <a:endParaRPr lang="fr-FR" dirty="0" smtClean="0"/>
          </a:p>
          <a:p>
            <a:r>
              <a:rPr lang="fr-FR" dirty="0" err="1" smtClean="0"/>
              <a:t>Repsol</a:t>
            </a:r>
            <a:r>
              <a:rPr lang="fr-FR" dirty="0" smtClean="0"/>
              <a:t>: </a:t>
            </a:r>
            <a:r>
              <a:rPr lang="fr-FR" dirty="0" err="1" smtClean="0"/>
              <a:t>www.repsol.com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Petrobras</a:t>
            </a:r>
            <a:r>
              <a:rPr lang="fr-FR" dirty="0" smtClean="0"/>
              <a:t>: </a:t>
            </a:r>
            <a:r>
              <a:rPr lang="fr-FR" dirty="0" err="1" smtClean="0"/>
              <a:t>www.petrobras.com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81000" y="1719263"/>
            <a:ext cx="8407400" cy="4913312"/>
          </a:xfrm>
        </p:spPr>
        <p:txBody>
          <a:bodyPr/>
          <a:lstStyle/>
          <a:p>
            <a:pPr marL="274320" eaLnBrk="1" fontAlgn="auto" hangingPunct="1">
              <a:spcAft>
                <a:spcPts val="0"/>
              </a:spcAft>
              <a:defRPr/>
            </a:pPr>
            <a:r>
              <a:rPr lang="fr-FR" dirty="0"/>
              <a:t>2009: </a:t>
            </a:r>
          </a:p>
          <a:p>
            <a:pPr marL="50292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 smtClean="0"/>
              <a:t>Nouvelle Constitution </a:t>
            </a:r>
            <a:r>
              <a:rPr lang="fr-FR" dirty="0"/>
              <a:t>qui octroie la propriété des ressources </a:t>
            </a:r>
            <a:r>
              <a:rPr lang="fr-FR" dirty="0" smtClean="0"/>
              <a:t>naturelles </a:t>
            </a:r>
            <a:r>
              <a:rPr lang="fr-FR" dirty="0"/>
              <a:t>au peuple bolivien</a:t>
            </a:r>
          </a:p>
          <a:p>
            <a:pPr marL="50292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/>
              <a:t>Nationalisation du secteur de l’électricité </a:t>
            </a:r>
            <a:r>
              <a:rPr lang="fr-FR" dirty="0">
                <a:sym typeface="Wingdings"/>
              </a:rPr>
              <a:t> entreprise publique </a:t>
            </a:r>
            <a:r>
              <a:rPr lang="fr-FR" dirty="0" smtClean="0">
                <a:sym typeface="Wingdings"/>
              </a:rPr>
              <a:t>ENDE (</a:t>
            </a:r>
            <a:r>
              <a:rPr lang="fr-FR" dirty="0" err="1" smtClean="0">
                <a:sym typeface="Wingdings"/>
              </a:rPr>
              <a:t>Empresa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Nacional</a:t>
            </a:r>
            <a:r>
              <a:rPr lang="fr-FR" dirty="0" smtClean="0">
                <a:sym typeface="Wingdings"/>
              </a:rPr>
              <a:t> De </a:t>
            </a:r>
            <a:r>
              <a:rPr lang="fr-FR" dirty="0" err="1" smtClean="0">
                <a:sym typeface="Wingdings"/>
              </a:rPr>
              <a:t>Electricidad</a:t>
            </a:r>
            <a:r>
              <a:rPr lang="fr-FR" dirty="0" smtClean="0">
                <a:sym typeface="Wingdings"/>
              </a:rPr>
              <a:t>) </a:t>
            </a:r>
            <a:r>
              <a:rPr lang="fr-FR" dirty="0">
                <a:sym typeface="Wingdings"/>
              </a:rPr>
              <a:t>au détriment des entreprises privées GDF-</a:t>
            </a:r>
            <a:r>
              <a:rPr lang="fr-FR" dirty="0" smtClean="0">
                <a:sym typeface="Wingdings"/>
              </a:rPr>
              <a:t>Suez-France, </a:t>
            </a:r>
            <a:r>
              <a:rPr lang="fr-FR" dirty="0" err="1">
                <a:sym typeface="Wingdings"/>
              </a:rPr>
              <a:t>Rurelec</a:t>
            </a:r>
            <a:r>
              <a:rPr lang="fr-FR" dirty="0">
                <a:sym typeface="Wingdings"/>
              </a:rPr>
              <a:t> </a:t>
            </a:r>
            <a:r>
              <a:rPr lang="fr-FR" dirty="0" smtClean="0">
                <a:sym typeface="Wingdings"/>
              </a:rPr>
              <a:t>PLC-Angleterre, </a:t>
            </a:r>
            <a:r>
              <a:rPr lang="fr-FR" dirty="0" err="1" smtClean="0">
                <a:sym typeface="Wingdings"/>
              </a:rPr>
              <a:t>etc</a:t>
            </a:r>
            <a:r>
              <a:rPr lang="fr-FR" dirty="0" smtClean="0">
                <a:sym typeface="Wingdings"/>
              </a:rPr>
              <a:t> </a:t>
            </a:r>
            <a:endParaRPr lang="fr-FR" dirty="0">
              <a:sym typeface="Wingdings"/>
            </a:endParaRPr>
          </a:p>
          <a:p>
            <a:pPr marL="4572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r-FR" dirty="0" smtClean="0">
                <a:sym typeface="Wingdings"/>
              </a:rPr>
              <a:t> Formation </a:t>
            </a:r>
            <a:r>
              <a:rPr lang="fr-FR" dirty="0">
                <a:sym typeface="Wingdings"/>
              </a:rPr>
              <a:t>de joint-ventures à capitaux mixtes dans lesquelles l’Etat détient obligatoirement la majorité des </a:t>
            </a:r>
            <a:r>
              <a:rPr lang="fr-FR" dirty="0" smtClean="0">
                <a:sym typeface="Wingdings"/>
              </a:rPr>
              <a:t>parts</a:t>
            </a:r>
            <a:endParaRPr lang="fr-FR" dirty="0">
              <a:sym typeface="Wingdings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/>
              <a:t>Événements clés</a:t>
            </a:r>
            <a:endParaRPr lang="fr-FR" dirty="0"/>
          </a:p>
        </p:txBody>
      </p:sp>
      <p:pic>
        <p:nvPicPr>
          <p:cNvPr id="19459" name="Image 3" descr="images-6.jpe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6415" y="4924388"/>
            <a:ext cx="2946585" cy="1607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909304" y="5608948"/>
            <a:ext cx="33787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ENDE: </a:t>
            </a:r>
            <a:r>
              <a:rPr lang="fr-FR" dirty="0" err="1" smtClean="0"/>
              <a:t>www.ende.bo</a:t>
            </a:r>
            <a:endParaRPr lang="fr-FR" dirty="0" smtClean="0"/>
          </a:p>
          <a:p>
            <a:r>
              <a:rPr lang="fr-FR" dirty="0" smtClean="0"/>
              <a:t>GDF-Suez: </a:t>
            </a:r>
            <a:r>
              <a:rPr lang="fr-FR" dirty="0" err="1" smtClean="0"/>
              <a:t>www.gdfsuez.com</a:t>
            </a:r>
            <a:endParaRPr lang="fr-FR" dirty="0" smtClean="0"/>
          </a:p>
          <a:p>
            <a:r>
              <a:rPr lang="fr-FR" dirty="0" err="1" smtClean="0"/>
              <a:t>Rurelec</a:t>
            </a:r>
            <a:r>
              <a:rPr lang="fr-FR" dirty="0" smtClean="0"/>
              <a:t> PLC: </a:t>
            </a:r>
            <a:r>
              <a:rPr lang="fr-FR" dirty="0" err="1" smtClean="0"/>
              <a:t>www.rurelec.com</a:t>
            </a:r>
            <a:endParaRPr lang="fr-FR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81000" y="1709111"/>
            <a:ext cx="8407400" cy="4417052"/>
          </a:xfrm>
        </p:spPr>
        <p:txBody>
          <a:bodyPr>
            <a:normAutofit/>
          </a:bodyPr>
          <a:lstStyle/>
          <a:p>
            <a:pPr marL="274320" eaLnBrk="1" fontAlgn="auto" hangingPunct="1">
              <a:spcAft>
                <a:spcPts val="0"/>
              </a:spcAft>
              <a:defRPr/>
            </a:pPr>
            <a:r>
              <a:rPr lang="fr-FR" dirty="0" smtClean="0"/>
              <a:t>2012: </a:t>
            </a:r>
          </a:p>
          <a:p>
            <a:pPr marL="50292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/>
              <a:t>A</a:t>
            </a:r>
            <a:r>
              <a:rPr lang="fr-FR" dirty="0" smtClean="0"/>
              <a:t>ccord construction et mise en marche de l’usine </a:t>
            </a:r>
            <a:r>
              <a:rPr lang="fr-FR" dirty="0" err="1" smtClean="0"/>
              <a:t>Amoniaco-Urea</a:t>
            </a:r>
            <a:r>
              <a:rPr lang="fr-FR" dirty="0" smtClean="0"/>
              <a:t>, entre YPFB et l’entreprise coréenne Samsung Engineering </a:t>
            </a:r>
            <a:r>
              <a:rPr lang="fr-FR" dirty="0" smtClean="0">
                <a:sym typeface="Wingdings"/>
              </a:rPr>
              <a:t> industrialisation du gaz naturel (1,4 million de mètres cubes de gaz/jour) dont le coût avoisine les 844 millions US$</a:t>
            </a:r>
          </a:p>
          <a:p>
            <a:pPr marL="50292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 smtClean="0"/>
              <a:t>Inauguration de l’usine à cycle combiné (gaz et vapeur) de </a:t>
            </a:r>
            <a:r>
              <a:rPr lang="fr-FR" dirty="0" err="1" smtClean="0"/>
              <a:t>Guaracachi</a:t>
            </a:r>
            <a:r>
              <a:rPr lang="fr-FR" dirty="0" smtClean="0"/>
              <a:t> à Santa Cruz (génération électrique de 82MW pour le SIN)</a:t>
            </a:r>
          </a:p>
          <a:p>
            <a:pPr marL="50292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 smtClean="0"/>
              <a:t>Agrandissement </a:t>
            </a:r>
            <a:r>
              <a:rPr lang="fr-FR" dirty="0"/>
              <a:t>des usines Margarita et </a:t>
            </a:r>
            <a:r>
              <a:rPr lang="fr-FR" dirty="0" err="1"/>
              <a:t>Sábalo</a:t>
            </a:r>
            <a:r>
              <a:rPr lang="fr-FR" dirty="0"/>
              <a:t> (principaux </a:t>
            </a:r>
            <a:r>
              <a:rPr lang="fr-FR" dirty="0" smtClean="0"/>
              <a:t>gisements de gaz)</a:t>
            </a:r>
            <a:endParaRPr lang="fr-FR" dirty="0"/>
          </a:p>
          <a:p>
            <a:pPr marL="45720" indent="0" eaLnBrk="1" fontAlgn="auto" hangingPunct="1">
              <a:spcAft>
                <a:spcPts val="0"/>
              </a:spcAft>
              <a:buNone/>
              <a:defRPr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/>
              <a:t>Événements </a:t>
            </a:r>
            <a:r>
              <a:rPr lang="fr-FR" dirty="0"/>
              <a:t>clés</a:t>
            </a:r>
          </a:p>
        </p:txBody>
      </p:sp>
      <p:sp>
        <p:nvSpPr>
          <p:cNvPr id="36867" name="ZoneTexte 3"/>
          <p:cNvSpPr txBox="1">
            <a:spLocks noChangeArrowheads="1"/>
          </p:cNvSpPr>
          <p:nvPr/>
        </p:nvSpPr>
        <p:spPr bwMode="auto">
          <a:xfrm>
            <a:off x="877524" y="5499627"/>
            <a:ext cx="439094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 smtClean="0">
                <a:latin typeface="+mn-lt"/>
              </a:rPr>
              <a:t>Samsung: www.samsungengineering.co.kr</a:t>
            </a:r>
          </a:p>
          <a:p>
            <a:r>
              <a:rPr lang="fr-FR" dirty="0" err="1" smtClean="0">
                <a:latin typeface="+mn-lt"/>
              </a:rPr>
              <a:t>Guaracachi</a:t>
            </a:r>
            <a:r>
              <a:rPr lang="fr-FR" dirty="0" smtClean="0">
                <a:latin typeface="+mn-lt"/>
              </a:rPr>
              <a:t>: </a:t>
            </a:r>
            <a:r>
              <a:rPr lang="fr-FR" dirty="0" err="1" smtClean="0">
                <a:latin typeface="+mn-lt"/>
              </a:rPr>
              <a:t>www.guaracachi.com.bo</a:t>
            </a:r>
            <a:endParaRPr lang="fr-FR" dirty="0"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b="1" dirty="0"/>
              <a:t>FIGAS </a:t>
            </a:r>
            <a:r>
              <a:rPr lang="es-CL" b="1" dirty="0" smtClean="0"/>
              <a:t>2016</a:t>
            </a:r>
          </a:p>
          <a:p>
            <a:pPr marL="44450" indent="0">
              <a:buNone/>
            </a:pPr>
            <a:endParaRPr lang="es-CL" b="1" dirty="0"/>
          </a:p>
          <a:p>
            <a:r>
              <a:rPr lang="es-CL" dirty="0"/>
              <a:t>La </a:t>
            </a:r>
            <a:r>
              <a:rPr lang="es-CL" dirty="0" smtClean="0"/>
              <a:t>8ème </a:t>
            </a:r>
            <a:r>
              <a:rPr lang="es-CL" dirty="0" err="1" smtClean="0"/>
              <a:t>édition</a:t>
            </a:r>
            <a:r>
              <a:rPr lang="es-CL" dirty="0" smtClean="0"/>
              <a:t> du </a:t>
            </a:r>
            <a:r>
              <a:rPr lang="es-CL" dirty="0" err="1" smtClean="0"/>
              <a:t>Forum</a:t>
            </a:r>
            <a:r>
              <a:rPr lang="es-CL" dirty="0" smtClean="0"/>
              <a:t> International sur le </a:t>
            </a:r>
            <a:r>
              <a:rPr lang="es-CL" dirty="0" err="1" smtClean="0"/>
              <a:t>Gaz</a:t>
            </a:r>
            <a:r>
              <a:rPr lang="es-CL" dirty="0" smtClean="0"/>
              <a:t> et </a:t>
            </a:r>
            <a:r>
              <a:rPr lang="es-CL" dirty="0" err="1" smtClean="0"/>
              <a:t>l’Energie</a:t>
            </a:r>
            <a:r>
              <a:rPr lang="es-CL" dirty="0" smtClean="0"/>
              <a:t> </a:t>
            </a:r>
            <a:r>
              <a:rPr lang="es-CL" dirty="0"/>
              <a:t>(Figas), </a:t>
            </a:r>
            <a:r>
              <a:rPr lang="es-CL" dirty="0" smtClean="0"/>
              <a:t>a </a:t>
            </a:r>
            <a:r>
              <a:rPr lang="es-CL" dirty="0" err="1" smtClean="0"/>
              <a:t>eu</a:t>
            </a:r>
            <a:r>
              <a:rPr lang="es-CL" dirty="0" smtClean="0"/>
              <a:t> </a:t>
            </a:r>
            <a:r>
              <a:rPr lang="es-CL" dirty="0" err="1" smtClean="0"/>
              <a:t>lieu</a:t>
            </a:r>
            <a:r>
              <a:rPr lang="es-CL" dirty="0" smtClean="0"/>
              <a:t> du 09 </a:t>
            </a:r>
            <a:r>
              <a:rPr lang="es-CL" dirty="0" err="1" smtClean="0"/>
              <a:t>au</a:t>
            </a:r>
            <a:r>
              <a:rPr lang="es-CL" dirty="0" smtClean="0"/>
              <a:t> </a:t>
            </a:r>
            <a:r>
              <a:rPr lang="es-CL" dirty="0"/>
              <a:t>12 </a:t>
            </a:r>
            <a:r>
              <a:rPr lang="es-CL" dirty="0" err="1" smtClean="0"/>
              <a:t>novembre</a:t>
            </a:r>
            <a:r>
              <a:rPr lang="es-CL" dirty="0" smtClean="0"/>
              <a:t> 2016</a:t>
            </a:r>
            <a:r>
              <a:rPr lang="es-CL" dirty="0"/>
              <a:t>, </a:t>
            </a:r>
            <a:r>
              <a:rPr lang="es-CL" dirty="0" err="1" smtClean="0"/>
              <a:t>àTarija</a:t>
            </a:r>
            <a:r>
              <a:rPr lang="es-CL" dirty="0"/>
              <a:t>. </a:t>
            </a:r>
            <a:r>
              <a:rPr lang="es-CL" dirty="0" smtClean="0"/>
              <a:t>Ce </a:t>
            </a:r>
            <a:r>
              <a:rPr lang="es-CL" dirty="0" err="1" smtClean="0"/>
              <a:t>forum</a:t>
            </a:r>
            <a:r>
              <a:rPr lang="es-CL" dirty="0" smtClean="0"/>
              <a:t> </a:t>
            </a:r>
            <a:r>
              <a:rPr lang="es-CL" dirty="0" err="1" smtClean="0"/>
              <a:t>specialisé</a:t>
            </a:r>
            <a:r>
              <a:rPr lang="es-CL" dirty="0" smtClean="0"/>
              <a:t> a </a:t>
            </a:r>
            <a:r>
              <a:rPr lang="es-CL" dirty="0" err="1" smtClean="0"/>
              <a:t>pu</a:t>
            </a:r>
            <a:r>
              <a:rPr lang="es-CL" dirty="0" smtClean="0"/>
              <a:t> </a:t>
            </a:r>
            <a:r>
              <a:rPr lang="es-CL" dirty="0" err="1" smtClean="0"/>
              <a:t>compter</a:t>
            </a:r>
            <a:r>
              <a:rPr lang="es-CL" dirty="0" smtClean="0"/>
              <a:t> sur la </a:t>
            </a:r>
            <a:r>
              <a:rPr lang="es-CL" dirty="0" err="1" smtClean="0"/>
              <a:t>participation</a:t>
            </a:r>
            <a:r>
              <a:rPr lang="es-CL" dirty="0" smtClean="0"/>
              <a:t> </a:t>
            </a:r>
            <a:r>
              <a:rPr lang="es-CL" dirty="0" err="1" smtClean="0"/>
              <a:t>d’experts</a:t>
            </a:r>
            <a:r>
              <a:rPr lang="es-CL" dirty="0" smtClean="0"/>
              <a:t> </a:t>
            </a:r>
            <a:r>
              <a:rPr lang="es-CL" dirty="0" err="1" smtClean="0"/>
              <a:t>nationaux</a:t>
            </a:r>
            <a:r>
              <a:rPr lang="es-CL" dirty="0" smtClean="0"/>
              <a:t> et </a:t>
            </a:r>
            <a:r>
              <a:rPr lang="es-CL" dirty="0" err="1" smtClean="0"/>
              <a:t>internationaux</a:t>
            </a:r>
            <a:r>
              <a:rPr lang="es-CL" dirty="0" smtClean="0"/>
              <a:t> </a:t>
            </a:r>
            <a:r>
              <a:rPr lang="es-CL" dirty="0"/>
              <a:t>en </a:t>
            </a:r>
            <a:r>
              <a:rPr lang="es-CL" dirty="0" err="1" smtClean="0"/>
              <a:t>exploitation</a:t>
            </a:r>
            <a:r>
              <a:rPr lang="es-CL" dirty="0" smtClean="0"/>
              <a:t> et </a:t>
            </a:r>
            <a:r>
              <a:rPr lang="es-CL" dirty="0" err="1" smtClean="0"/>
              <a:t>production</a:t>
            </a:r>
            <a:r>
              <a:rPr lang="es-CL" dirty="0" smtClean="0"/>
              <a:t> </a:t>
            </a:r>
            <a:r>
              <a:rPr lang="es-CL" dirty="0" err="1" smtClean="0"/>
              <a:t>d’hydrocarbures</a:t>
            </a:r>
            <a:r>
              <a:rPr lang="es-CL" dirty="0"/>
              <a:t>, </a:t>
            </a:r>
            <a:r>
              <a:rPr lang="es-CL" dirty="0" err="1" smtClean="0"/>
              <a:t>génération</a:t>
            </a:r>
            <a:r>
              <a:rPr lang="es-CL" dirty="0" smtClean="0"/>
              <a:t> et </a:t>
            </a:r>
            <a:r>
              <a:rPr lang="es-CL" dirty="0" err="1" smtClean="0"/>
              <a:t>transmission</a:t>
            </a:r>
            <a:r>
              <a:rPr lang="es-CL" dirty="0" smtClean="0"/>
              <a:t> </a:t>
            </a:r>
            <a:r>
              <a:rPr lang="es-CL" dirty="0" err="1" smtClean="0"/>
              <a:t>d’électricité</a:t>
            </a:r>
            <a:r>
              <a:rPr lang="es-CL" dirty="0" smtClean="0"/>
              <a:t> et </a:t>
            </a:r>
            <a:r>
              <a:rPr lang="es-CL" dirty="0" err="1" smtClean="0"/>
              <a:t>d’énergies</a:t>
            </a:r>
            <a:r>
              <a:rPr lang="es-CL" dirty="0" smtClean="0"/>
              <a:t> </a:t>
            </a:r>
            <a:r>
              <a:rPr lang="es-CL" dirty="0" err="1" smtClean="0"/>
              <a:t>renouvelables</a:t>
            </a:r>
            <a:r>
              <a:rPr lang="es-CL" dirty="0" smtClean="0"/>
              <a:t>. En </a:t>
            </a:r>
            <a:r>
              <a:rPr lang="es-CL" dirty="0" err="1" smtClean="0"/>
              <a:t>outre</a:t>
            </a:r>
            <a:r>
              <a:rPr lang="es-CL" dirty="0" smtClean="0"/>
              <a:t>, </a:t>
            </a:r>
            <a:r>
              <a:rPr lang="es-CL" dirty="0" err="1" smtClean="0"/>
              <a:t>s’est</a:t>
            </a:r>
            <a:r>
              <a:rPr lang="es-CL" dirty="0" smtClean="0"/>
              <a:t> </a:t>
            </a:r>
            <a:r>
              <a:rPr lang="es-CL" dirty="0" err="1" smtClean="0"/>
              <a:t>tenu</a:t>
            </a:r>
            <a:r>
              <a:rPr lang="es-CL" dirty="0" smtClean="0"/>
              <a:t> en </a:t>
            </a:r>
            <a:r>
              <a:rPr lang="es-CL" dirty="0" err="1" smtClean="0"/>
              <a:t>parallèle</a:t>
            </a:r>
            <a:r>
              <a:rPr lang="es-CL" dirty="0" smtClean="0"/>
              <a:t> le workshop</a:t>
            </a:r>
            <a:r>
              <a:rPr lang="es-CL" dirty="0"/>
              <a:t>, </a:t>
            </a:r>
            <a:r>
              <a:rPr lang="es-CL" dirty="0" smtClean="0"/>
              <a:t>“Activando </a:t>
            </a:r>
            <a:r>
              <a:rPr lang="es-CL" dirty="0"/>
              <a:t>las renovables: Proyectos, tecnología, marco legal y </a:t>
            </a:r>
            <a:r>
              <a:rPr lang="es-CL" dirty="0" smtClean="0"/>
              <a:t>financiamiento” (“</a:t>
            </a:r>
            <a:r>
              <a:rPr lang="es-CL" dirty="0" err="1" smtClean="0"/>
              <a:t>Activant</a:t>
            </a:r>
            <a:r>
              <a:rPr lang="es-CL" dirty="0" smtClean="0"/>
              <a:t> le </a:t>
            </a:r>
            <a:r>
              <a:rPr lang="es-CL" dirty="0" err="1" smtClean="0"/>
              <a:t>renouvelable</a:t>
            </a:r>
            <a:r>
              <a:rPr lang="es-CL" dirty="0" smtClean="0"/>
              <a:t>: </a:t>
            </a:r>
            <a:r>
              <a:rPr lang="es-CL" dirty="0" err="1" smtClean="0"/>
              <a:t>projets</a:t>
            </a:r>
            <a:r>
              <a:rPr lang="es-CL" dirty="0" smtClean="0"/>
              <a:t>, </a:t>
            </a:r>
            <a:r>
              <a:rPr lang="es-CL" dirty="0" err="1" smtClean="0"/>
              <a:t>technologie</a:t>
            </a:r>
            <a:r>
              <a:rPr lang="es-CL" dirty="0" smtClean="0"/>
              <a:t>, cadre </a:t>
            </a:r>
            <a:r>
              <a:rPr lang="es-CL" dirty="0" err="1" smtClean="0"/>
              <a:t>légal</a:t>
            </a:r>
            <a:r>
              <a:rPr lang="es-CL" dirty="0" smtClean="0"/>
              <a:t> et </a:t>
            </a:r>
            <a:r>
              <a:rPr lang="es-CL" dirty="0" err="1" smtClean="0"/>
              <a:t>financement</a:t>
            </a:r>
            <a:r>
              <a:rPr lang="es-CL" dirty="0" smtClean="0"/>
              <a:t>”).</a:t>
            </a:r>
          </a:p>
          <a:p>
            <a:endParaRPr lang="es-CL" dirty="0"/>
          </a:p>
          <a:p>
            <a:r>
              <a:rPr lang="es-CL" dirty="0">
                <a:hlinkClick r:id="rId2"/>
              </a:rPr>
              <a:t>http://figas.org/v7</a:t>
            </a:r>
            <a:r>
              <a:rPr lang="es-CL" dirty="0" smtClean="0">
                <a:hlinkClick r:id="rId2"/>
              </a:rPr>
              <a:t>/</a:t>
            </a:r>
            <a:r>
              <a:rPr lang="es-CL" dirty="0" smtClean="0"/>
              <a:t>  </a:t>
            </a:r>
            <a:endParaRPr lang="es-CL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27304" y="384048"/>
            <a:ext cx="8261096" cy="916113"/>
          </a:xfrm>
        </p:spPr>
        <p:txBody>
          <a:bodyPr/>
          <a:lstStyle/>
          <a:p>
            <a:r>
              <a:rPr lang="fr-FR" dirty="0"/>
              <a:t>Événements clés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6" name="Picture 2" descr="FIGAS 20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136" y="5376355"/>
            <a:ext cx="5454839" cy="74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529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81000" y="1648013"/>
            <a:ext cx="8407400" cy="4881562"/>
          </a:xfrm>
        </p:spPr>
        <p:txBody>
          <a:bodyPr>
            <a:normAutofit fontScale="77500" lnSpcReduction="20000"/>
          </a:bodyPr>
          <a:lstStyle/>
          <a:p>
            <a:pPr marL="274320"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fr-FR" sz="2900" dirty="0" smtClean="0"/>
              <a:t>La politique extérieure bolivienne est marquée par une forte dépendance commerciale vis-à-vis du Brésil:</a:t>
            </a:r>
          </a:p>
          <a:p>
            <a:pPr marL="274320" eaLnBrk="1" fontAlgn="auto" hangingPunct="1">
              <a:lnSpc>
                <a:spcPct val="170000"/>
              </a:lnSpc>
              <a:spcAft>
                <a:spcPts val="0"/>
              </a:spcAft>
              <a:buFont typeface="Wingdings" charset="0"/>
              <a:buChar char="è"/>
              <a:defRPr/>
            </a:pPr>
            <a:r>
              <a:rPr lang="fr-FR" sz="2600" dirty="0" smtClean="0"/>
              <a:t>En 2008, le Brésil était responsable de plus de 93% des exportations de gaz naturel de la Bolivie. </a:t>
            </a:r>
          </a:p>
          <a:p>
            <a:pPr marL="274320" eaLnBrk="1" fontAlgn="auto" hangingPunct="1">
              <a:lnSpc>
                <a:spcPct val="170000"/>
              </a:lnSpc>
              <a:spcAft>
                <a:spcPts val="0"/>
              </a:spcAft>
              <a:buFont typeface="Wingdings" charset="0"/>
              <a:buChar char="è"/>
              <a:defRPr/>
            </a:pPr>
            <a:r>
              <a:rPr lang="fr-FR" sz="2600" dirty="0" smtClean="0"/>
              <a:t>En 2012, le taux baisse à 60%</a:t>
            </a:r>
          </a:p>
          <a:p>
            <a:pPr marL="274320" eaLnBrk="1" fontAlgn="auto" hangingPunct="1">
              <a:lnSpc>
                <a:spcPct val="170000"/>
              </a:lnSpc>
              <a:spcAft>
                <a:spcPts val="0"/>
              </a:spcAft>
              <a:buFont typeface="Wingdings" charset="0"/>
              <a:buChar char="è"/>
              <a:defRPr/>
            </a:pPr>
            <a:r>
              <a:rPr lang="fr-FR" sz="2600" dirty="0" smtClean="0"/>
              <a:t>En 2014, le Brésil ne représente plus que </a:t>
            </a:r>
            <a:r>
              <a:rPr lang="fr-BE" sz="2600" dirty="0" smtClean="0"/>
              <a:t>35% de ses exportations L’argentine, quant à elle, représente 13% des exportations de gaz naturel bolivien.</a:t>
            </a:r>
            <a:endParaRPr lang="fr-FR" dirty="0"/>
          </a:p>
          <a:p>
            <a:pPr marL="4572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fr-FR" dirty="0" smtClean="0"/>
          </a:p>
          <a:p>
            <a:pPr marL="4572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r-FR" sz="2600" dirty="0" smtClean="0"/>
              <a:t>But Bolivie: conquérir marchés hors du continent</a:t>
            </a:r>
            <a:endParaRPr lang="fr-FR" sz="26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/>
              <a:t>Exportation gaz naturel 2014</a:t>
            </a:r>
            <a:endParaRPr lang="fr-FR" dirty="0"/>
          </a:p>
        </p:txBody>
      </p:sp>
      <p:sp>
        <p:nvSpPr>
          <p:cNvPr id="20484" name="ZoneTexte 3"/>
          <p:cNvSpPr txBox="1">
            <a:spLocks noChangeArrowheads="1"/>
          </p:cNvSpPr>
          <p:nvPr/>
        </p:nvSpPr>
        <p:spPr bwMode="auto">
          <a:xfrm>
            <a:off x="744509" y="5600700"/>
            <a:ext cx="242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latin typeface="Franklin Gothic Medium" pitchFamily="34" charset="0"/>
              </a:rPr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/>
              <a:t>Principaux Produits importés </a:t>
            </a:r>
            <a:endParaRPr lang="fr-FR" dirty="0"/>
          </a:p>
        </p:txBody>
      </p:sp>
      <p:sp>
        <p:nvSpPr>
          <p:cNvPr id="21507" name="ZoneTexte 4"/>
          <p:cNvSpPr txBox="1">
            <a:spLocks noChangeArrowheads="1"/>
          </p:cNvSpPr>
          <p:nvPr/>
        </p:nvSpPr>
        <p:spPr bwMode="auto">
          <a:xfrm>
            <a:off x="381000" y="6200874"/>
            <a:ext cx="78533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1400" dirty="0" smtClean="0">
                <a:latin typeface="Franklin Gothic Medium" pitchFamily="34" charset="0"/>
              </a:rPr>
              <a:t>(Source</a:t>
            </a:r>
            <a:r>
              <a:rPr lang="fr-FR" sz="1400" dirty="0">
                <a:latin typeface="Franklin Gothic Medium" pitchFamily="34" charset="0"/>
              </a:rPr>
              <a:t>: </a:t>
            </a:r>
            <a:r>
              <a:rPr lang="fr-FR" sz="1400" dirty="0" smtClean="0">
                <a:latin typeface="Franklin Gothic Medium" pitchFamily="34" charset="0"/>
              </a:rPr>
              <a:t>IBCE, 2015)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graphicFrame>
        <p:nvGraphicFramePr>
          <p:cNvPr id="8" name="7 Marcador de contenido"/>
          <p:cNvGraphicFramePr>
            <a:graphicFrameLocks noGrp="1"/>
          </p:cNvGraphicFramePr>
          <p:nvPr>
            <p:ph idx="1"/>
          </p:nvPr>
        </p:nvGraphicFramePr>
        <p:xfrm>
          <a:off x="355600" y="1793974"/>
          <a:ext cx="8407400" cy="4406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/>
              <a:t>Investissements directs étrangers 2014</a:t>
            </a:r>
            <a:endParaRPr lang="fr-FR" dirty="0"/>
          </a:p>
        </p:txBody>
      </p:sp>
      <p:sp>
        <p:nvSpPr>
          <p:cNvPr id="22531" name="ZoneTexte 4"/>
          <p:cNvSpPr txBox="1">
            <a:spLocks noChangeArrowheads="1"/>
          </p:cNvSpPr>
          <p:nvPr/>
        </p:nvSpPr>
        <p:spPr bwMode="auto">
          <a:xfrm>
            <a:off x="224165" y="6170097"/>
            <a:ext cx="37281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dirty="0" smtClean="0">
                <a:latin typeface="Franklin Gothic Medium" pitchFamily="34" charset="0"/>
              </a:rPr>
              <a:t>(Source</a:t>
            </a:r>
            <a:r>
              <a:rPr lang="fr-FR" sz="1600" dirty="0">
                <a:latin typeface="Franklin Gothic Medium" pitchFamily="34" charset="0"/>
              </a:rPr>
              <a:t>: </a:t>
            </a:r>
            <a:r>
              <a:rPr lang="fr-FR" sz="1600" dirty="0" smtClean="0">
                <a:latin typeface="Franklin Gothic Medium" pitchFamily="34" charset="0"/>
              </a:rPr>
              <a:t>Banco Central de Bolivia, 2014)</a:t>
            </a:r>
            <a:endParaRPr lang="fr-FR" sz="1600" dirty="0">
              <a:latin typeface="Franklin Gothic Medium" pitchFamily="34" charset="0"/>
            </a:endParaRPr>
          </a:p>
        </p:txBody>
      </p:sp>
      <p:sp>
        <p:nvSpPr>
          <p:cNvPr id="22532" name="ZoneTexte 5"/>
          <p:cNvSpPr txBox="1">
            <a:spLocks noChangeArrowheads="1"/>
          </p:cNvSpPr>
          <p:nvPr/>
        </p:nvSpPr>
        <p:spPr bwMode="auto">
          <a:xfrm>
            <a:off x="565150" y="1714500"/>
            <a:ext cx="23246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 smtClean="0">
                <a:latin typeface="Franklin Gothic Medium" pitchFamily="34" charset="0"/>
              </a:rPr>
              <a:t>11 206 millions US $</a:t>
            </a:r>
            <a:endParaRPr lang="fr-FR" dirty="0">
              <a:latin typeface="Franklin Gothic Medium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graphicFrame>
        <p:nvGraphicFramePr>
          <p:cNvPr id="8" name="7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2995372"/>
              </p:ext>
            </p:extLst>
          </p:nvPr>
        </p:nvGraphicFramePr>
        <p:xfrm>
          <a:off x="1181410" y="1706219"/>
          <a:ext cx="7052953" cy="3731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ZoneTexte 1"/>
          <p:cNvSpPr txBox="1"/>
          <p:nvPr/>
        </p:nvSpPr>
        <p:spPr>
          <a:xfrm>
            <a:off x="4173504" y="5437730"/>
            <a:ext cx="4060859" cy="119167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700" dirty="0" smtClean="0"/>
              <a:t>Pays étrangers investissant le plus en 2015:</a:t>
            </a:r>
          </a:p>
          <a:p>
            <a:pPr marL="228600" indent="-228600">
              <a:buAutoNum type="arabicPeriod"/>
            </a:pPr>
            <a:r>
              <a:rPr lang="fr-FR" sz="1700" dirty="0" smtClean="0"/>
              <a:t>L’Espagne (25%)</a:t>
            </a:r>
          </a:p>
          <a:p>
            <a:pPr marL="228600" indent="-228600">
              <a:buAutoNum type="arabicPeriod"/>
            </a:pPr>
            <a:r>
              <a:rPr lang="fr-FR" sz="1700" dirty="0" smtClean="0"/>
              <a:t>Le Royaume-Uni (21%)</a:t>
            </a:r>
          </a:p>
          <a:p>
            <a:pPr marL="228600" indent="-228600">
              <a:buAutoNum type="arabicPeriod"/>
            </a:pPr>
            <a:r>
              <a:rPr lang="fr-FR" sz="1700" dirty="0" smtClean="0"/>
              <a:t>Le Pérou (21%)</a:t>
            </a:r>
            <a:endParaRPr lang="fr-FR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81000" y="2038387"/>
            <a:ext cx="8407400" cy="4087775"/>
          </a:xfrm>
        </p:spPr>
        <p:txBody>
          <a:bodyPr/>
          <a:lstStyle/>
          <a:p>
            <a:pPr marL="501650" indent="-457200">
              <a:buFont typeface="+mj-lt"/>
              <a:buAutoNum type="arabicPeriod"/>
            </a:pPr>
            <a:r>
              <a:rPr lang="fr-FR" dirty="0" smtClean="0"/>
              <a:t>Chine 17,98%</a:t>
            </a:r>
          </a:p>
          <a:p>
            <a:pPr marL="501650" indent="-457200">
              <a:buFont typeface="+mj-lt"/>
              <a:buAutoNum type="arabicPeriod"/>
            </a:pPr>
            <a:r>
              <a:rPr lang="fr-FR" dirty="0" smtClean="0"/>
              <a:t>Brésil 16,5%</a:t>
            </a:r>
            <a:r>
              <a:rPr lang="fr-FR" dirty="0"/>
              <a:t>	</a:t>
            </a:r>
            <a:endParaRPr lang="fr-FR" dirty="0" smtClean="0"/>
          </a:p>
          <a:p>
            <a:pPr marL="501650" indent="-457200">
              <a:buFont typeface="+mj-lt"/>
              <a:buAutoNum type="arabicPeriod"/>
            </a:pPr>
            <a:r>
              <a:rPr lang="fr-FR" dirty="0" smtClean="0"/>
              <a:t>Argentine 11,72%</a:t>
            </a:r>
          </a:p>
          <a:p>
            <a:pPr marL="501650" indent="-457200">
              <a:buFont typeface="+mj-lt"/>
              <a:buAutoNum type="arabicPeriod"/>
            </a:pPr>
            <a:r>
              <a:rPr lang="fr-FR" dirty="0" smtClean="0"/>
              <a:t>Etats-Unis 11,14%</a:t>
            </a:r>
          </a:p>
          <a:p>
            <a:pPr marL="501650" indent="-457200">
              <a:buFont typeface="+mj-lt"/>
              <a:buAutoNum type="arabicPeriod"/>
            </a:pPr>
            <a:r>
              <a:rPr lang="fr-FR" dirty="0" smtClean="0"/>
              <a:t>Pérou 6,21%</a:t>
            </a:r>
          </a:p>
          <a:p>
            <a:pPr marL="501650" indent="-457200">
              <a:buFont typeface="+mj-lt"/>
              <a:buAutoNum type="arabicPeriod"/>
            </a:pPr>
            <a:r>
              <a:rPr lang="fr-FR" dirty="0" smtClean="0"/>
              <a:t>Japon 5,14%</a:t>
            </a:r>
          </a:p>
          <a:p>
            <a:pPr marL="501650" indent="-457200">
              <a:buFont typeface="+mj-lt"/>
              <a:buAutoNum type="arabicPeriod"/>
            </a:pPr>
            <a:r>
              <a:rPr lang="fr-FR" dirty="0" smtClean="0"/>
              <a:t>Chili 4,58%</a:t>
            </a:r>
          </a:p>
          <a:p>
            <a:pPr marL="501650" indent="-457200">
              <a:buFont typeface="+mj-lt"/>
              <a:buAutoNum type="arabicPeriod"/>
            </a:pPr>
            <a:r>
              <a:rPr lang="fr-FR" dirty="0" smtClean="0"/>
              <a:t>Mexique 2,86%</a:t>
            </a:r>
          </a:p>
          <a:p>
            <a:pPr marL="501650" indent="-457200">
              <a:buFont typeface="+mj-lt"/>
              <a:buAutoNum type="arabicPeriod"/>
            </a:pPr>
            <a:r>
              <a:rPr lang="fr-FR" dirty="0" smtClean="0"/>
              <a:t>Allemagne 2,39%</a:t>
            </a:r>
          </a:p>
          <a:p>
            <a:pPr marL="501650" indent="-457200">
              <a:buFont typeface="+mj-lt"/>
              <a:buAutoNum type="arabicPeriod"/>
            </a:pPr>
            <a:r>
              <a:rPr lang="fr-FR" dirty="0" smtClean="0"/>
              <a:t>Colombie 1,98%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Principales IMPORTATIONS PAR PAYS Bolivie 2015</a:t>
            </a:r>
            <a:endParaRPr lang="fr-FR" dirty="0"/>
          </a:p>
        </p:txBody>
      </p:sp>
      <p:pic>
        <p:nvPicPr>
          <p:cNvPr id="4" name="Image 3" descr="images-1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8595" y="2575483"/>
            <a:ext cx="4305768" cy="2453441"/>
          </a:xfrm>
          <a:prstGeom prst="rect">
            <a:avLst/>
          </a:prstGeo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83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81000" y="2477426"/>
            <a:ext cx="8407400" cy="3476258"/>
          </a:xfrm>
        </p:spPr>
        <p:txBody>
          <a:bodyPr>
            <a:normAutofit lnSpcReduction="10000"/>
          </a:bodyPr>
          <a:lstStyle/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Données clés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Situation actuelle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</a:t>
            </a:r>
            <a:r>
              <a:rPr lang="fr-FR" sz="2800" dirty="0">
                <a:solidFill>
                  <a:schemeClr val="accent2"/>
                </a:solidFill>
              </a:rPr>
              <a:t>Développement </a:t>
            </a:r>
            <a:r>
              <a:rPr lang="fr-FR" sz="2800" dirty="0" smtClean="0">
                <a:solidFill>
                  <a:schemeClr val="accent2"/>
                </a:solidFill>
              </a:rPr>
              <a:t>futur</a:t>
            </a:r>
            <a:endParaRPr lang="fr-FR" sz="2800" dirty="0">
              <a:solidFill>
                <a:schemeClr val="accent2"/>
              </a:solidFill>
            </a:endParaRP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 smtClean="0"/>
              <a:t> Alternatives</a:t>
            </a:r>
            <a:endParaRPr lang="fr-FR" sz="2800" dirty="0"/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 smtClean="0"/>
              <a:t> Difficultés 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 smtClean="0"/>
              <a:t> Projets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</a:t>
            </a:r>
            <a:r>
              <a:rPr lang="fr-FR" sz="2800" dirty="0" smtClean="0"/>
              <a:t>YPFB Transporte S.A</a:t>
            </a:r>
            <a:endParaRPr lang="fr-FR" sz="2800" dirty="0"/>
          </a:p>
          <a:p>
            <a:pPr marL="4572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/>
              <a:t>Contenu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2800" dirty="0" smtClean="0"/>
              <a:t>Situation du secteur électrique 2012</a:t>
            </a:r>
            <a:endParaRPr lang="fr-FR" sz="2800" dirty="0"/>
          </a:p>
        </p:txBody>
      </p:sp>
      <p:sp>
        <p:nvSpPr>
          <p:cNvPr id="25603" name="ZoneTexte 4"/>
          <p:cNvSpPr txBox="1">
            <a:spLocks noChangeArrowheads="1"/>
          </p:cNvSpPr>
          <p:nvPr/>
        </p:nvSpPr>
        <p:spPr bwMode="auto">
          <a:xfrm>
            <a:off x="517525" y="6271405"/>
            <a:ext cx="56549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latin typeface="Franklin Gothic Medium" pitchFamily="34" charset="0"/>
              </a:rPr>
              <a:t>Source: </a:t>
            </a:r>
            <a:r>
              <a:rPr lang="fr-FR" dirty="0" smtClean="0">
                <a:latin typeface="Franklin Gothic Medium" pitchFamily="34" charset="0"/>
              </a:rPr>
              <a:t>CNDC (Comite </a:t>
            </a:r>
            <a:r>
              <a:rPr lang="fr-FR" dirty="0" err="1" smtClean="0">
                <a:latin typeface="Franklin Gothic Medium" pitchFamily="34" charset="0"/>
              </a:rPr>
              <a:t>Nacional</a:t>
            </a:r>
            <a:r>
              <a:rPr lang="fr-FR" dirty="0" smtClean="0">
                <a:latin typeface="Franklin Gothic Medium" pitchFamily="34" charset="0"/>
              </a:rPr>
              <a:t> de </a:t>
            </a:r>
            <a:r>
              <a:rPr lang="fr-FR" dirty="0" err="1" smtClean="0">
                <a:latin typeface="Franklin Gothic Medium" pitchFamily="34" charset="0"/>
              </a:rPr>
              <a:t>Despacho</a:t>
            </a:r>
            <a:r>
              <a:rPr lang="fr-FR" dirty="0" smtClean="0">
                <a:latin typeface="Franklin Gothic Medium" pitchFamily="34" charset="0"/>
              </a:rPr>
              <a:t> de </a:t>
            </a:r>
            <a:r>
              <a:rPr lang="fr-FR" dirty="0" err="1" smtClean="0">
                <a:latin typeface="Franklin Gothic Medium" pitchFamily="34" charset="0"/>
              </a:rPr>
              <a:t>Carga</a:t>
            </a:r>
            <a:r>
              <a:rPr lang="fr-FR" dirty="0" smtClean="0">
                <a:latin typeface="Franklin Gothic Medium" pitchFamily="34" charset="0"/>
              </a:rPr>
              <a:t>)</a:t>
            </a:r>
            <a:endParaRPr lang="fr-FR" dirty="0">
              <a:latin typeface="Franklin Gothic Medium" pitchFamily="34" charset="0"/>
            </a:endParaRPr>
          </a:p>
        </p:txBody>
      </p:sp>
      <p:sp>
        <p:nvSpPr>
          <p:cNvPr id="25604" name="ZoneTexte 1"/>
          <p:cNvSpPr txBox="1">
            <a:spLocks noChangeArrowheads="1"/>
          </p:cNvSpPr>
          <p:nvPr/>
        </p:nvSpPr>
        <p:spPr bwMode="auto">
          <a:xfrm>
            <a:off x="517525" y="1719263"/>
            <a:ext cx="12250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 smtClean="0">
                <a:latin typeface="Franklin Gothic Medium" pitchFamily="34" charset="0"/>
              </a:rPr>
              <a:t>908,7 MW</a:t>
            </a:r>
            <a:endParaRPr lang="fr-FR" dirty="0">
              <a:latin typeface="Franklin Gothic Medium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graphicFrame>
        <p:nvGraphicFramePr>
          <p:cNvPr id="13" name="12 Marcador de contenido"/>
          <p:cNvGraphicFramePr>
            <a:graphicFrameLocks noGrp="1"/>
          </p:cNvGraphicFramePr>
          <p:nvPr>
            <p:ph idx="1"/>
          </p:nvPr>
        </p:nvGraphicFramePr>
        <p:xfrm>
          <a:off x="517525" y="1719263"/>
          <a:ext cx="8040255" cy="4406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2800" dirty="0" smtClean="0"/>
              <a:t>Prévision du </a:t>
            </a:r>
            <a:r>
              <a:rPr lang="fr-FR" sz="2800" dirty="0"/>
              <a:t>secteur électrique </a:t>
            </a:r>
            <a:r>
              <a:rPr lang="fr-FR" sz="2800" dirty="0" smtClean="0"/>
              <a:t>2020</a:t>
            </a:r>
            <a:endParaRPr lang="fr-FR" sz="28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graphicFrame>
        <p:nvGraphicFramePr>
          <p:cNvPr id="8" name="7 Marcador de contenido"/>
          <p:cNvGraphicFramePr>
            <a:graphicFrameLocks noGrp="1"/>
          </p:cNvGraphicFramePr>
          <p:nvPr>
            <p:ph idx="1"/>
          </p:nvPr>
        </p:nvGraphicFramePr>
        <p:xfrm>
          <a:off x="409575" y="1864505"/>
          <a:ext cx="8407400" cy="4406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ZoneTexte 4"/>
          <p:cNvSpPr txBox="1">
            <a:spLocks noChangeArrowheads="1"/>
          </p:cNvSpPr>
          <p:nvPr/>
        </p:nvSpPr>
        <p:spPr bwMode="auto">
          <a:xfrm>
            <a:off x="517525" y="6271405"/>
            <a:ext cx="56549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latin typeface="Franklin Gothic Medium" pitchFamily="34" charset="0"/>
              </a:rPr>
              <a:t>Source: </a:t>
            </a:r>
            <a:r>
              <a:rPr lang="fr-FR" dirty="0" smtClean="0">
                <a:latin typeface="Franklin Gothic Medium" pitchFamily="34" charset="0"/>
              </a:rPr>
              <a:t>CNDC (Comite </a:t>
            </a:r>
            <a:r>
              <a:rPr lang="fr-FR" dirty="0" err="1" smtClean="0">
                <a:latin typeface="Franklin Gothic Medium" pitchFamily="34" charset="0"/>
              </a:rPr>
              <a:t>Nacional</a:t>
            </a:r>
            <a:r>
              <a:rPr lang="fr-FR" dirty="0" smtClean="0">
                <a:latin typeface="Franklin Gothic Medium" pitchFamily="34" charset="0"/>
              </a:rPr>
              <a:t> de </a:t>
            </a:r>
            <a:r>
              <a:rPr lang="fr-FR" dirty="0" err="1" smtClean="0">
                <a:latin typeface="Franklin Gothic Medium" pitchFamily="34" charset="0"/>
              </a:rPr>
              <a:t>Despacho</a:t>
            </a:r>
            <a:r>
              <a:rPr lang="fr-FR" dirty="0" smtClean="0">
                <a:latin typeface="Franklin Gothic Medium" pitchFamily="34" charset="0"/>
              </a:rPr>
              <a:t> de </a:t>
            </a:r>
            <a:r>
              <a:rPr lang="fr-FR" dirty="0" err="1" smtClean="0">
                <a:latin typeface="Franklin Gothic Medium" pitchFamily="34" charset="0"/>
              </a:rPr>
              <a:t>Carga</a:t>
            </a:r>
            <a:r>
              <a:rPr lang="fr-FR" dirty="0" smtClean="0">
                <a:latin typeface="Franklin Gothic Medium" pitchFamily="34" charset="0"/>
              </a:rPr>
              <a:t>)</a:t>
            </a:r>
            <a:endParaRPr lang="fr-FR" dirty="0">
              <a:latin typeface="Franklin Gothic Medium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2800" dirty="0" smtClean="0"/>
              <a:t>Prévision du </a:t>
            </a:r>
            <a:r>
              <a:rPr lang="fr-FR" sz="2800" dirty="0"/>
              <a:t>secteur électrique </a:t>
            </a:r>
            <a:r>
              <a:rPr lang="fr-FR" sz="2800" dirty="0" smtClean="0"/>
              <a:t>2025</a:t>
            </a:r>
            <a:endParaRPr lang="fr-FR" sz="28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graphicFrame>
        <p:nvGraphicFramePr>
          <p:cNvPr id="8" name="7 Marcador de contenido"/>
          <p:cNvGraphicFramePr>
            <a:graphicFrameLocks noGrp="1"/>
          </p:cNvGraphicFramePr>
          <p:nvPr>
            <p:ph idx="1"/>
          </p:nvPr>
        </p:nvGraphicFramePr>
        <p:xfrm>
          <a:off x="409575" y="1864505"/>
          <a:ext cx="8407400" cy="4406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ZoneTexte 4"/>
          <p:cNvSpPr txBox="1">
            <a:spLocks noChangeArrowheads="1"/>
          </p:cNvSpPr>
          <p:nvPr/>
        </p:nvSpPr>
        <p:spPr bwMode="auto">
          <a:xfrm>
            <a:off x="517525" y="6271405"/>
            <a:ext cx="56549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latin typeface="Franklin Gothic Medium" pitchFamily="34" charset="0"/>
              </a:rPr>
              <a:t>Source: </a:t>
            </a:r>
            <a:r>
              <a:rPr lang="fr-FR" dirty="0" smtClean="0">
                <a:latin typeface="Franklin Gothic Medium" pitchFamily="34" charset="0"/>
              </a:rPr>
              <a:t>CNDC (Comite </a:t>
            </a:r>
            <a:r>
              <a:rPr lang="fr-FR" dirty="0" err="1" smtClean="0">
                <a:latin typeface="Franklin Gothic Medium" pitchFamily="34" charset="0"/>
              </a:rPr>
              <a:t>Nacional</a:t>
            </a:r>
            <a:r>
              <a:rPr lang="fr-FR" dirty="0" smtClean="0">
                <a:latin typeface="Franklin Gothic Medium" pitchFamily="34" charset="0"/>
              </a:rPr>
              <a:t> de </a:t>
            </a:r>
            <a:r>
              <a:rPr lang="fr-FR" dirty="0" err="1" smtClean="0">
                <a:latin typeface="Franklin Gothic Medium" pitchFamily="34" charset="0"/>
              </a:rPr>
              <a:t>Despacho</a:t>
            </a:r>
            <a:r>
              <a:rPr lang="fr-FR" dirty="0" smtClean="0">
                <a:latin typeface="Franklin Gothic Medium" pitchFamily="34" charset="0"/>
              </a:rPr>
              <a:t> de </a:t>
            </a:r>
            <a:r>
              <a:rPr lang="fr-FR" dirty="0" err="1" smtClean="0">
                <a:latin typeface="Franklin Gothic Medium" pitchFamily="34" charset="0"/>
              </a:rPr>
              <a:t>Carga</a:t>
            </a:r>
            <a:r>
              <a:rPr lang="fr-FR" dirty="0" smtClean="0">
                <a:latin typeface="Franklin Gothic Medium" pitchFamily="34" charset="0"/>
              </a:rPr>
              <a:t>)</a:t>
            </a:r>
            <a:endParaRPr lang="fr-FR" dirty="0">
              <a:latin typeface="Franklin Gothic Medium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81000" y="2493106"/>
            <a:ext cx="8407400" cy="3476258"/>
          </a:xfrm>
        </p:spPr>
        <p:txBody>
          <a:bodyPr>
            <a:normAutofit lnSpcReduction="10000"/>
          </a:bodyPr>
          <a:lstStyle/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</a:t>
            </a:r>
            <a:r>
              <a:rPr lang="fr-FR" sz="2800" dirty="0">
                <a:solidFill>
                  <a:srgbClr val="318FC5"/>
                </a:solidFill>
              </a:rPr>
              <a:t>Données clés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Situation actuelle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Développement </a:t>
            </a:r>
            <a:r>
              <a:rPr lang="fr-FR" sz="2800" dirty="0" smtClean="0"/>
              <a:t>futur</a:t>
            </a:r>
            <a:endParaRPr lang="fr-FR" sz="2800" dirty="0"/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</a:t>
            </a:r>
            <a:r>
              <a:rPr lang="fr-FR" sz="2800" dirty="0" smtClean="0">
                <a:solidFill>
                  <a:schemeClr val="accent2"/>
                </a:solidFill>
              </a:rPr>
              <a:t>Alternatives</a:t>
            </a:r>
            <a:endParaRPr lang="fr-FR" sz="2800" dirty="0">
              <a:solidFill>
                <a:schemeClr val="accent2"/>
              </a:solidFill>
            </a:endParaRP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 smtClean="0"/>
              <a:t> Difficultés</a:t>
            </a:r>
            <a:endParaRPr lang="fr-FR" sz="2800" dirty="0"/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 smtClean="0"/>
              <a:t> Projets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</a:t>
            </a:r>
            <a:r>
              <a:rPr lang="fr-FR" sz="2800" dirty="0" smtClean="0"/>
              <a:t>YPFB Transporte S.A</a:t>
            </a:r>
            <a:endParaRPr lang="fr-FR" sz="2800" dirty="0"/>
          </a:p>
          <a:p>
            <a:pPr marL="45720" indent="0" eaLnBrk="1" fontAlgn="auto" hangingPunct="1">
              <a:spcAft>
                <a:spcPts val="0"/>
              </a:spcAft>
              <a:buNone/>
              <a:defRPr/>
            </a:pPr>
            <a:endParaRPr lang="fr-FR" sz="2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/>
              <a:t>Contenu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81000" y="1719263"/>
            <a:ext cx="8407400" cy="3267075"/>
          </a:xfrm>
        </p:spPr>
        <p:txBody>
          <a:bodyPr/>
          <a:lstStyle/>
          <a:p>
            <a:pPr marL="50292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/>
              <a:t>L</a:t>
            </a:r>
            <a:r>
              <a:rPr lang="fr-FR" dirty="0" smtClean="0"/>
              <a:t>’énergie </a:t>
            </a:r>
            <a:r>
              <a:rPr lang="fr-FR" dirty="0"/>
              <a:t>solaire </a:t>
            </a:r>
            <a:r>
              <a:rPr lang="fr-FR" dirty="0" smtClean="0">
                <a:sym typeface="Wingdings"/>
              </a:rPr>
              <a:t> </a:t>
            </a:r>
            <a:r>
              <a:rPr lang="fr-FR" dirty="0">
                <a:sym typeface="Wingdings"/>
              </a:rPr>
              <a:t>l</a:t>
            </a:r>
            <a:r>
              <a:rPr lang="fr-FR" dirty="0" smtClean="0">
                <a:sym typeface="Wingdings"/>
              </a:rPr>
              <a:t>a Bolivie reçoit la plus grande quantité de radiation solaire de la planète (moyenne annuelle du pays: 5kWh/m</a:t>
            </a:r>
            <a:r>
              <a:rPr lang="fr-FR" baseline="30000" dirty="0">
                <a:sym typeface="Wingdings"/>
              </a:rPr>
              <a:t>2</a:t>
            </a:r>
            <a:r>
              <a:rPr lang="fr-FR" dirty="0" smtClean="0">
                <a:sym typeface="Wingdings"/>
              </a:rPr>
              <a:t> jour)</a:t>
            </a:r>
            <a:endParaRPr lang="fr-FR" dirty="0" smtClean="0"/>
          </a:p>
          <a:p>
            <a:pPr marL="50292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 smtClean="0"/>
              <a:t>Géothermique </a:t>
            </a:r>
            <a:r>
              <a:rPr lang="fr-FR" dirty="0" smtClean="0">
                <a:sym typeface="Wingdings"/>
              </a:rPr>
              <a:t> le potentiel serait de 40.000 MW et seulement 1% serait exploité</a:t>
            </a:r>
            <a:endParaRPr lang="fr-FR" dirty="0" smtClean="0"/>
          </a:p>
          <a:p>
            <a:pPr marL="50292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 smtClean="0"/>
              <a:t>Éolien </a:t>
            </a:r>
            <a:r>
              <a:rPr lang="fr-FR" dirty="0" smtClean="0">
                <a:sym typeface="Wingdings"/>
              </a:rPr>
              <a:t> peu utilisée par manque de connaissance du réel potentiel dans le pays</a:t>
            </a:r>
            <a:endParaRPr lang="fr-FR" dirty="0" smtClean="0"/>
          </a:p>
          <a:p>
            <a:pPr marL="50292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 smtClean="0"/>
              <a:t>Biomasse</a:t>
            </a:r>
          </a:p>
          <a:p>
            <a:pPr marL="50292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/>
              <a:t>H</a:t>
            </a:r>
            <a:r>
              <a:rPr lang="fr-FR" dirty="0" smtClean="0"/>
              <a:t>ydrique et autres</a:t>
            </a:r>
            <a:endParaRPr lang="fr-FR" dirty="0"/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81000" y="314325"/>
            <a:ext cx="8382000" cy="10953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2800" dirty="0"/>
              <a:t>Sources d’énergies </a:t>
            </a:r>
            <a:r>
              <a:rPr lang="fr-FR" sz="2800" dirty="0" smtClean="0"/>
              <a:t>renouvelables</a:t>
            </a:r>
            <a:endParaRPr lang="fr-FR" sz="2800" dirty="0"/>
          </a:p>
        </p:txBody>
      </p:sp>
      <p:pic>
        <p:nvPicPr>
          <p:cNvPr id="28675" name="Image 3" descr="images.jpe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75200" y="3981450"/>
            <a:ext cx="314960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Acrobat.jpg"/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l="56" r="357"/>
          <a:stretch/>
        </p:blipFill>
        <p:spPr>
          <a:xfrm>
            <a:off x="1379538" y="203200"/>
            <a:ext cx="6365875" cy="644525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81000" y="2540000"/>
            <a:ext cx="8407400" cy="3586163"/>
          </a:xfrm>
        </p:spPr>
        <p:txBody>
          <a:bodyPr/>
          <a:lstStyle/>
          <a:p>
            <a:pPr marL="274320" eaLnBrk="1" fontAlgn="auto" hangingPunct="1">
              <a:spcAft>
                <a:spcPts val="0"/>
              </a:spcAft>
              <a:defRPr/>
            </a:pPr>
            <a:r>
              <a:rPr lang="fr-FR" dirty="0" smtClean="0"/>
              <a:t>Possibilité, à moyen terme, que le coût de génération soit compétitif par rapport aux sources traditionnelles.</a:t>
            </a:r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fr-FR" dirty="0" smtClean="0"/>
              <a:t>Son exploitation contribuera à la diversification de la matrice des énergies.</a:t>
            </a:r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fr-FR" dirty="0" smtClean="0"/>
              <a:t>La possibilité de son intégration dans le SIN (Système électrique national).</a:t>
            </a:r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fr-FR" dirty="0" smtClean="0"/>
              <a:t>Une solution pour l’accès universel à l’électricité, particulièrement dans des lieux éloignés et difficiles d’accès.</a:t>
            </a:r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fr-FR" dirty="0" smtClean="0"/>
              <a:t>Les diverses applications productives.</a:t>
            </a:r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/>
              <a:t>Opportunités énergies alternatives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55600" y="2446066"/>
            <a:ext cx="8407400" cy="3491938"/>
          </a:xfrm>
        </p:spPr>
        <p:txBody>
          <a:bodyPr>
            <a:normAutofit lnSpcReduction="10000"/>
          </a:bodyPr>
          <a:lstStyle/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Données clés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Situation actuelle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Développement </a:t>
            </a:r>
            <a:r>
              <a:rPr lang="fr-FR" sz="2800" dirty="0" smtClean="0"/>
              <a:t>futur</a:t>
            </a:r>
            <a:endParaRPr lang="fr-FR" sz="2800" dirty="0"/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 smtClean="0"/>
              <a:t> Alternatives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 smtClean="0">
                <a:solidFill>
                  <a:srgbClr val="FEA022"/>
                </a:solidFill>
              </a:rPr>
              <a:t> Difficultés</a:t>
            </a:r>
            <a:endParaRPr lang="fr-FR" sz="2800" dirty="0"/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</a:t>
            </a:r>
            <a:r>
              <a:rPr lang="fr-FR" sz="2800" dirty="0" smtClean="0"/>
              <a:t>Projets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</a:t>
            </a:r>
            <a:r>
              <a:rPr lang="fr-FR" sz="2800" dirty="0" smtClean="0"/>
              <a:t>YPFB Transporte S.A</a:t>
            </a:r>
            <a:endParaRPr lang="fr-FR" sz="2800" dirty="0"/>
          </a:p>
          <a:p>
            <a:pPr marL="45720" indent="0" eaLnBrk="1" fontAlgn="auto" hangingPunct="1">
              <a:spcAft>
                <a:spcPts val="0"/>
              </a:spcAft>
              <a:buNone/>
              <a:defRPr/>
            </a:pPr>
            <a:endParaRPr lang="fr-FR" sz="2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/>
              <a:t>Contenu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81000" y="1787510"/>
            <a:ext cx="8407400" cy="4892131"/>
          </a:xfr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hangingPunct="1"/>
            <a:r>
              <a:rPr lang="fr-FR" dirty="0" smtClean="0"/>
              <a:t>Réglementation et normes</a:t>
            </a:r>
          </a:p>
          <a:p>
            <a:pPr eaLnBrk="1" hangingPunct="1"/>
            <a:r>
              <a:rPr lang="fr-FR" dirty="0" smtClean="0"/>
              <a:t>Financement: processus bureaucratiques internes et externes pour l’accès au financement pour le développement des énergies alternatives.</a:t>
            </a:r>
          </a:p>
          <a:p>
            <a:pPr eaLnBrk="1" hangingPunct="1"/>
            <a:r>
              <a:rPr lang="fr-FR" dirty="0" smtClean="0"/>
              <a:t>Gestion de projets: il subsiste des problèmes d’ordre social, administratif et autres.</a:t>
            </a:r>
          </a:p>
          <a:p>
            <a:pPr eaLnBrk="1" hangingPunct="1"/>
            <a:r>
              <a:rPr lang="fr-FR" dirty="0" smtClean="0"/>
              <a:t>Recherche: initiatives insuffisantes en recherche et développement technologique.</a:t>
            </a:r>
          </a:p>
          <a:p>
            <a:pPr eaLnBrk="1" hangingPunct="1"/>
            <a:r>
              <a:rPr lang="fr-FR" dirty="0" smtClean="0"/>
              <a:t>Prix et tarifs: le système de rémunération du SIN n’est pas en adéquation avec l’intention de promouvoir les énergies alternatives. </a:t>
            </a:r>
          </a:p>
          <a:p>
            <a:pPr eaLnBrk="1" hangingPunct="1"/>
            <a:r>
              <a:rPr lang="fr-FR" dirty="0" smtClean="0"/>
              <a:t>Coût des subsides: Les énergies renouvelables ne sont pas compétitives par rapport au prix du gaz.</a:t>
            </a:r>
          </a:p>
          <a:p>
            <a:pPr eaLnBrk="1" hangingPunct="1"/>
            <a:r>
              <a:rPr lang="fr-FR" dirty="0" smtClean="0"/>
              <a:t>Investissements: manque d’investissements pour la construction d’usines.</a:t>
            </a:r>
          </a:p>
          <a:p>
            <a:pPr eaLnBrk="1" hangingPunct="1">
              <a:buFont typeface="Wingdings 2" pitchFamily="18" charset="2"/>
              <a:buNone/>
            </a:pPr>
            <a:endParaRPr lang="fr-FR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cap="none" dirty="0" smtClean="0"/>
              <a:t>DIFFICULTÉS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81000" y="2493105"/>
            <a:ext cx="8407400" cy="3444899"/>
          </a:xfrm>
        </p:spPr>
        <p:txBody>
          <a:bodyPr>
            <a:normAutofit lnSpcReduction="10000"/>
          </a:bodyPr>
          <a:lstStyle/>
          <a:p>
            <a:pPr marL="388620" indent="-34290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 smtClean="0"/>
              <a:t> Données </a:t>
            </a:r>
            <a:r>
              <a:rPr lang="fr-FR" sz="2800" dirty="0"/>
              <a:t>clés</a:t>
            </a:r>
          </a:p>
          <a:p>
            <a:pPr marL="388620" indent="-34290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 smtClean="0"/>
              <a:t> Situation </a:t>
            </a:r>
            <a:r>
              <a:rPr lang="fr-FR" sz="2800" dirty="0"/>
              <a:t>actuelle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Développement </a:t>
            </a:r>
            <a:r>
              <a:rPr lang="fr-FR" sz="2800" dirty="0" smtClean="0"/>
              <a:t>futur</a:t>
            </a:r>
            <a:endParaRPr lang="fr-FR" sz="2800" dirty="0"/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 smtClean="0"/>
              <a:t> Alternatives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 smtClean="0"/>
              <a:t> Difficultés</a:t>
            </a:r>
            <a:endParaRPr lang="fr-FR" sz="2800" dirty="0"/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</a:t>
            </a:r>
            <a:r>
              <a:rPr lang="fr-FR" sz="2800" dirty="0" smtClean="0">
                <a:solidFill>
                  <a:schemeClr val="accent2"/>
                </a:solidFill>
              </a:rPr>
              <a:t>Projets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>
                <a:solidFill>
                  <a:schemeClr val="accent2"/>
                </a:solidFill>
              </a:rPr>
              <a:t> </a:t>
            </a:r>
            <a:r>
              <a:rPr lang="fr-FR" sz="2800" dirty="0" smtClean="0"/>
              <a:t>YPFB Transporte S.A</a:t>
            </a:r>
            <a:endParaRPr lang="fr-FR" sz="2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/>
              <a:t>Contenu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81000" y="1719263"/>
            <a:ext cx="8407400" cy="4913312"/>
          </a:xfrm>
        </p:spPr>
        <p:txBody>
          <a:bodyPr>
            <a:normAutofit fontScale="92500" lnSpcReduction="10000"/>
          </a:bodyPr>
          <a:lstStyle/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fr-FR" dirty="0" smtClean="0"/>
              <a:t>Plan National de Développement « Bolivie digne, souveraine, productive et démocratique pour vivre bien »: </a:t>
            </a:r>
          </a:p>
          <a:p>
            <a:pPr marL="502920" indent="-457200" eaLnBrk="1" fontAlgn="auto" hangingPunct="1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/>
              <a:t>Développement de l’infrastructure électrique</a:t>
            </a:r>
          </a:p>
          <a:p>
            <a:pPr marL="502920" indent="-457200" eaLnBrk="1" fontAlgn="auto" hangingPunct="1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/>
              <a:t>Universalisation du service électrique</a:t>
            </a:r>
          </a:p>
          <a:p>
            <a:pPr marL="502920" indent="-457200" eaLnBrk="1" fontAlgn="auto" hangingPunct="1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/>
              <a:t>Souveraineté et indépendance énergétique</a:t>
            </a:r>
          </a:p>
          <a:p>
            <a:pPr marL="502920" indent="-457200" eaLnBrk="1" fontAlgn="auto" hangingPunct="1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/>
              <a:t>Consolidation de la participation de l’Etat dans le développement de l’industrie électrique avec souveraineté et équité sociale</a:t>
            </a:r>
          </a:p>
          <a:p>
            <a:pPr marL="45720" indent="0" eaLnBrk="1" fontAlgn="auto" hangingPunct="1">
              <a:lnSpc>
                <a:spcPct val="120000"/>
              </a:lnSpc>
              <a:spcAft>
                <a:spcPts val="0"/>
              </a:spcAft>
              <a:buNone/>
              <a:defRPr/>
            </a:pPr>
            <a:r>
              <a:rPr lang="fr-FR" dirty="0" smtClean="0">
                <a:sym typeface="Wingdings"/>
              </a:rPr>
              <a:t> Génère </a:t>
            </a:r>
            <a:r>
              <a:rPr lang="fr-FR" dirty="0">
                <a:sym typeface="Wingdings"/>
              </a:rPr>
              <a:t>de l’emploi et des </a:t>
            </a:r>
            <a:r>
              <a:rPr lang="fr-FR" dirty="0" smtClean="0">
                <a:sym typeface="Wingdings"/>
              </a:rPr>
              <a:t>revenus</a:t>
            </a:r>
            <a:endParaRPr lang="fr-FR" dirty="0" smtClean="0"/>
          </a:p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fr-FR" dirty="0" smtClean="0"/>
              <a:t>Programme Electricité pour Vivre avec Dignité: contribuer significativement à l’augmentation du réseau de service électrique jusqu’à l’accès universel </a:t>
            </a:r>
          </a:p>
          <a:p>
            <a:pPr marL="45720" indent="0" eaLnBrk="1" fontAlgn="auto" hangingPunct="1">
              <a:lnSpc>
                <a:spcPct val="12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r-FR" dirty="0" smtClean="0">
                <a:sym typeface="Wingdings"/>
              </a:rPr>
              <a:t> Prendre en compte l’exploitation des énergies alternatives</a:t>
            </a:r>
            <a:endParaRPr lang="fr-FR" dirty="0" smtClean="0"/>
          </a:p>
          <a:p>
            <a:pPr marL="4572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fr-FR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/>
              <a:t>Politique énergétique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5895735"/>
              </p:ext>
            </p:extLst>
          </p:nvPr>
        </p:nvGraphicFramePr>
        <p:xfrm>
          <a:off x="297875" y="1599350"/>
          <a:ext cx="8527099" cy="447712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{21E4AEA4-8DFA-4A89-87EB-49C32662AFE0}</a:tableStyleId>
              </a:tblPr>
              <a:tblGrid>
                <a:gridCol w="1218157"/>
                <a:gridCol w="1218157"/>
                <a:gridCol w="1218157"/>
                <a:gridCol w="1218157"/>
                <a:gridCol w="1218157"/>
                <a:gridCol w="1218157"/>
                <a:gridCol w="1218157"/>
              </a:tblGrid>
              <a:tr h="550689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Etapes pour réussir l'accès universel au service électrique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50689">
                <a:tc rowSpan="3"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effectLst/>
                        </a:rPr>
                        <a:t>Etape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effectLst/>
                        </a:rPr>
                        <a:t>Année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effectLst/>
                        </a:rPr>
                        <a:t>Région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5068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effectLst/>
                        </a:rPr>
                        <a:t>De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effectLst/>
                        </a:rPr>
                        <a:t>A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effectLst/>
                        </a:rPr>
                        <a:t>Rurale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effectLst/>
                        </a:rPr>
                        <a:t>Urbaine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5068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 smtClean="0">
                          <a:effectLst/>
                        </a:rPr>
                        <a:t> De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 smtClean="0">
                          <a:effectLst/>
                        </a:rPr>
                        <a:t> A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 smtClean="0">
                          <a:effectLst/>
                        </a:rPr>
                        <a:t> De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 smtClean="0">
                          <a:effectLst/>
                        </a:rPr>
                        <a:t> A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68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900" u="none" strike="noStrike" dirty="0">
                          <a:effectLst/>
                        </a:rPr>
                        <a:t>Première</a:t>
                      </a:r>
                      <a:endParaRPr lang="fr-FR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effectLst/>
                        </a:rPr>
                        <a:t>2006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effectLst/>
                        </a:rPr>
                        <a:t>2010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effectLst/>
                        </a:rPr>
                        <a:t>33%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effectLst/>
                        </a:rPr>
                        <a:t>53%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effectLst/>
                        </a:rPr>
                        <a:t>87%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effectLst/>
                        </a:rPr>
                        <a:t>97%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68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900" u="none" strike="noStrike">
                          <a:effectLst/>
                        </a:rPr>
                        <a:t>Deuxième</a:t>
                      </a:r>
                      <a:endParaRPr lang="fr-FR" sz="1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>
                          <a:effectLst/>
                        </a:rPr>
                        <a:t>2010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effectLst/>
                        </a:rPr>
                        <a:t>2015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effectLst/>
                        </a:rPr>
                        <a:t>53%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effectLst/>
                        </a:rPr>
                        <a:t>70%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effectLst/>
                        </a:rPr>
                        <a:t>Universalisation du service électrique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5068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900" u="none" strike="noStrike" dirty="0">
                          <a:effectLst/>
                        </a:rPr>
                        <a:t>Troisième</a:t>
                      </a:r>
                      <a:endParaRPr lang="fr-FR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>
                          <a:effectLst/>
                        </a:rPr>
                        <a:t>2015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>
                          <a:effectLst/>
                        </a:rPr>
                        <a:t>2020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effectLst/>
                        </a:rPr>
                        <a:t>70%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effectLst/>
                        </a:rPr>
                        <a:t>87%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9827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900" u="none" strike="noStrike" dirty="0">
                          <a:effectLst/>
                        </a:rPr>
                        <a:t>Quatrième</a:t>
                      </a:r>
                      <a:endParaRPr lang="fr-FR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effectLst/>
                        </a:rPr>
                        <a:t>2020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>
                          <a:effectLst/>
                        </a:rPr>
                        <a:t>2025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effectLst/>
                        </a:rPr>
                        <a:t>Universalisation du service électrique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/>
              <a:t>Programme électricité pour vivre dignement (PEVD)</a:t>
            </a:r>
            <a:endParaRPr lang="fr-FR" dirty="0"/>
          </a:p>
        </p:txBody>
      </p:sp>
      <p:sp>
        <p:nvSpPr>
          <p:cNvPr id="35843" name="ZoneTexte 5"/>
          <p:cNvSpPr txBox="1">
            <a:spLocks noChangeArrowheads="1"/>
          </p:cNvSpPr>
          <p:nvPr/>
        </p:nvSpPr>
        <p:spPr bwMode="auto">
          <a:xfrm>
            <a:off x="297875" y="6095382"/>
            <a:ext cx="623984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latin typeface="Franklin Gothic Medium" pitchFamily="34" charset="0"/>
              </a:rPr>
              <a:t>Source: </a:t>
            </a:r>
            <a:r>
              <a:rPr lang="fr-FR" dirty="0" smtClean="0">
                <a:latin typeface="Franklin Gothic Medium" pitchFamily="34" charset="0"/>
              </a:rPr>
              <a:t>PEVD (</a:t>
            </a:r>
            <a:r>
              <a:rPr lang="fr-FR" dirty="0" err="1" smtClean="0">
                <a:latin typeface="Franklin Gothic Medium" pitchFamily="34" charset="0"/>
              </a:rPr>
              <a:t>Programa</a:t>
            </a:r>
            <a:r>
              <a:rPr lang="fr-FR" dirty="0" smtClean="0">
                <a:latin typeface="Franklin Gothic Medium" pitchFamily="34" charset="0"/>
              </a:rPr>
              <a:t> </a:t>
            </a:r>
            <a:r>
              <a:rPr lang="fr-FR" dirty="0" err="1" smtClean="0">
                <a:latin typeface="Franklin Gothic Medium" pitchFamily="34" charset="0"/>
              </a:rPr>
              <a:t>Electricidad</a:t>
            </a:r>
            <a:r>
              <a:rPr lang="fr-FR" dirty="0" smtClean="0">
                <a:latin typeface="Franklin Gothic Medium" pitchFamily="34" charset="0"/>
              </a:rPr>
              <a:t> para </a:t>
            </a:r>
            <a:r>
              <a:rPr lang="fr-FR" dirty="0" err="1" smtClean="0">
                <a:latin typeface="Franklin Gothic Medium" pitchFamily="34" charset="0"/>
              </a:rPr>
              <a:t>Vivir</a:t>
            </a:r>
            <a:r>
              <a:rPr lang="fr-FR" dirty="0" smtClean="0">
                <a:latin typeface="Franklin Gothic Medium" pitchFamily="34" charset="0"/>
              </a:rPr>
              <a:t> con </a:t>
            </a:r>
            <a:r>
              <a:rPr lang="fr-FR" dirty="0" err="1" smtClean="0">
                <a:latin typeface="Franklin Gothic Medium" pitchFamily="34" charset="0"/>
              </a:rPr>
              <a:t>Dignidad</a:t>
            </a:r>
            <a:r>
              <a:rPr lang="fr-FR" dirty="0" smtClean="0">
                <a:latin typeface="Franklin Gothic Medium" pitchFamily="34" charset="0"/>
              </a:rPr>
              <a:t>)</a:t>
            </a:r>
          </a:p>
          <a:p>
            <a:r>
              <a:rPr lang="fr-FR" dirty="0">
                <a:latin typeface="Franklin Gothic Medium" pitchFamily="34" charset="0"/>
              </a:rPr>
              <a:t> </a:t>
            </a:r>
            <a:r>
              <a:rPr lang="fr-FR" dirty="0" smtClean="0">
                <a:latin typeface="Franklin Gothic Medium" pitchFamily="34" charset="0"/>
              </a:rPr>
              <a:t>             </a:t>
            </a:r>
            <a:r>
              <a:rPr lang="fr-FR" dirty="0" err="1" smtClean="0">
                <a:latin typeface="Franklin Gothic Medium" pitchFamily="34" charset="0"/>
              </a:rPr>
              <a:t>www.pevd.gob.bo</a:t>
            </a:r>
            <a:endParaRPr lang="fr-FR" dirty="0">
              <a:latin typeface="Franklin Gothic Medium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30630" y="355600"/>
            <a:ext cx="8953995" cy="10541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/>
              <a:t>PLAN DE DÉVELOPPEMENT ÉCONOMIQUE ET SOCIAL DE BOLIVIE 2015-2020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7" name="6 Marcador de contenido" descr="mapa de sistema electrico 2020 bolivi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71666" y="1597737"/>
            <a:ext cx="7429188" cy="516774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55600" y="1609505"/>
            <a:ext cx="8407400" cy="1495117"/>
          </a:xfrm>
        </p:spPr>
        <p:txBody>
          <a:bodyPr>
            <a:normAutofit fontScale="92500"/>
          </a:bodyPr>
          <a:lstStyle/>
          <a:p>
            <a:pPr marL="274320" eaLnBrk="1" fontAlgn="auto" hangingPunct="1">
              <a:lnSpc>
                <a:spcPct val="130000"/>
              </a:lnSpc>
              <a:spcAft>
                <a:spcPts val="0"/>
              </a:spcAft>
              <a:defRPr/>
            </a:pPr>
            <a:r>
              <a:rPr lang="fr-FR" dirty="0" smtClean="0"/>
              <a:t>Plan Optimal d’</a:t>
            </a:r>
            <a:r>
              <a:rPr lang="fr-FR" dirty="0"/>
              <a:t>E</a:t>
            </a:r>
            <a:r>
              <a:rPr lang="fr-FR" dirty="0" smtClean="0"/>
              <a:t>xpansion du SIN 2012-2022 </a:t>
            </a:r>
            <a:r>
              <a:rPr lang="fr-FR" dirty="0" smtClean="0">
                <a:sym typeface="Wingdings"/>
              </a:rPr>
              <a:t> collaboration entre MHE (</a:t>
            </a:r>
            <a:r>
              <a:rPr lang="fr-FR" dirty="0" err="1" smtClean="0">
                <a:sym typeface="Wingdings"/>
              </a:rPr>
              <a:t>Ministerio</a:t>
            </a:r>
            <a:r>
              <a:rPr lang="fr-FR" dirty="0" smtClean="0">
                <a:sym typeface="Wingdings"/>
              </a:rPr>
              <a:t> de </a:t>
            </a:r>
            <a:r>
              <a:rPr lang="fr-FR" dirty="0" err="1" smtClean="0">
                <a:sym typeface="Wingdings"/>
              </a:rPr>
              <a:t>Hidrocarburos</a:t>
            </a:r>
            <a:r>
              <a:rPr lang="fr-FR" dirty="0" smtClean="0">
                <a:sym typeface="Wingdings"/>
              </a:rPr>
              <a:t> y </a:t>
            </a:r>
            <a:r>
              <a:rPr lang="fr-FR" dirty="0" err="1" smtClean="0">
                <a:sym typeface="Wingdings"/>
              </a:rPr>
              <a:t>Energía</a:t>
            </a:r>
            <a:r>
              <a:rPr lang="fr-FR" dirty="0" smtClean="0">
                <a:sym typeface="Wingdings"/>
              </a:rPr>
              <a:t>) et CNDC dont le coût avoisine les 2,3 milliards $ et inclut les projets suivants:</a:t>
            </a:r>
          </a:p>
          <a:p>
            <a:pPr marL="274320" eaLnBrk="1" fontAlgn="auto" hangingPunct="1">
              <a:lnSpc>
                <a:spcPct val="130000"/>
              </a:lnSpc>
              <a:spcAft>
                <a:spcPts val="0"/>
              </a:spcAft>
              <a:defRPr/>
            </a:pPr>
            <a:endParaRPr lang="fr-FR" dirty="0" smtClean="0">
              <a:sym typeface="Wingdings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/>
              <a:t>Projets</a:t>
            </a:r>
            <a:endParaRPr lang="fr-FR" dirty="0"/>
          </a:p>
        </p:txBody>
      </p:sp>
      <p:pic>
        <p:nvPicPr>
          <p:cNvPr id="5" name="Image 4" descr="Safari 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" y="2881300"/>
            <a:ext cx="9136151" cy="39767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Safari 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013648" y="149613"/>
            <a:ext cx="5034393" cy="6660287"/>
          </a:xfr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40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81000" y="1719264"/>
            <a:ext cx="8407400" cy="4176382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11 projets d'énergie renouvelable sont prévus en Bolivie: 6 d’entre eux sont dans les mains de la société </a:t>
            </a:r>
            <a:r>
              <a:rPr lang="fr-FR" dirty="0" err="1" smtClean="0"/>
              <a:t>Guaracachi</a:t>
            </a:r>
            <a:r>
              <a:rPr lang="fr-FR" dirty="0" smtClean="0"/>
              <a:t>, qui prévoit quatre projets d'énergie solaire, et deux projets d'énergie à partir de biomasse</a:t>
            </a:r>
          </a:p>
          <a:p>
            <a:endParaRPr lang="fr-FR" dirty="0" smtClean="0"/>
          </a:p>
          <a:p>
            <a:r>
              <a:rPr lang="fr-FR" dirty="0" smtClean="0"/>
              <a:t>Parmi les projets d'énergie solaire, il est prévu de construire deux parcs solaires, l'un dans le département de Potosi et un à </a:t>
            </a:r>
            <a:r>
              <a:rPr lang="fr-FR" dirty="0" err="1" smtClean="0"/>
              <a:t>Beni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La Empresa </a:t>
            </a:r>
            <a:r>
              <a:rPr lang="fr-FR" dirty="0" err="1" smtClean="0"/>
              <a:t>Electrica</a:t>
            </a:r>
            <a:r>
              <a:rPr lang="fr-FR" dirty="0" smtClean="0"/>
              <a:t> </a:t>
            </a:r>
            <a:r>
              <a:rPr lang="fr-FR" dirty="0" err="1" smtClean="0"/>
              <a:t>Corani</a:t>
            </a:r>
            <a:r>
              <a:rPr lang="fr-FR" dirty="0" smtClean="0"/>
              <a:t>, une filiale de ENDE, a l'intention de mettre en œuvre quatre projets d'énergie éolienne dans les départements de Santa Cruz, La Paz, Oruro et Potosi</a:t>
            </a:r>
          </a:p>
          <a:p>
            <a:endParaRPr lang="fr-FR" dirty="0" smtClean="0"/>
          </a:p>
          <a:p>
            <a:r>
              <a:rPr lang="fr-FR" dirty="0" smtClean="0"/>
              <a:t>La centrale géothermique </a:t>
            </a:r>
            <a:r>
              <a:rPr lang="fr-FR" dirty="0" err="1" smtClean="0"/>
              <a:t>Apacheta</a:t>
            </a:r>
            <a:r>
              <a:rPr lang="fr-FR" dirty="0" smtClean="0"/>
              <a:t> I, actuellement en construction dans le département de Potosi, sera opérationnelle à partir de 2017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Projets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15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Projets d’ici 2025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7" name="6 Marcador de contenido" descr="projets 202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41450" y="1851025"/>
            <a:ext cx="6286500" cy="4143375"/>
          </a:xfrm>
        </p:spPr>
      </p:pic>
      <p:sp>
        <p:nvSpPr>
          <p:cNvPr id="8" name="7 Rectángulo"/>
          <p:cNvSpPr/>
          <p:nvPr/>
        </p:nvSpPr>
        <p:spPr>
          <a:xfrm>
            <a:off x="1698171" y="3063834"/>
            <a:ext cx="1163782" cy="510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8 CuadroTexto"/>
          <p:cNvSpPr txBox="1"/>
          <p:nvPr/>
        </p:nvSpPr>
        <p:spPr>
          <a:xfrm>
            <a:off x="1626921" y="3063834"/>
            <a:ext cx="13300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 err="1" smtClean="0"/>
              <a:t>Hydroélectrique</a:t>
            </a:r>
            <a:endParaRPr lang="es-CL" sz="1100" b="1" dirty="0"/>
          </a:p>
        </p:txBody>
      </p:sp>
      <p:sp>
        <p:nvSpPr>
          <p:cNvPr id="12" name="11 Rectángulo"/>
          <p:cNvSpPr/>
          <p:nvPr/>
        </p:nvSpPr>
        <p:spPr>
          <a:xfrm>
            <a:off x="1721921" y="4941194"/>
            <a:ext cx="1140032" cy="4034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10 CuadroTexto"/>
          <p:cNvSpPr txBox="1"/>
          <p:nvPr/>
        </p:nvSpPr>
        <p:spPr>
          <a:xfrm>
            <a:off x="1595825" y="5213797"/>
            <a:ext cx="15867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 err="1" smtClean="0"/>
              <a:t>Thermoélectrique</a:t>
            </a:r>
            <a:endParaRPr lang="es-CL" sz="1100" b="1" dirty="0"/>
          </a:p>
        </p:txBody>
      </p:sp>
    </p:spTree>
    <p:extLst>
      <p:ext uri="{BB962C8B-B14F-4D97-AF65-F5344CB8AC3E}">
        <p14:creationId xmlns:p14="http://schemas.microsoft.com/office/powerpoint/2010/main" val="423015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Projets d’ici 2025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7" name="6 Marcador de contenido" descr="projets 202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838990" y="1851025"/>
            <a:ext cx="5491419" cy="4143375"/>
          </a:xfrm>
        </p:spPr>
      </p:pic>
    </p:spTree>
    <p:extLst>
      <p:ext uri="{BB962C8B-B14F-4D97-AF65-F5344CB8AC3E}">
        <p14:creationId xmlns:p14="http://schemas.microsoft.com/office/powerpoint/2010/main" val="423015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81000" y="2320627"/>
            <a:ext cx="8407400" cy="3617377"/>
          </a:xfrm>
        </p:spPr>
        <p:txBody>
          <a:bodyPr/>
          <a:lstStyle/>
          <a:p>
            <a:pPr marL="388620" indent="-34290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Données clés</a:t>
            </a:r>
          </a:p>
          <a:p>
            <a:pPr marL="388620" indent="-34290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Situation actuelle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Développement </a:t>
            </a:r>
            <a:r>
              <a:rPr lang="fr-FR" sz="2800" dirty="0" smtClean="0"/>
              <a:t>futur</a:t>
            </a:r>
            <a:endParaRPr lang="fr-FR" sz="2800" dirty="0"/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Alternatives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Difficultés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/>
              <a:t> </a:t>
            </a:r>
            <a:r>
              <a:rPr lang="fr-FR" sz="2800" dirty="0">
                <a:solidFill>
                  <a:srgbClr val="318FC5"/>
                </a:solidFill>
              </a:rPr>
              <a:t>Projets</a:t>
            </a:r>
          </a:p>
          <a:p>
            <a:pPr marL="274320" eaLnBrk="1" fontAlgn="auto" hangingPunct="1">
              <a:spcAft>
                <a:spcPts val="0"/>
              </a:spcAft>
              <a:buFont typeface="Wingdings" charset="2"/>
              <a:buChar char="v"/>
              <a:defRPr/>
            </a:pPr>
            <a:r>
              <a:rPr lang="fr-FR" sz="2800" dirty="0">
                <a:solidFill>
                  <a:schemeClr val="accent2"/>
                </a:solidFill>
              </a:rPr>
              <a:t> YPFB Transporte S.A</a:t>
            </a:r>
          </a:p>
          <a:p>
            <a:pPr marL="44450" indent="0">
              <a:buNone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Contenu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92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81000" y="1719263"/>
            <a:ext cx="8407400" cy="4881978"/>
          </a:xfrm>
        </p:spPr>
        <p:txBody>
          <a:bodyPr>
            <a:normAutofit fontScale="92500"/>
          </a:bodyPr>
          <a:lstStyle/>
          <a:p>
            <a:r>
              <a:rPr lang="fr-FR" dirty="0" smtClean="0"/>
              <a:t>Filiale de YPFB </a:t>
            </a:r>
            <a:r>
              <a:rPr lang="fr-FR" dirty="0" err="1" smtClean="0"/>
              <a:t>Corporación</a:t>
            </a:r>
            <a:endParaRPr lang="fr-FR" dirty="0" smtClean="0"/>
          </a:p>
          <a:p>
            <a:r>
              <a:rPr lang="fr-FR" dirty="0" smtClean="0"/>
              <a:t>Transport d’hydrocarbures via les conduites les plus importantes de Bolivie</a:t>
            </a:r>
          </a:p>
          <a:p>
            <a:pPr marL="44450" indent="0">
              <a:buNone/>
            </a:pPr>
            <a:r>
              <a:rPr lang="fr-FR" dirty="0" smtClean="0">
                <a:sym typeface="Wingdings"/>
              </a:rPr>
              <a:t> Gaz naturel et de liquides</a:t>
            </a:r>
          </a:p>
          <a:p>
            <a:r>
              <a:rPr lang="fr-FR" dirty="0" smtClean="0"/>
              <a:t>Autres services</a:t>
            </a:r>
          </a:p>
          <a:p>
            <a:r>
              <a:rPr lang="fr-FR" dirty="0" smtClean="0"/>
              <a:t>Phase d’augmentation des investissements pour des projets</a:t>
            </a:r>
          </a:p>
          <a:p>
            <a:pPr marL="44450" indent="0">
              <a:buNone/>
            </a:pPr>
            <a:r>
              <a:rPr lang="fr-FR" dirty="0" smtClean="0">
                <a:sym typeface="Wingdings"/>
              </a:rPr>
              <a:t> Acheter produits et services provenant d’entreprises étrangères</a:t>
            </a:r>
          </a:p>
          <a:p>
            <a:pPr marL="501650" indent="-457200">
              <a:buFont typeface="+mj-ea"/>
              <a:buAutoNum type="circleNumDbPlain"/>
            </a:pPr>
            <a:r>
              <a:rPr lang="fr-FR" dirty="0" smtClean="0">
                <a:sym typeface="Wingdings"/>
              </a:rPr>
              <a:t>Produits</a:t>
            </a:r>
          </a:p>
          <a:p>
            <a:pPr marL="1108075" lvl="2" indent="-514350">
              <a:buFont typeface="+mj-lt"/>
              <a:buAutoNum type="romanLcPeriod"/>
            </a:pPr>
            <a:r>
              <a:rPr lang="fr-FR" sz="2000" dirty="0" smtClean="0"/>
              <a:t>Tuyauterie</a:t>
            </a:r>
          </a:p>
          <a:p>
            <a:pPr marL="1108075" lvl="2" indent="-514350">
              <a:buFont typeface="+mj-lt"/>
              <a:buAutoNum type="romanLcPeriod"/>
            </a:pPr>
            <a:r>
              <a:rPr lang="fr-FR" sz="2000" dirty="0" smtClean="0"/>
              <a:t>Filtres séparateurs de gaz</a:t>
            </a:r>
          </a:p>
          <a:p>
            <a:pPr marL="1108075" lvl="2" indent="-514350">
              <a:buFont typeface="+mj-lt"/>
              <a:buAutoNum type="romanLcPeriod"/>
            </a:pPr>
            <a:r>
              <a:rPr lang="fr-FR" sz="2000" dirty="0" smtClean="0"/>
              <a:t>Pompes booster</a:t>
            </a:r>
          </a:p>
          <a:p>
            <a:pPr marL="1108075" lvl="2" indent="-514350">
              <a:buFont typeface="+mj-lt"/>
              <a:buAutoNum type="romanLcPeriod"/>
            </a:pPr>
            <a:r>
              <a:rPr lang="fr-FR" sz="2000" dirty="0" smtClean="0"/>
              <a:t>Turbocompresseurs de gaz naturel</a:t>
            </a:r>
          </a:p>
          <a:p>
            <a:pPr marL="1108075" lvl="2" indent="-514350">
              <a:buFont typeface="+mj-lt"/>
              <a:buAutoNum type="romanLcPeriod"/>
            </a:pPr>
            <a:r>
              <a:rPr lang="fr-FR" sz="2000" dirty="0" smtClean="0"/>
              <a:t>Compresseurs alternatifs de gaz</a:t>
            </a:r>
          </a:p>
          <a:p>
            <a:pPr marL="1108075" lvl="2" indent="-514350">
              <a:buFont typeface="+mj-lt"/>
              <a:buAutoNum type="romanLcPeriod"/>
            </a:pPr>
            <a:r>
              <a:rPr lang="fr-FR" sz="2000" dirty="0" err="1" smtClean="0"/>
              <a:t>Aérocentrifuges</a:t>
            </a:r>
            <a:r>
              <a:rPr lang="fr-FR" sz="2000" dirty="0" smtClean="0"/>
              <a:t> de gaz pour les turbocompresseurs</a:t>
            </a: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/>
              <a:t>YPFB Transporte S.A Bolivie</a:t>
            </a:r>
            <a:br>
              <a:rPr lang="fr-FR" dirty="0" smtClean="0"/>
            </a:br>
            <a:r>
              <a:rPr lang="fr-FR" dirty="0" err="1" smtClean="0"/>
              <a:t>opportunitéS</a:t>
            </a:r>
            <a:r>
              <a:rPr lang="fr-FR" dirty="0" smtClean="0"/>
              <a:t> </a:t>
            </a:r>
            <a:r>
              <a:rPr lang="fr-FR" dirty="0" err="1" smtClean="0"/>
              <a:t>d’affaireS</a:t>
            </a:r>
            <a:endParaRPr lang="fr-FR" dirty="0"/>
          </a:p>
        </p:txBody>
      </p:sp>
      <p:pic>
        <p:nvPicPr>
          <p:cNvPr id="5" name="Image 4" descr="Safari 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98" y="359892"/>
            <a:ext cx="2152541" cy="955728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43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81000" y="1693430"/>
            <a:ext cx="8407400" cy="4643678"/>
          </a:xfrm>
        </p:spPr>
        <p:txBody>
          <a:bodyPr>
            <a:normAutofit fontScale="77500" lnSpcReduction="20000"/>
          </a:bodyPr>
          <a:lstStyle/>
          <a:p>
            <a:pPr marL="1108075" lvl="2" indent="-514350">
              <a:buFont typeface="+mj-lt"/>
              <a:buAutoNum type="romanUcPeriod" startAt="7"/>
            </a:pPr>
            <a:r>
              <a:rPr lang="fr-FR" sz="2200" dirty="0" smtClean="0"/>
              <a:t>Valves/soupapes</a:t>
            </a:r>
          </a:p>
          <a:p>
            <a:pPr marL="1108075" lvl="2" indent="-514350">
              <a:buFont typeface="+mj-lt"/>
              <a:buAutoNum type="romanUcPeriod" startAt="7"/>
            </a:pPr>
            <a:r>
              <a:rPr lang="fr-FR" sz="2200" dirty="0" smtClean="0"/>
              <a:t>Chaudières à feu indirect à double tuyaux</a:t>
            </a:r>
          </a:p>
          <a:p>
            <a:pPr marL="1108075" lvl="2" indent="-514350">
              <a:buFont typeface="+mj-lt"/>
              <a:buAutoNum type="romanUcPeriod" startAt="7"/>
            </a:pPr>
            <a:r>
              <a:rPr lang="fr-FR" sz="2200" dirty="0" smtClean="0"/>
              <a:t>Générateurs</a:t>
            </a:r>
          </a:p>
          <a:p>
            <a:pPr marL="1108075" lvl="2" indent="-514350">
              <a:buFont typeface="+mj-lt"/>
              <a:buAutoNum type="romanUcPeriod" startAt="7"/>
            </a:pPr>
            <a:r>
              <a:rPr lang="fr-FR" sz="2200" dirty="0" smtClean="0"/>
              <a:t>Micro turbines</a:t>
            </a:r>
          </a:p>
          <a:p>
            <a:pPr marL="1108075" lvl="2" indent="-514350">
              <a:buFont typeface="+mj-lt"/>
              <a:buAutoNum type="romanUcPeriod" startAt="7"/>
            </a:pPr>
            <a:r>
              <a:rPr lang="fr-FR" sz="2200" dirty="0" smtClean="0"/>
              <a:t>Un « </a:t>
            </a:r>
            <a:r>
              <a:rPr lang="fr-FR" sz="2200" dirty="0" err="1" smtClean="0"/>
              <a:t>Polypig</a:t>
            </a:r>
            <a:r>
              <a:rPr lang="fr-FR" sz="2200" dirty="0" smtClean="0"/>
              <a:t> »</a:t>
            </a:r>
          </a:p>
          <a:p>
            <a:pPr marL="501650" indent="-457200">
              <a:buFont typeface="+mj-ea"/>
              <a:buAutoNum type="circleNumDbPlain" startAt="2"/>
            </a:pPr>
            <a:r>
              <a:rPr lang="fr-FR" dirty="0" smtClean="0"/>
              <a:t>Services</a:t>
            </a:r>
          </a:p>
          <a:p>
            <a:pPr marL="1108075" lvl="2" indent="-514350">
              <a:buFont typeface="+mj-lt"/>
              <a:buAutoNum type="romanUcPeriod"/>
            </a:pPr>
            <a:r>
              <a:rPr lang="fr-FR" sz="2200" dirty="0" smtClean="0"/>
              <a:t>Construction de pipelines</a:t>
            </a:r>
          </a:p>
          <a:p>
            <a:pPr marL="1108075" lvl="2" indent="-514350">
              <a:buFont typeface="+mj-lt"/>
              <a:buAutoNum type="romanUcPeriod"/>
            </a:pPr>
            <a:r>
              <a:rPr lang="fr-FR" sz="2200" dirty="0" smtClean="0"/>
              <a:t>Construction de stations de compression, de mesure ou de pompage</a:t>
            </a:r>
          </a:p>
          <a:p>
            <a:pPr marL="1108075" lvl="2" indent="-514350">
              <a:buFont typeface="+mj-lt"/>
              <a:buAutoNum type="romanUcPeriod"/>
            </a:pPr>
            <a:r>
              <a:rPr lang="fr-FR" sz="2200" dirty="0" smtClean="0"/>
              <a:t>Construction de travaux civils en général</a:t>
            </a:r>
          </a:p>
          <a:p>
            <a:pPr marL="1108075" lvl="2" indent="-514350">
              <a:buFont typeface="+mj-lt"/>
              <a:buAutoNum type="romanUcPeriod"/>
            </a:pPr>
            <a:r>
              <a:rPr lang="fr-FR" sz="2200" dirty="0" smtClean="0"/>
              <a:t>Fiscalisation des activités de construction</a:t>
            </a:r>
          </a:p>
          <a:p>
            <a:pPr marL="1108075" lvl="2" indent="-514350">
              <a:buFont typeface="+mj-lt"/>
              <a:buAutoNum type="romanUcPeriod"/>
            </a:pPr>
            <a:r>
              <a:rPr lang="fr-FR" sz="2200" dirty="0" smtClean="0"/>
              <a:t>Services ingénierie spécialisés en hydrocarbures</a:t>
            </a:r>
          </a:p>
          <a:p>
            <a:pPr marL="1108075" lvl="2" indent="-514350">
              <a:buFont typeface="+mj-lt"/>
              <a:buAutoNum type="romanUcPeriod"/>
            </a:pPr>
            <a:r>
              <a:rPr lang="fr-FR" sz="2200" dirty="0" smtClean="0"/>
              <a:t>Entreprises de logistique</a:t>
            </a:r>
          </a:p>
          <a:p>
            <a:pPr marL="1108075" lvl="2" indent="-514350">
              <a:buFont typeface="+mj-lt"/>
              <a:buAutoNum type="romanUcPeriod"/>
            </a:pPr>
            <a:r>
              <a:rPr lang="fr-FR" sz="2200" dirty="0" smtClean="0"/>
              <a:t>Etudes de l’environnement</a:t>
            </a:r>
          </a:p>
          <a:p>
            <a:pPr marL="1108075" lvl="2" indent="-514350">
              <a:buFont typeface="+mj-lt"/>
              <a:buAutoNum type="romanUcPeriod"/>
            </a:pPr>
            <a:r>
              <a:rPr lang="fr-FR" sz="2200" dirty="0" smtClean="0"/>
              <a:t>Services d’entretien</a:t>
            </a:r>
          </a:p>
          <a:p>
            <a:pPr marL="1108075" lvl="2" indent="-514350">
              <a:buFont typeface="+mj-lt"/>
              <a:buAutoNum type="romanUcPeriod"/>
            </a:pPr>
            <a:r>
              <a:rPr lang="fr-FR" sz="2200" dirty="0" smtClean="0"/>
              <a:t>Services du traitement des boues</a:t>
            </a:r>
          </a:p>
          <a:p>
            <a:pPr marL="1108075" lvl="2" indent="-514350">
              <a:buFont typeface="+mj-lt"/>
              <a:buAutoNum type="romanUcPeriod"/>
            </a:pPr>
            <a:r>
              <a:rPr lang="fr-FR" sz="2200" dirty="0" smtClean="0"/>
              <a:t>Services de maintenance</a:t>
            </a:r>
          </a:p>
          <a:p>
            <a:pPr marL="558800" indent="-514350">
              <a:buFont typeface="+mj-lt"/>
              <a:buAutoNum type="romanUcPeriod"/>
            </a:pPr>
            <a:endParaRPr lang="fr-FR" dirty="0" smtClean="0"/>
          </a:p>
          <a:p>
            <a:pPr marL="558800" indent="-514350">
              <a:buFont typeface="+mj-lt"/>
              <a:buAutoNum type="romanUcPeriod"/>
            </a:pPr>
            <a:endParaRPr lang="fr-FR" dirty="0" smtClean="0"/>
          </a:p>
          <a:p>
            <a:pPr marL="44450" indent="0">
              <a:buNone/>
            </a:pPr>
            <a:endParaRPr lang="fr-FR" dirty="0" smtClean="0"/>
          </a:p>
          <a:p>
            <a:pPr marL="558800" indent="-514350">
              <a:buFont typeface="+mj-lt"/>
              <a:buAutoNum type="romanUcPeriod" startAt="7"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/>
              <a:t>YPFB Transporte S.A </a:t>
            </a:r>
            <a:r>
              <a:rPr lang="fr-FR" dirty="0" smtClean="0"/>
              <a:t>Bolivie</a:t>
            </a:r>
            <a:br>
              <a:rPr lang="fr-FR" dirty="0" smtClean="0"/>
            </a:br>
            <a:r>
              <a:rPr lang="fr-FR" dirty="0" err="1" smtClean="0"/>
              <a:t>OpportunitéS</a:t>
            </a:r>
            <a:r>
              <a:rPr lang="fr-FR" dirty="0" smtClean="0"/>
              <a:t> </a:t>
            </a:r>
            <a:r>
              <a:rPr lang="fr-FR" dirty="0" err="1" smtClean="0"/>
              <a:t>d’affaireS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381000" y="6337108"/>
            <a:ext cx="50469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YPFB </a:t>
            </a:r>
            <a:r>
              <a:rPr lang="fr-FR" dirty="0" smtClean="0"/>
              <a:t>Transporte </a:t>
            </a:r>
            <a:r>
              <a:rPr lang="fr-FR" dirty="0"/>
              <a:t>S.A: </a:t>
            </a:r>
            <a:r>
              <a:rPr lang="fr-FR" dirty="0" err="1" smtClean="0"/>
              <a:t>www.ypfbtransporte.com</a:t>
            </a:r>
            <a:endParaRPr lang="fr-FR" dirty="0"/>
          </a:p>
          <a:p>
            <a:endParaRPr lang="fr-FR" dirty="0"/>
          </a:p>
        </p:txBody>
      </p:sp>
      <p:pic>
        <p:nvPicPr>
          <p:cNvPr id="5" name="Image 4" descr="Safari 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98" y="359892"/>
            <a:ext cx="2152541" cy="955728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08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830916" y="1719264"/>
            <a:ext cx="7957484" cy="2482952"/>
          </a:xfrm>
        </p:spPr>
        <p:txBody>
          <a:bodyPr>
            <a:normAutofit lnSpcReduction="10000"/>
          </a:bodyPr>
          <a:lstStyle/>
          <a:p>
            <a:pPr marL="44450" indent="0">
              <a:buNone/>
            </a:pPr>
            <a:endParaRPr lang="fr-FR" sz="4800" dirty="0" smtClean="0"/>
          </a:p>
          <a:p>
            <a:pPr marL="44450" indent="0">
              <a:buNone/>
            </a:pPr>
            <a:endParaRPr lang="fr-FR" sz="4800" dirty="0"/>
          </a:p>
          <a:p>
            <a:pPr marL="44450" indent="0">
              <a:buNone/>
            </a:pPr>
            <a:r>
              <a:rPr lang="fr-FR" sz="4800" dirty="0" smtClean="0"/>
              <a:t>Merci pour votre attention</a:t>
            </a:r>
            <a:endParaRPr lang="fr-FR" sz="48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44B-896B-419B-AD1F-231C5FEE93A4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578" y="301752"/>
            <a:ext cx="1365813" cy="104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79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Kilter">
    <a:dk1>
      <a:sysClr val="windowText" lastClr="000000"/>
    </a:dk1>
    <a:lt1>
      <a:sysClr val="window" lastClr="FFFFFF"/>
    </a:lt1>
    <a:dk2>
      <a:srgbClr val="318FC5"/>
    </a:dk2>
    <a:lt2>
      <a:srgbClr val="AEE8FB"/>
    </a:lt2>
    <a:accent1>
      <a:srgbClr val="76C5EF"/>
    </a:accent1>
    <a:accent2>
      <a:srgbClr val="FEA022"/>
    </a:accent2>
    <a:accent3>
      <a:srgbClr val="FF6700"/>
    </a:accent3>
    <a:accent4>
      <a:srgbClr val="70A525"/>
    </a:accent4>
    <a:accent5>
      <a:srgbClr val="A5D848"/>
    </a:accent5>
    <a:accent6>
      <a:srgbClr val="20768C"/>
    </a:accent6>
    <a:hlink>
      <a:srgbClr val="7AB6E8"/>
    </a:hlink>
    <a:folHlink>
      <a:srgbClr val="83B0D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D6343FE0653E45BE6BA62F66BCA1DB" ma:contentTypeVersion="1" ma:contentTypeDescription="Create a new document." ma:contentTypeScope="" ma:versionID="a5b4a14c397ddd655e3bd1b75121ca4c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ddb0c952b897a810c8a4e377cff6bff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09D8DBE6-0B77-4A03-ADDA-31DE8AA63B1C}">
  <ds:schemaRefs>
    <ds:schemaRef ds:uri="http://purl.org/dc/terms/"/>
    <ds:schemaRef ds:uri="http://schemas.openxmlformats.org/package/2006/metadata/core-properties"/>
    <ds:schemaRef ds:uri="http://schemas.microsoft.com/sharepoint/v3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7137364-176A-4BC4-9324-F7F7BE9A841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13CE85-F445-4B2C-8EA1-32A01C6A8D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Grille.thmx</Template>
  <TotalTime>6815</TotalTime>
  <Words>1958</Words>
  <Application>Microsoft Office PowerPoint</Application>
  <PresentationFormat>Presentación en pantalla (4:3)</PresentationFormat>
  <Paragraphs>394</Paragraphs>
  <Slides>41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7" baseType="lpstr">
      <vt:lpstr>Arial</vt:lpstr>
      <vt:lpstr>Calibri</vt:lpstr>
      <vt:lpstr>Franklin Gothic Medium</vt:lpstr>
      <vt:lpstr>Wingdings</vt:lpstr>
      <vt:lpstr>Wingdings 2</vt:lpstr>
      <vt:lpstr>Grid</vt:lpstr>
      <vt:lpstr>Le secteur des énergies en Bolivie</vt:lpstr>
      <vt:lpstr>Presentación de PowerPoint</vt:lpstr>
      <vt:lpstr>Introduction</vt:lpstr>
      <vt:lpstr>Ressources de la Bolivie </vt:lpstr>
      <vt:lpstr>Système électrique de la Bolivie </vt:lpstr>
      <vt:lpstr>Presentación de PowerPoint</vt:lpstr>
      <vt:lpstr>Demande et génération maximum d’électricité en Bolivie 2014</vt:lpstr>
      <vt:lpstr>Entreprises de l’industrie électrique 2016</vt:lpstr>
      <vt:lpstr>Entreprises de l’industrie électrique 2016</vt:lpstr>
      <vt:lpstr>Presentación de PowerPoint</vt:lpstr>
      <vt:lpstr>événements clés</vt:lpstr>
      <vt:lpstr>Événements clés</vt:lpstr>
      <vt:lpstr>Événements clés</vt:lpstr>
      <vt:lpstr>Événements clés</vt:lpstr>
      <vt:lpstr>Exportation gaz naturel 2014</vt:lpstr>
      <vt:lpstr>Principaux Produits importés </vt:lpstr>
      <vt:lpstr>Investissements directs étrangers 2014</vt:lpstr>
      <vt:lpstr>Principales IMPORTATIONS PAR PAYS Bolivie 2015</vt:lpstr>
      <vt:lpstr>Contenu</vt:lpstr>
      <vt:lpstr>Situation du secteur électrique 2012</vt:lpstr>
      <vt:lpstr>Prévision du secteur électrique 2020</vt:lpstr>
      <vt:lpstr>Prévision du secteur électrique 2025</vt:lpstr>
      <vt:lpstr>Contenu</vt:lpstr>
      <vt:lpstr>Sources d’énergies renouvelables</vt:lpstr>
      <vt:lpstr>Presentación de PowerPoint</vt:lpstr>
      <vt:lpstr>Opportunités énergies alternatives</vt:lpstr>
      <vt:lpstr>Contenu</vt:lpstr>
      <vt:lpstr>DIFFICULTÉS</vt:lpstr>
      <vt:lpstr>Contenu</vt:lpstr>
      <vt:lpstr>Politique énergétique</vt:lpstr>
      <vt:lpstr>Programme électricité pour vivre dignement (PEVD)</vt:lpstr>
      <vt:lpstr>PLAN DE DÉVELOPPEMENT ÉCONOMIQUE ET SOCIAL DE BOLIVIE 2015-2020</vt:lpstr>
      <vt:lpstr>Projets</vt:lpstr>
      <vt:lpstr>Presentación de PowerPoint</vt:lpstr>
      <vt:lpstr>Projets</vt:lpstr>
      <vt:lpstr>Projets d’ici 2025</vt:lpstr>
      <vt:lpstr>Projets d’ici 2025</vt:lpstr>
      <vt:lpstr>Contenu</vt:lpstr>
      <vt:lpstr>YPFB Transporte S.A Bolivie opportunitéS d’affaireS</vt:lpstr>
      <vt:lpstr>YPFB Transporte S.A Bolivie OpportunitéS d’affaireS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secteur des énergies en Bolivie</dc:title>
  <dc:creator>Géraldine Colin</dc:creator>
  <cp:lastModifiedBy>Embajada</cp:lastModifiedBy>
  <cp:revision>319</cp:revision>
  <cp:lastPrinted>2013-03-15T14:15:21Z</cp:lastPrinted>
  <dcterms:created xsi:type="dcterms:W3CDTF">2012-09-27T15:42:09Z</dcterms:created>
  <dcterms:modified xsi:type="dcterms:W3CDTF">2016-11-18T19:34:32Z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0x01010099D6343FE0653E45BE6BA62F66BCA1DB</vt:lpwstr>
  </property>
</Properties>
</file>