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66" r:id="rId5"/>
    <p:sldId id="268" r:id="rId6"/>
    <p:sldId id="265" r:id="rId7"/>
    <p:sldId id="267" r:id="rId8"/>
    <p:sldId id="269" r:id="rId9"/>
    <p:sldId id="270" r:id="rId10"/>
    <p:sldId id="258" r:id="rId1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28B21-CA56-4878-BF74-B01DAD7956E1}" v="5" dt="2018-11-20T20:16:41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ne Reichel" userId="dfac9ca5f3d456b1" providerId="LiveId" clId="{48728B21-CA56-4878-BF74-B01DAD7956E1}"/>
    <pc:docChg chg="addSld delSld modSld">
      <pc:chgData name="Maurine Reichel" userId="dfac9ca5f3d456b1" providerId="LiveId" clId="{48728B21-CA56-4878-BF74-B01DAD7956E1}" dt="2018-11-20T20:16:41.988" v="5"/>
      <pc:docMkLst>
        <pc:docMk/>
      </pc:docMkLst>
      <pc:sldChg chg="del">
        <pc:chgData name="Maurine Reichel" userId="dfac9ca5f3d456b1" providerId="LiveId" clId="{48728B21-CA56-4878-BF74-B01DAD7956E1}" dt="2018-11-20T20:16:18.023" v="1" actId="2696"/>
        <pc:sldMkLst>
          <pc:docMk/>
          <pc:sldMk cId="2315541962" sldId="262"/>
        </pc:sldMkLst>
      </pc:sldChg>
      <pc:sldChg chg="modTransition">
        <pc:chgData name="Maurine Reichel" userId="dfac9ca5f3d456b1" providerId="LiveId" clId="{48728B21-CA56-4878-BF74-B01DAD7956E1}" dt="2018-11-20T20:16:29.488" v="2"/>
        <pc:sldMkLst>
          <pc:docMk/>
          <pc:sldMk cId="2057094459" sldId="266"/>
        </pc:sldMkLst>
      </pc:sldChg>
      <pc:sldChg chg="modTransition">
        <pc:chgData name="Maurine Reichel" userId="dfac9ca5f3d456b1" providerId="LiveId" clId="{48728B21-CA56-4878-BF74-B01DAD7956E1}" dt="2018-11-20T20:16:39.426" v="4"/>
        <pc:sldMkLst>
          <pc:docMk/>
          <pc:sldMk cId="329599613" sldId="267"/>
        </pc:sldMkLst>
      </pc:sldChg>
      <pc:sldChg chg="modTransition">
        <pc:chgData name="Maurine Reichel" userId="dfac9ca5f3d456b1" providerId="LiveId" clId="{48728B21-CA56-4878-BF74-B01DAD7956E1}" dt="2018-11-20T20:16:35.169" v="3"/>
        <pc:sldMkLst>
          <pc:docMk/>
          <pc:sldMk cId="843466405" sldId="268"/>
        </pc:sldMkLst>
      </pc:sldChg>
      <pc:sldChg chg="modTransition">
        <pc:chgData name="Maurine Reichel" userId="dfac9ca5f3d456b1" providerId="LiveId" clId="{48728B21-CA56-4878-BF74-B01DAD7956E1}" dt="2018-11-20T20:16:41.988" v="5"/>
        <pc:sldMkLst>
          <pc:docMk/>
          <pc:sldMk cId="3027165533" sldId="269"/>
        </pc:sldMkLst>
      </pc:sldChg>
      <pc:sldChg chg="add">
        <pc:chgData name="Maurine Reichel" userId="dfac9ca5f3d456b1" providerId="LiveId" clId="{48728B21-CA56-4878-BF74-B01DAD7956E1}" dt="2018-11-20T20:16:16.503" v="0"/>
        <pc:sldMkLst>
          <pc:docMk/>
          <pc:sldMk cId="3715179259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0" y="-1"/>
            <a:ext cx="9144000" cy="5286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Text Box 6"/>
          <p:cNvSpPr txBox="1">
            <a:spLocks noChangeArrowheads="1"/>
          </p:cNvSpPr>
          <p:nvPr userDrawn="1"/>
        </p:nvSpPr>
        <p:spPr bwMode="auto">
          <a:xfrm>
            <a:off x="395536" y="1602025"/>
            <a:ext cx="81003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Cliquez</a:t>
            </a:r>
            <a:r>
              <a:rPr lang="en-US" sz="4000" kern="0" dirty="0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ici</a:t>
            </a:r>
            <a:r>
              <a:rPr lang="en-US" sz="4000" kern="0" dirty="0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pour </a:t>
            </a: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ajouter</a:t>
            </a:r>
            <a:r>
              <a:rPr lang="en-US" sz="4000" kern="0" dirty="0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un </a:t>
            </a:r>
            <a:r>
              <a:rPr lang="en-US" sz="4000" kern="0" dirty="0" err="1">
                <a:solidFill>
                  <a:srgbClr val="244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titre</a:t>
            </a:r>
            <a:endParaRPr lang="en-US" sz="3600" kern="0" dirty="0">
              <a:solidFill>
                <a:srgbClr val="24487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1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WALLONIA_AWEX_ECHELLE_2SUR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204" y="2182463"/>
            <a:ext cx="3021770" cy="230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3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60648"/>
            <a:ext cx="2665834" cy="3412080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 userDrawn="1"/>
        </p:nvSpPr>
        <p:spPr>
          <a:xfrm>
            <a:off x="457200" y="1600201"/>
            <a:ext cx="8229600" cy="384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Wallonia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Export &amp; </a:t>
            </a: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Investment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Agency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Namur Office Park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Avenue des Dessus de </a:t>
            </a:r>
            <a:r>
              <a:rPr lang="fr-BE" sz="1800" dirty="0" err="1">
                <a:solidFill>
                  <a:srgbClr val="2C6596"/>
                </a:solidFill>
                <a:latin typeface="Arial Rounded MT Bold" panose="020F0704030504030204" pitchFamily="34" charset="0"/>
              </a:rPr>
              <a:t>Lives</a:t>
            </a: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, 6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B-5101 Loyers (Namur) – BELGIUM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solidFill>
                <a:srgbClr val="2C6596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Tel. : +32 81 33 28 50 | Fax : +32 81 33 28 69</a:t>
            </a: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</a:rPr>
              <a:t>welcome@investinwallonia.be</a:t>
            </a: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</a:rPr>
              <a:t>www.investinwallonia.be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79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33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59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1"/>
            <a:ext cx="4038600" cy="415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1529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43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559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559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85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33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Capture d’écran 2013-10-11 à 21.57.4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9" y="419100"/>
            <a:ext cx="3087591" cy="4224538"/>
          </a:xfrm>
          <a:prstGeom prst="rect">
            <a:avLst/>
          </a:prstGeom>
        </p:spPr>
      </p:pic>
      <p:pic>
        <p:nvPicPr>
          <p:cNvPr id="6" name="Image 5" descr="FEEL_INSPIRED_ECHELLE_2SUR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4737100"/>
            <a:ext cx="49784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1"/>
            <a:ext cx="5111750" cy="5432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2703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56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4505325" cy="546100"/>
          </a:xfrm>
          <a:noFill/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962525" y="273049"/>
            <a:ext cx="4075113" cy="546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095374"/>
            <a:ext cx="4505325" cy="4638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</p:spTree>
    <p:extLst>
      <p:ext uri="{BB962C8B-B14F-4D97-AF65-F5344CB8AC3E}">
        <p14:creationId xmlns:p14="http://schemas.microsoft.com/office/powerpoint/2010/main" val="276680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32435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711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89108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518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600201"/>
            <a:ext cx="8229600" cy="4152900"/>
          </a:xfrm>
        </p:spPr>
        <p:txBody>
          <a:bodyPr vert="eaVert"/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496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6893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468937"/>
          </a:xfrm>
        </p:spPr>
        <p:txBody>
          <a:bodyPr vert="eaVert"/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4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43692-D95B-CE4D-AEEC-82145E9AD032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6DE79-D865-074C-A281-F42F4EE6C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42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61" r:id="rId10"/>
    <p:sldLayoutId id="2147483657" r:id="rId11"/>
    <p:sldLayoutId id="2147483658" r:id="rId12"/>
    <p:sldLayoutId id="2147483659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elcome@investinwallonia.b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e.dienga@awex-wallonia.com" TargetMode="External"/><Relationship Id="rId4" Type="http://schemas.openxmlformats.org/officeDocument/2006/relationships/hyperlink" Target="mailto:santiago@awex-wallonia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12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89159"/>
            <a:ext cx="8229600" cy="2915602"/>
          </a:xfrm>
        </p:spPr>
        <p:txBody>
          <a:bodyPr>
            <a:normAutofit/>
          </a:bodyPr>
          <a:lstStyle/>
          <a:p>
            <a:r>
              <a:rPr lang="fr-FR" dirty="0"/>
              <a:t>Le secteur </a:t>
            </a:r>
            <a:r>
              <a:rPr lang="fr-FR" dirty="0" err="1"/>
              <a:t>Audivisuel</a:t>
            </a:r>
            <a:r>
              <a:rPr lang="fr-FR" dirty="0"/>
              <a:t> au Chili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3600" dirty="0"/>
              <a:t>Nov.-Déc. 2018</a:t>
            </a: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xmlns="" id="{BD173D12-185B-47DF-AAF6-6F53E7CC8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11040"/>
            <a:ext cx="8229600" cy="122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2400" b="1" dirty="0"/>
              <a:t>Marché peu développé mais en expansion</a:t>
            </a:r>
          </a:p>
          <a:p>
            <a:pPr marL="0" indent="0" algn="ctr">
              <a:buNone/>
            </a:pPr>
            <a:r>
              <a:rPr lang="fr-BE" sz="2400" dirty="0"/>
              <a:t>Nombreuses opportunités d’affaires</a:t>
            </a:r>
          </a:p>
        </p:txBody>
      </p:sp>
    </p:spTree>
    <p:extLst>
      <p:ext uri="{BB962C8B-B14F-4D97-AF65-F5344CB8AC3E}">
        <p14:creationId xmlns:p14="http://schemas.microsoft.com/office/powerpoint/2010/main" val="1950159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D833799-C6B1-4AD2-9393-6BCDF3519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152C2B80-BC8C-4E7D-A58F-3A7406EAD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5872480"/>
          </a:xfrm>
        </p:spPr>
      </p:pic>
    </p:spTree>
    <p:extLst>
      <p:ext uri="{BB962C8B-B14F-4D97-AF65-F5344CB8AC3E}">
        <p14:creationId xmlns:p14="http://schemas.microsoft.com/office/powerpoint/2010/main" val="25245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B288B74-BA63-47D1-B006-E81231480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Accord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FFEB513-DE59-4474-B6D5-C40C30BBC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Accord existant entre le Chili et la Fédération Wallonie-Bruxelles</a:t>
            </a:r>
          </a:p>
          <a:p>
            <a:pPr lvl="1"/>
            <a:r>
              <a:rPr lang="fr-BE" dirty="0"/>
              <a:t>Coproduction</a:t>
            </a:r>
          </a:p>
          <a:p>
            <a:pPr lvl="1"/>
            <a:r>
              <a:rPr lang="fr-BE" dirty="0"/>
              <a:t>Facilite les échanges</a:t>
            </a:r>
          </a:p>
          <a:p>
            <a:pPr lvl="1"/>
            <a:r>
              <a:rPr lang="fr-BE" dirty="0"/>
              <a:t>Facilites l’accès mutuel aux deux marchés</a:t>
            </a:r>
          </a:p>
          <a:p>
            <a:pPr lvl="1"/>
            <a:r>
              <a:rPr lang="fr-BE" dirty="0"/>
              <a:t> 1</a:t>
            </a:r>
            <a:r>
              <a:rPr lang="fr-BE" baseline="30000" dirty="0"/>
              <a:t>er</a:t>
            </a:r>
            <a:r>
              <a:rPr lang="fr-BE" dirty="0"/>
              <a:t> accord entre A.L et Belgique</a:t>
            </a:r>
          </a:p>
          <a:p>
            <a:pPr marL="457200" lvl="1" indent="0">
              <a:buNone/>
            </a:pPr>
            <a:r>
              <a:rPr lang="fr-BE" dirty="0">
                <a:sym typeface="Wingdings" panose="05000000000000000000" pitchFamily="2" charset="2"/>
              </a:rPr>
              <a:t>Cinématographie, webséries, téléfilms, etc. </a:t>
            </a:r>
          </a:p>
          <a:p>
            <a:pPr marL="457200" lvl="1" indent="0">
              <a:buNone/>
            </a:pPr>
            <a:endParaRPr lang="fr-B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5709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CA25A28-C206-4F70-803E-8E183E14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Cinématographie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4B7CC03-FF5F-4365-8713-08F73C9FC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/>
              <a:t>438 salles de projection au Chili </a:t>
            </a:r>
          </a:p>
          <a:p>
            <a:pPr lvl="1"/>
            <a:r>
              <a:rPr lang="fr-BE" dirty="0"/>
              <a:t>(0,02 salles/1000 habitants)</a:t>
            </a:r>
          </a:p>
          <a:p>
            <a:r>
              <a:rPr lang="fr-BE" dirty="0"/>
              <a:t>496 salles de projection en Belgique</a:t>
            </a:r>
          </a:p>
          <a:p>
            <a:pPr lvl="1"/>
            <a:r>
              <a:rPr lang="fr-BE" dirty="0"/>
              <a:t>(0,04 salles/1000 habitants)</a:t>
            </a:r>
          </a:p>
          <a:p>
            <a:pPr lvl="1"/>
            <a:endParaRPr lang="fr-BE" dirty="0"/>
          </a:p>
          <a:p>
            <a:r>
              <a:rPr lang="fr-BE" dirty="0"/>
              <a:t>En 2017, 230 productions ont attirés 27 640 672 spectateurs </a:t>
            </a:r>
          </a:p>
          <a:p>
            <a:pPr lvl="1"/>
            <a:r>
              <a:rPr lang="fr-BE" dirty="0"/>
              <a:t>Croissance de 0,32%</a:t>
            </a:r>
          </a:p>
        </p:txBody>
      </p:sp>
    </p:spTree>
    <p:extLst>
      <p:ext uri="{BB962C8B-B14F-4D97-AF65-F5344CB8AC3E}">
        <p14:creationId xmlns:p14="http://schemas.microsoft.com/office/powerpoint/2010/main" val="84346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AC94E0-CCB8-4E25-B11E-326D137BB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Espace réservé du contenu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xmlns="" id="{7A914A18-357A-47BF-AA60-89BCA961B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920740"/>
          </a:xfrm>
        </p:spPr>
      </p:pic>
    </p:spTree>
    <p:extLst>
      <p:ext uri="{BB962C8B-B14F-4D97-AF65-F5344CB8AC3E}">
        <p14:creationId xmlns:p14="http://schemas.microsoft.com/office/powerpoint/2010/main" val="1613239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B288B74-BA63-47D1-B006-E81231480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Cinématographie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FFEB513-DE59-4474-B6D5-C40C30BBC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136 millions USD ont été générés par le secteur en 2017</a:t>
            </a:r>
          </a:p>
          <a:p>
            <a:pPr lvl="1"/>
            <a:r>
              <a:rPr lang="fr-BE" dirty="0"/>
              <a:t>173 millions en Belgique</a:t>
            </a:r>
          </a:p>
          <a:p>
            <a:pPr lvl="1"/>
            <a:endParaRPr lang="fr-BE" dirty="0"/>
          </a:p>
          <a:p>
            <a:r>
              <a:rPr lang="fr-BE" dirty="0"/>
              <a:t>57,3% des recettes sont générées dans la Région Métropolitaine (Santiago)</a:t>
            </a:r>
          </a:p>
        </p:txBody>
      </p:sp>
    </p:spTree>
    <p:extLst>
      <p:ext uri="{BB962C8B-B14F-4D97-AF65-F5344CB8AC3E}">
        <p14:creationId xmlns:p14="http://schemas.microsoft.com/office/powerpoint/2010/main" val="32959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86CC22E-3CFC-4823-9F1D-27B2DC0E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Audiovisuel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F5920A-50C4-45A2-91A5-E710C753E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Le gouvernement chilien a augmenté son budget de 22% pour l’audiovisuel</a:t>
            </a:r>
          </a:p>
          <a:p>
            <a:pPr lvl="1"/>
            <a:r>
              <a:rPr lang="fr-BE" dirty="0"/>
              <a:t>Soit 24 824 999 USD pour 2017</a:t>
            </a:r>
          </a:p>
          <a:p>
            <a:pPr lvl="1"/>
            <a:endParaRPr lang="fr-BE" dirty="0"/>
          </a:p>
          <a:p>
            <a:r>
              <a:rPr lang="fr-BE" dirty="0"/>
              <a:t>Les produits audiovisuels représentent 26,2% des importations totales de produits culturels</a:t>
            </a:r>
          </a:p>
        </p:txBody>
      </p:sp>
    </p:spTree>
    <p:extLst>
      <p:ext uri="{BB962C8B-B14F-4D97-AF65-F5344CB8AC3E}">
        <p14:creationId xmlns:p14="http://schemas.microsoft.com/office/powerpoint/2010/main" val="3027165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60648"/>
            <a:ext cx="2665834" cy="3412080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457200" y="1600201"/>
            <a:ext cx="8229600" cy="384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Wallonia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Export &amp; </a:t>
            </a:r>
            <a:r>
              <a:rPr lang="fr-BE" sz="2400" dirty="0" err="1">
                <a:solidFill>
                  <a:srgbClr val="244877"/>
                </a:solidFill>
                <a:latin typeface="Arial Rounded MT Bold" panose="020F0704030504030204" pitchFamily="34" charset="0"/>
              </a:rPr>
              <a:t>Investment</a:t>
            </a:r>
            <a:r>
              <a:rPr lang="fr-BE" sz="2400" dirty="0">
                <a:solidFill>
                  <a:srgbClr val="244877"/>
                </a:solidFill>
                <a:latin typeface="Arial Rounded MT Bold" panose="020F0704030504030204" pitchFamily="34" charset="0"/>
              </a:rPr>
              <a:t> Agency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 err="1">
                <a:solidFill>
                  <a:srgbClr val="2C6596"/>
                </a:solidFill>
                <a:latin typeface="Arial Rounded MT Bold" panose="020F0704030504030204" pitchFamily="34" charset="0"/>
              </a:rPr>
              <a:t>Carmencita</a:t>
            </a: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 25, Off. 112</a:t>
            </a:r>
          </a:p>
          <a:p>
            <a:pPr algn="l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LAS CONDES, SANTIAGO DE CHILE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solidFill>
                <a:srgbClr val="2C6596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2C6596"/>
                </a:solidFill>
                <a:latin typeface="Arial Rounded MT Bold" panose="020F0704030504030204" pitchFamily="34" charset="0"/>
              </a:rPr>
              <a:t>Tel. : +56222322580 /+56222323623</a:t>
            </a: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  <a:hlinkClick r:id="rId3"/>
              </a:rPr>
              <a:t>welcome@investinwallonia.be</a:t>
            </a: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  <a:hlinkClick r:id="rId4"/>
              </a:rPr>
              <a:t>santiago@awex-wallonia.com</a:t>
            </a: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  <a:hlinkClick r:id="rId5"/>
              </a:rPr>
              <a:t>e.dienga@awex-wallonia.com</a:t>
            </a: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endParaRPr lang="fr-BE" sz="1800" dirty="0">
              <a:solidFill>
                <a:srgbClr val="BB581B"/>
              </a:solidFill>
              <a:latin typeface="Arial Rounded MT Bold" panose="020F0704030504030204" pitchFamily="34" charset="0"/>
            </a:endParaRPr>
          </a:p>
          <a:p>
            <a:pPr algn="r" fontAlgn="auto">
              <a:spcAft>
                <a:spcPts val="0"/>
              </a:spcAft>
            </a:pPr>
            <a:r>
              <a:rPr lang="fr-BE" sz="1800" dirty="0">
                <a:solidFill>
                  <a:srgbClr val="BB581B"/>
                </a:solidFill>
                <a:latin typeface="Arial Rounded MT Bold" panose="020F0704030504030204" pitchFamily="34" charset="0"/>
              </a:rPr>
              <a:t>www.investinwallonia.be</a:t>
            </a:r>
          </a:p>
          <a:p>
            <a:pPr fontAlgn="auto">
              <a:spcAft>
                <a:spcPts val="0"/>
              </a:spcAft>
            </a:pPr>
            <a:endParaRPr lang="fr-BE" sz="1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179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027958"/>
      </p:ext>
    </p:extLst>
  </p:cSld>
  <p:clrMapOvr>
    <a:masterClrMapping/>
  </p:clrMapOvr>
</p:sld>
</file>

<file path=ppt/theme/theme1.xml><?xml version="1.0" encoding="utf-8"?>
<a:theme xmlns:a="http://schemas.openxmlformats.org/drawingml/2006/main" name="Instructions_Powerpoint_Modle">
  <a:themeElements>
    <a:clrScheme name="Personnalisé 1">
      <a:dk1>
        <a:srgbClr val="244061"/>
      </a:dk1>
      <a:lt1>
        <a:sysClr val="window" lastClr="FFFFFF"/>
      </a:lt1>
      <a:dk2>
        <a:srgbClr val="244061"/>
      </a:dk2>
      <a:lt2>
        <a:srgbClr val="92CDDC"/>
      </a:lt2>
      <a:accent1>
        <a:srgbClr val="4F81BD"/>
      </a:accent1>
      <a:accent2>
        <a:srgbClr val="C0504D"/>
      </a:accent2>
      <a:accent3>
        <a:srgbClr val="D3EBF1"/>
      </a:accent3>
      <a:accent4>
        <a:srgbClr val="95B3D7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Personnalisé 1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Instructions_Powerpoint_Modle</Template>
  <TotalTime>1436</TotalTime>
  <Words>178</Words>
  <Application>Microsoft Office PowerPoint</Application>
  <PresentationFormat>Affichage à l'écran (4:3)</PresentationFormat>
  <Paragraphs>38</Paragraphs>
  <Slides>10</Slides>
  <Notes>0</Notes>
  <HiddenSlides>4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Instructions_Powerpoint_Modle</vt:lpstr>
      <vt:lpstr>Présentation PowerPoint</vt:lpstr>
      <vt:lpstr>Le secteur Audivisuel au Chili  Nov.-Déc. 2018</vt:lpstr>
      <vt:lpstr>Présentation PowerPoint</vt:lpstr>
      <vt:lpstr>Accord Bilatéral</vt:lpstr>
      <vt:lpstr>Cinématographie</vt:lpstr>
      <vt:lpstr>Présentation PowerPoint</vt:lpstr>
      <vt:lpstr>Cinématographie</vt:lpstr>
      <vt:lpstr>Audiovisuel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LEDRU Marie</dc:creator>
  <cp:lastModifiedBy>VANBOCQUESTAL Sylvianne</cp:lastModifiedBy>
  <cp:revision>14</cp:revision>
  <dcterms:created xsi:type="dcterms:W3CDTF">2016-01-29T09:10:51Z</dcterms:created>
  <dcterms:modified xsi:type="dcterms:W3CDTF">2018-11-27T12:58:24Z</dcterms:modified>
</cp:coreProperties>
</file>