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1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EB"/>
    <a:srgbClr val="FCFDFE"/>
    <a:srgbClr val="F3A875"/>
    <a:srgbClr val="F1995D"/>
    <a:srgbClr val="FEF6F0"/>
    <a:srgbClr val="F9D5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C0B59B-CC21-4B59-8378-72418F842A9D}" v="1" dt="2025-06-05T10:01:36.8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58"/>
      </p:cViewPr>
      <p:guideLst>
        <p:guide orient="horz" pos="2160"/>
        <p:guide pos="3840"/>
        <p:guide orient="horz" pos="11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ASSEUR Dominique" userId="de6c4bc7-4501-4b6c-91a4-15858d9d0336" providerId="ADAL" clId="{7769ABEC-5967-4113-A0A1-B4A27BC15FBC}"/>
    <pc:docChg chg="undo custSel modSld">
      <pc:chgData name="BRASSEUR Dominique" userId="de6c4bc7-4501-4b6c-91a4-15858d9d0336" providerId="ADAL" clId="{7769ABEC-5967-4113-A0A1-B4A27BC15FBC}" dt="2025-03-04T07:25:04.877" v="240" actId="20577"/>
      <pc:docMkLst>
        <pc:docMk/>
      </pc:docMkLst>
      <pc:sldChg chg="addSp delSp modSp mod">
        <pc:chgData name="BRASSEUR Dominique" userId="de6c4bc7-4501-4b6c-91a4-15858d9d0336" providerId="ADAL" clId="{7769ABEC-5967-4113-A0A1-B4A27BC15FBC}" dt="2025-03-04T07:25:04.877" v="240" actId="20577"/>
        <pc:sldMkLst>
          <pc:docMk/>
          <pc:sldMk cId="3988574904" sldId="256"/>
        </pc:sldMkLst>
      </pc:sldChg>
      <pc:sldChg chg="modSp mod">
        <pc:chgData name="BRASSEUR Dominique" userId="de6c4bc7-4501-4b6c-91a4-15858d9d0336" providerId="ADAL" clId="{7769ABEC-5967-4113-A0A1-B4A27BC15FBC}" dt="2025-02-24T09:32:25.696" v="200" actId="20577"/>
        <pc:sldMkLst>
          <pc:docMk/>
          <pc:sldMk cId="1044244229" sldId="257"/>
        </pc:sldMkLst>
      </pc:sldChg>
    </pc:docChg>
  </pc:docChgLst>
  <pc:docChgLst>
    <pc:chgData name="BRASSEUR Dominique" userId="de6c4bc7-4501-4b6c-91a4-15858d9d0336" providerId="ADAL" clId="{0DC0B59B-CC21-4B59-8378-72418F842A9D}"/>
    <pc:docChg chg="custSel modSld">
      <pc:chgData name="BRASSEUR Dominique" userId="de6c4bc7-4501-4b6c-91a4-15858d9d0336" providerId="ADAL" clId="{0DC0B59B-CC21-4B59-8378-72418F842A9D}" dt="2025-06-05T10:12:42.883" v="119" actId="21"/>
      <pc:docMkLst>
        <pc:docMk/>
      </pc:docMkLst>
      <pc:sldChg chg="delSp modSp mod">
        <pc:chgData name="BRASSEUR Dominique" userId="de6c4bc7-4501-4b6c-91a4-15858d9d0336" providerId="ADAL" clId="{0DC0B59B-CC21-4B59-8378-72418F842A9D}" dt="2025-06-05T10:04:55.811" v="89" actId="20577"/>
        <pc:sldMkLst>
          <pc:docMk/>
          <pc:sldMk cId="3988574904" sldId="256"/>
        </pc:sldMkLst>
        <pc:spChg chg="del mod">
          <ac:chgData name="BRASSEUR Dominique" userId="de6c4bc7-4501-4b6c-91a4-15858d9d0336" providerId="ADAL" clId="{0DC0B59B-CC21-4B59-8378-72418F842A9D}" dt="2025-06-05T09:59:27.590" v="1" actId="478"/>
          <ac:spMkLst>
            <pc:docMk/>
            <pc:sldMk cId="3988574904" sldId="256"/>
            <ac:spMk id="11" creationId="{00000000-0000-0000-0000-000000000000}"/>
          </ac:spMkLst>
        </pc:spChg>
        <pc:spChg chg="mod">
          <ac:chgData name="BRASSEUR Dominique" userId="de6c4bc7-4501-4b6c-91a4-15858d9d0336" providerId="ADAL" clId="{0DC0B59B-CC21-4B59-8378-72418F842A9D}" dt="2025-06-05T10:04:55.811" v="89" actId="20577"/>
          <ac:spMkLst>
            <pc:docMk/>
            <pc:sldMk cId="3988574904" sldId="256"/>
            <ac:spMk id="43" creationId="{00000000-0000-0000-0000-000000000000}"/>
          </ac:spMkLst>
        </pc:spChg>
        <pc:cxnChg chg="mod">
          <ac:chgData name="BRASSEUR Dominique" userId="de6c4bc7-4501-4b6c-91a4-15858d9d0336" providerId="ADAL" clId="{0DC0B59B-CC21-4B59-8378-72418F842A9D}" dt="2025-06-05T10:03:16.636" v="53" actId="1076"/>
          <ac:cxnSpMkLst>
            <pc:docMk/>
            <pc:sldMk cId="3988574904" sldId="256"/>
            <ac:cxnSpMk id="32" creationId="{00000000-0000-0000-0000-000000000000}"/>
          </ac:cxnSpMkLst>
        </pc:cxnChg>
        <pc:cxnChg chg="mod">
          <ac:chgData name="BRASSEUR Dominique" userId="de6c4bc7-4501-4b6c-91a4-15858d9d0336" providerId="ADAL" clId="{0DC0B59B-CC21-4B59-8378-72418F842A9D}" dt="2025-06-05T09:59:40.197" v="3" actId="1076"/>
          <ac:cxnSpMkLst>
            <pc:docMk/>
            <pc:sldMk cId="3988574904" sldId="256"/>
            <ac:cxnSpMk id="190" creationId="{00000000-0000-0000-0000-000000000000}"/>
          </ac:cxnSpMkLst>
        </pc:cxnChg>
      </pc:sldChg>
      <pc:sldChg chg="delSp modSp mod">
        <pc:chgData name="BRASSEUR Dominique" userId="de6c4bc7-4501-4b6c-91a4-15858d9d0336" providerId="ADAL" clId="{0DC0B59B-CC21-4B59-8378-72418F842A9D}" dt="2025-06-05T10:12:42.883" v="119" actId="21"/>
        <pc:sldMkLst>
          <pc:docMk/>
          <pc:sldMk cId="1044244229" sldId="257"/>
        </pc:sldMkLst>
        <pc:spChg chg="mod">
          <ac:chgData name="BRASSEUR Dominique" userId="de6c4bc7-4501-4b6c-91a4-15858d9d0336" providerId="ADAL" clId="{0DC0B59B-CC21-4B59-8378-72418F842A9D}" dt="2025-06-05T10:11:36.699" v="117" actId="20577"/>
          <ac:spMkLst>
            <pc:docMk/>
            <pc:sldMk cId="1044244229" sldId="257"/>
            <ac:spMk id="24" creationId="{00000000-0000-0000-0000-000000000000}"/>
          </ac:spMkLst>
        </pc:spChg>
        <pc:spChg chg="mod">
          <ac:chgData name="BRASSEUR Dominique" userId="de6c4bc7-4501-4b6c-91a4-15858d9d0336" providerId="ADAL" clId="{0DC0B59B-CC21-4B59-8378-72418F842A9D}" dt="2025-06-05T10:11:14.939" v="109" actId="20577"/>
          <ac:spMkLst>
            <pc:docMk/>
            <pc:sldMk cId="1044244229" sldId="257"/>
            <ac:spMk id="26" creationId="{00000000-0000-0000-0000-000000000000}"/>
          </ac:spMkLst>
        </pc:spChg>
        <pc:spChg chg="del mod">
          <ac:chgData name="BRASSEUR Dominique" userId="de6c4bc7-4501-4b6c-91a4-15858d9d0336" providerId="ADAL" clId="{0DC0B59B-CC21-4B59-8378-72418F842A9D}" dt="2025-06-05T10:12:42.883" v="119" actId="21"/>
          <ac:spMkLst>
            <pc:docMk/>
            <pc:sldMk cId="1044244229" sldId="257"/>
            <ac:spMk id="28" creationId="{00000000-0000-0000-0000-000000000000}"/>
          </ac:spMkLst>
        </pc:spChg>
      </pc:sldChg>
    </pc:docChg>
  </pc:docChgLst>
  <pc:docChgLst>
    <pc:chgData name="BRASSEUR Dominique" userId="de6c4bc7-4501-4b6c-91a4-15858d9d0336" providerId="ADAL" clId="{D6F17F46-422A-4EF5-9286-AE5D63727BFB}"/>
    <pc:docChg chg="modSld">
      <pc:chgData name="BRASSEUR Dominique" userId="de6c4bc7-4501-4b6c-91a4-15858d9d0336" providerId="ADAL" clId="{D6F17F46-422A-4EF5-9286-AE5D63727BFB}" dt="2024-08-07T09:40:51.217" v="1" actId="6549"/>
      <pc:docMkLst>
        <pc:docMk/>
      </pc:docMkLst>
      <pc:sldChg chg="modSp mod">
        <pc:chgData name="BRASSEUR Dominique" userId="de6c4bc7-4501-4b6c-91a4-15858d9d0336" providerId="ADAL" clId="{D6F17F46-422A-4EF5-9286-AE5D63727BFB}" dt="2024-08-07T09:40:51.217" v="1" actId="6549"/>
        <pc:sldMkLst>
          <pc:docMk/>
          <pc:sldMk cId="1044244229" sldId="257"/>
        </pc:sldMkLst>
      </pc:sldChg>
    </pc:docChg>
  </pc:docChgLst>
  <pc:docChgLst>
    <pc:chgData name="BRASSEUR Dominique" userId="de6c4bc7-4501-4b6c-91a4-15858d9d0336" providerId="ADAL" clId="{35580911-CA24-4E70-8487-F3C3E918D9AB}"/>
    <pc:docChg chg="modSld">
      <pc:chgData name="BRASSEUR Dominique" userId="de6c4bc7-4501-4b6c-91a4-15858d9d0336" providerId="ADAL" clId="{35580911-CA24-4E70-8487-F3C3E918D9AB}" dt="2024-07-15T08:52:38.800" v="1" actId="6549"/>
      <pc:docMkLst>
        <pc:docMk/>
      </pc:docMkLst>
      <pc:sldChg chg="modSp mod">
        <pc:chgData name="BRASSEUR Dominique" userId="de6c4bc7-4501-4b6c-91a4-15858d9d0336" providerId="ADAL" clId="{35580911-CA24-4E70-8487-F3C3E918D9AB}" dt="2024-07-15T08:52:38.800" v="1" actId="6549"/>
        <pc:sldMkLst>
          <pc:docMk/>
          <pc:sldMk cId="3988574904" sldId="25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489B6D-9C70-4260-83BD-F30B1A6CB578}" type="datetimeFigureOut">
              <a:rPr lang="fr-BE" smtClean="0"/>
              <a:t>05-06-25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9E687-62A9-4B55-B3CC-3D4AA38F69C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83857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9E687-62A9-4B55-B3CC-3D4AA38F69C3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91005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A726E-D547-4623-8760-57924DE01F9E}" type="datetimeFigureOut">
              <a:rPr lang="fr-BE" smtClean="0"/>
              <a:t>05-06-25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0BDC1-4928-4878-8A5C-0FE0877BB2B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71364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A726E-D547-4623-8760-57924DE01F9E}" type="datetimeFigureOut">
              <a:rPr lang="fr-BE" smtClean="0"/>
              <a:t>05-06-25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0BDC1-4928-4878-8A5C-0FE0877BB2B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90140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A726E-D547-4623-8760-57924DE01F9E}" type="datetimeFigureOut">
              <a:rPr lang="fr-BE" smtClean="0"/>
              <a:t>05-06-25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0BDC1-4928-4878-8A5C-0FE0877BB2B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89468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A726E-D547-4623-8760-57924DE01F9E}" type="datetimeFigureOut">
              <a:rPr lang="fr-BE" smtClean="0"/>
              <a:t>05-06-25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0BDC1-4928-4878-8A5C-0FE0877BB2B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96806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A726E-D547-4623-8760-57924DE01F9E}" type="datetimeFigureOut">
              <a:rPr lang="fr-BE" smtClean="0"/>
              <a:t>05-06-25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0BDC1-4928-4878-8A5C-0FE0877BB2B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3524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A726E-D547-4623-8760-57924DE01F9E}" type="datetimeFigureOut">
              <a:rPr lang="fr-BE" smtClean="0"/>
              <a:t>05-06-25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0BDC1-4928-4878-8A5C-0FE0877BB2B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8406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A726E-D547-4623-8760-57924DE01F9E}" type="datetimeFigureOut">
              <a:rPr lang="fr-BE" smtClean="0"/>
              <a:t>05-06-25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0BDC1-4928-4878-8A5C-0FE0877BB2B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77266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A726E-D547-4623-8760-57924DE01F9E}" type="datetimeFigureOut">
              <a:rPr lang="fr-BE" smtClean="0"/>
              <a:t>05-06-25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0BDC1-4928-4878-8A5C-0FE0877BB2B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05024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A726E-D547-4623-8760-57924DE01F9E}" type="datetimeFigureOut">
              <a:rPr lang="fr-BE" smtClean="0"/>
              <a:t>05-06-25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0BDC1-4928-4878-8A5C-0FE0877BB2B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65980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A726E-D547-4623-8760-57924DE01F9E}" type="datetimeFigureOut">
              <a:rPr lang="fr-BE" smtClean="0"/>
              <a:t>05-06-25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0BDC1-4928-4878-8A5C-0FE0877BB2B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20190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A726E-D547-4623-8760-57924DE01F9E}" type="datetimeFigureOut">
              <a:rPr lang="fr-BE" smtClean="0"/>
              <a:t>05-06-25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0BDC1-4928-4878-8A5C-0FE0877BB2B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24532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A726E-D547-4623-8760-57924DE01F9E}" type="datetimeFigureOut">
              <a:rPr lang="fr-BE" smtClean="0"/>
              <a:t>05-06-25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0BDC1-4928-4878-8A5C-0FE0877BB2B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28946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à coins arrondis 83"/>
          <p:cNvSpPr/>
          <p:nvPr/>
        </p:nvSpPr>
        <p:spPr>
          <a:xfrm>
            <a:off x="5195555" y="474019"/>
            <a:ext cx="6968024" cy="295667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Rectangle à coins arrondis 6"/>
          <p:cNvSpPr/>
          <p:nvPr/>
        </p:nvSpPr>
        <p:spPr>
          <a:xfrm>
            <a:off x="428627" y="447675"/>
            <a:ext cx="1964876" cy="46672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b="1" dirty="0"/>
              <a:t>CONSEIL D’ADMINISTRATION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697561" y="1276350"/>
            <a:ext cx="1436671" cy="400050"/>
          </a:xfrm>
          <a:prstGeom prst="roundRect">
            <a:avLst/>
          </a:prstGeom>
          <a:solidFill>
            <a:srgbClr val="F9D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COMITE D’AUDIT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687832" y="2064354"/>
            <a:ext cx="1436671" cy="466725"/>
          </a:xfrm>
          <a:prstGeom prst="roundRect">
            <a:avLst/>
          </a:prstGeom>
          <a:solidFill>
            <a:srgbClr val="FEF6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AUDIT INTERNE</a:t>
            </a:r>
          </a:p>
          <a:p>
            <a:pPr algn="ctr"/>
            <a:r>
              <a:rPr lang="fr-BE" sz="1200">
                <a:solidFill>
                  <a:schemeClr val="tx1">
                    <a:lumMod val="65000"/>
                    <a:lumOff val="35000"/>
                  </a:schemeClr>
                </a:solidFill>
              </a:rPr>
              <a:t>V. </a:t>
            </a:r>
            <a:r>
              <a:rPr lang="fr-BE" sz="1200" err="1">
                <a:solidFill>
                  <a:schemeClr val="tx1">
                    <a:lumMod val="65000"/>
                    <a:lumOff val="35000"/>
                  </a:schemeClr>
                </a:solidFill>
              </a:rPr>
              <a:t>Godfroid</a:t>
            </a:r>
            <a:endParaRPr lang="fr-BE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295242" y="3776844"/>
            <a:ext cx="2381151" cy="90487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DIRECTION GENERALE DES PRODUITS &amp; DES SERVICES</a:t>
            </a:r>
          </a:p>
          <a:p>
            <a:pPr algn="ctr"/>
            <a:r>
              <a:rPr lang="fr-BE" sz="1200">
                <a:solidFill>
                  <a:schemeClr val="tx1">
                    <a:lumMod val="65000"/>
                    <a:lumOff val="35000"/>
                  </a:schemeClr>
                </a:solidFill>
              </a:rPr>
              <a:t>D. Tourneur </a:t>
            </a:r>
          </a:p>
          <a:p>
            <a:pPr algn="ctr"/>
            <a:r>
              <a:rPr lang="fr-BE" sz="1200">
                <a:solidFill>
                  <a:schemeClr val="tx1">
                    <a:lumMod val="65000"/>
                    <a:lumOff val="35000"/>
                  </a:schemeClr>
                </a:solidFill>
              </a:rPr>
              <a:t>Directrice Générale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7766158" y="3776844"/>
            <a:ext cx="2374388" cy="80789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DIRECTION GENERALE DES AFFAIRES INTERNATIONALES</a:t>
            </a:r>
          </a:p>
          <a:p>
            <a:pPr algn="ctr"/>
            <a:r>
              <a:rPr lang="fr-BE" sz="1200">
                <a:solidFill>
                  <a:schemeClr val="tx1">
                    <a:lumMod val="65000"/>
                    <a:lumOff val="35000"/>
                  </a:schemeClr>
                </a:solidFill>
              </a:rPr>
              <a:t>M. </a:t>
            </a:r>
            <a:r>
              <a:rPr lang="fr-BE" sz="1200" err="1">
                <a:solidFill>
                  <a:schemeClr val="tx1">
                    <a:lumMod val="65000"/>
                    <a:lumOff val="35000"/>
                  </a:schemeClr>
                </a:solidFill>
              </a:rPr>
              <a:t>Kempeneers</a:t>
            </a:r>
            <a:r>
              <a:rPr lang="fr-BE" sz="12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algn="ctr"/>
            <a:r>
              <a:rPr lang="fr-BE" sz="1200">
                <a:solidFill>
                  <a:schemeClr val="tx1">
                    <a:lumMod val="65000"/>
                    <a:lumOff val="35000"/>
                  </a:schemeClr>
                </a:solidFill>
              </a:rPr>
              <a:t>Directeur Général</a:t>
            </a:r>
          </a:p>
        </p:txBody>
      </p:sp>
      <p:sp>
        <p:nvSpPr>
          <p:cNvPr id="15" name="Rectangle à coins arrondis 14"/>
          <p:cNvSpPr/>
          <p:nvPr/>
        </p:nvSpPr>
        <p:spPr>
          <a:xfrm>
            <a:off x="6422693" y="280144"/>
            <a:ext cx="4572000" cy="31670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SERVICES D’APPUI DIRECT A L’ADMINISTRATION GENERALE</a:t>
            </a:r>
          </a:p>
        </p:txBody>
      </p:sp>
      <p:cxnSp>
        <p:nvCxnSpPr>
          <p:cNvPr id="22" name="Connecteur droit 21"/>
          <p:cNvCxnSpPr/>
          <p:nvPr/>
        </p:nvCxnSpPr>
        <p:spPr>
          <a:xfrm flipH="1">
            <a:off x="1415897" y="1675210"/>
            <a:ext cx="1" cy="383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en angle 24"/>
          <p:cNvCxnSpPr>
            <a:cxnSpLocks/>
            <a:stCxn id="7" idx="0"/>
            <a:endCxn id="10" idx="0"/>
          </p:cNvCxnSpPr>
          <p:nvPr/>
        </p:nvCxnSpPr>
        <p:spPr>
          <a:xfrm rot="16200000" flipH="1">
            <a:off x="2650712" y="-791973"/>
            <a:ext cx="24655" cy="2503951"/>
          </a:xfrm>
          <a:prstGeom prst="bentConnector3">
            <a:avLst>
              <a:gd name="adj1" fmla="val -92719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>
            <a:cxnSpLocks/>
          </p:cNvCxnSpPr>
          <p:nvPr/>
        </p:nvCxnSpPr>
        <p:spPr>
          <a:xfrm>
            <a:off x="3908039" y="1045193"/>
            <a:ext cx="1744" cy="26494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en angle 38"/>
          <p:cNvCxnSpPr>
            <a:cxnSpLocks/>
            <a:endCxn id="12" idx="0"/>
          </p:cNvCxnSpPr>
          <p:nvPr/>
        </p:nvCxnSpPr>
        <p:spPr>
          <a:xfrm rot="5400000">
            <a:off x="711329" y="1735245"/>
            <a:ext cx="2816088" cy="1267110"/>
          </a:xfrm>
          <a:prstGeom prst="bentConnector3">
            <a:avLst>
              <a:gd name="adj1" fmla="val 65199"/>
            </a:avLst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à coins arrondis 40"/>
          <p:cNvSpPr/>
          <p:nvPr/>
        </p:nvSpPr>
        <p:spPr>
          <a:xfrm>
            <a:off x="5488203" y="1006545"/>
            <a:ext cx="1184610" cy="74892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05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STRATEGIE, EVALUATION &amp; VEILLE</a:t>
            </a:r>
          </a:p>
          <a:p>
            <a:pPr algn="ctr"/>
            <a:r>
              <a:rPr lang="fr-BE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S. Gagné, Expert, Chef de service</a:t>
            </a:r>
          </a:p>
        </p:txBody>
      </p:sp>
      <p:sp>
        <p:nvSpPr>
          <p:cNvPr id="42" name="Rectangle à coins arrondis 41"/>
          <p:cNvSpPr/>
          <p:nvPr/>
        </p:nvSpPr>
        <p:spPr>
          <a:xfrm>
            <a:off x="6873182" y="1002339"/>
            <a:ext cx="1372971" cy="753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COMMUNICATION &amp; MARKETING</a:t>
            </a:r>
          </a:p>
        </p:txBody>
      </p:sp>
      <p:sp>
        <p:nvSpPr>
          <p:cNvPr id="43" name="Rectangle à coins arrondis 42"/>
          <p:cNvSpPr/>
          <p:nvPr/>
        </p:nvSpPr>
        <p:spPr>
          <a:xfrm>
            <a:off x="10943865" y="999146"/>
            <a:ext cx="1188620" cy="753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Knowledge</a:t>
            </a:r>
            <a:r>
              <a:rPr lang="fr-BE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Management/Qualité                   </a:t>
            </a:r>
            <a:r>
              <a:rPr lang="fr-BE" sz="1200" dirty="0">
                <a:solidFill>
                  <a:schemeClr val="tx1"/>
                </a:solidFill>
              </a:rPr>
              <a:t>C. </a:t>
            </a:r>
            <a:r>
              <a:rPr lang="fr-BE" sz="1200" dirty="0" err="1">
                <a:solidFill>
                  <a:schemeClr val="tx1"/>
                </a:solidFill>
              </a:rPr>
              <a:t>Hemberg</a:t>
            </a:r>
            <a:endParaRPr lang="fr-BE" sz="1200" dirty="0">
              <a:solidFill>
                <a:schemeClr val="tx1"/>
              </a:solidFill>
            </a:endParaRPr>
          </a:p>
        </p:txBody>
      </p:sp>
      <p:sp>
        <p:nvSpPr>
          <p:cNvPr id="44" name="Rectangle à coins arrondis 43"/>
          <p:cNvSpPr/>
          <p:nvPr/>
        </p:nvSpPr>
        <p:spPr>
          <a:xfrm>
            <a:off x="9441976" y="999145"/>
            <a:ext cx="1264203" cy="8822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PROTECTION DES DONNEES ET SECURITE DE L’INFORMATION</a:t>
            </a:r>
          </a:p>
          <a:p>
            <a:pPr algn="ctr"/>
            <a:r>
              <a:rPr lang="fr-BE" sz="1100" dirty="0">
                <a:solidFill>
                  <a:srgbClr val="FF0000"/>
                </a:solidFill>
              </a:rPr>
              <a:t>XXX</a:t>
            </a:r>
          </a:p>
        </p:txBody>
      </p:sp>
      <p:sp>
        <p:nvSpPr>
          <p:cNvPr id="45" name="Rectangle à coins arrondis 44"/>
          <p:cNvSpPr/>
          <p:nvPr/>
        </p:nvSpPr>
        <p:spPr>
          <a:xfrm>
            <a:off x="5576161" y="2133283"/>
            <a:ext cx="1690961" cy="11311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DIRECTION VISIBILITE INTERNATIONALE DE LA WALLONIE, COMMUNICATION AUX ENTREPRISES</a:t>
            </a:r>
          </a:p>
          <a:p>
            <a:pPr algn="ctr"/>
            <a:r>
              <a:rPr lang="fr-BE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D. </a:t>
            </a:r>
            <a:r>
              <a:rPr lang="fr-BE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Mwenge</a:t>
            </a:r>
            <a:r>
              <a:rPr lang="fr-BE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Directrice</a:t>
            </a:r>
          </a:p>
        </p:txBody>
      </p:sp>
      <p:sp>
        <p:nvSpPr>
          <p:cNvPr id="46" name="Rectangle à coins arrondis 45"/>
          <p:cNvSpPr/>
          <p:nvPr/>
        </p:nvSpPr>
        <p:spPr>
          <a:xfrm>
            <a:off x="7605899" y="2300224"/>
            <a:ext cx="1489464" cy="9767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PUBLIC &amp; CORPORATE AFFAIRS</a:t>
            </a:r>
          </a:p>
          <a:p>
            <a:pPr algn="ctr"/>
            <a:r>
              <a:rPr lang="fr-B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A. </a:t>
            </a:r>
            <a:r>
              <a:rPr lang="fr-BE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Cartuyvels</a:t>
            </a:r>
            <a:endParaRPr lang="fr-BE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fr-B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BE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Inspecteur Général</a:t>
            </a:r>
          </a:p>
        </p:txBody>
      </p:sp>
      <p:cxnSp>
        <p:nvCxnSpPr>
          <p:cNvPr id="48" name="Connecteur en angle 47"/>
          <p:cNvCxnSpPr>
            <a:cxnSpLocks/>
            <a:stCxn id="42" idx="2"/>
            <a:endCxn id="45" idx="0"/>
          </p:cNvCxnSpPr>
          <p:nvPr/>
        </p:nvCxnSpPr>
        <p:spPr>
          <a:xfrm rot="5400000">
            <a:off x="6801747" y="1375362"/>
            <a:ext cx="377816" cy="1138026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en angle 51"/>
          <p:cNvCxnSpPr>
            <a:cxnSpLocks/>
          </p:cNvCxnSpPr>
          <p:nvPr/>
        </p:nvCxnSpPr>
        <p:spPr>
          <a:xfrm>
            <a:off x="7536023" y="1934963"/>
            <a:ext cx="710130" cy="374639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en angle 55"/>
          <p:cNvCxnSpPr>
            <a:cxnSpLocks/>
            <a:stCxn id="10" idx="3"/>
            <a:endCxn id="41" idx="0"/>
          </p:cNvCxnSpPr>
          <p:nvPr/>
        </p:nvCxnSpPr>
        <p:spPr>
          <a:xfrm>
            <a:off x="5219700" y="717638"/>
            <a:ext cx="860808" cy="288907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en angle 67"/>
          <p:cNvCxnSpPr>
            <a:cxnSpLocks/>
          </p:cNvCxnSpPr>
          <p:nvPr/>
        </p:nvCxnSpPr>
        <p:spPr>
          <a:xfrm>
            <a:off x="4626925" y="735397"/>
            <a:ext cx="2768208" cy="284701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en angle 69"/>
          <p:cNvCxnSpPr>
            <a:cxnSpLocks/>
          </p:cNvCxnSpPr>
          <p:nvPr/>
        </p:nvCxnSpPr>
        <p:spPr>
          <a:xfrm>
            <a:off x="5223977" y="715958"/>
            <a:ext cx="6318475" cy="281508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à coins arrondis 36"/>
          <p:cNvSpPr/>
          <p:nvPr/>
        </p:nvSpPr>
        <p:spPr>
          <a:xfrm>
            <a:off x="2887804" y="5294198"/>
            <a:ext cx="1905951" cy="80595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DEPARTMENT DES SERVICES DE SUPPORT</a:t>
            </a:r>
          </a:p>
          <a:p>
            <a:pPr algn="ctr"/>
            <a:r>
              <a:rPr lang="fr-BE" sz="1200">
                <a:solidFill>
                  <a:schemeClr val="tx1">
                    <a:lumMod val="65000"/>
                    <a:lumOff val="35000"/>
                  </a:schemeClr>
                </a:solidFill>
              </a:rPr>
              <a:t>J. </a:t>
            </a:r>
            <a:r>
              <a:rPr lang="fr-BE" sz="1200" err="1">
                <a:solidFill>
                  <a:schemeClr val="tx1">
                    <a:lumMod val="65000"/>
                    <a:lumOff val="35000"/>
                  </a:schemeClr>
                </a:solidFill>
              </a:rPr>
              <a:t>Jadoul</a:t>
            </a:r>
            <a:endParaRPr lang="fr-BE" sz="120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fr-BE" sz="1200">
                <a:solidFill>
                  <a:schemeClr val="tx1">
                    <a:lumMod val="65000"/>
                    <a:lumOff val="35000"/>
                  </a:schemeClr>
                </a:solidFill>
              </a:rPr>
              <a:t>Inspecteur Général</a:t>
            </a:r>
          </a:p>
        </p:txBody>
      </p:sp>
      <p:sp>
        <p:nvSpPr>
          <p:cNvPr id="38" name="Rectangle à coins arrondis 37"/>
          <p:cNvSpPr/>
          <p:nvPr/>
        </p:nvSpPr>
        <p:spPr>
          <a:xfrm>
            <a:off x="5079403" y="5313276"/>
            <a:ext cx="1825083" cy="74834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DEPARTMENT GEOGRAPHIQUE</a:t>
            </a:r>
          </a:p>
          <a:p>
            <a:pPr algn="ctr"/>
            <a:r>
              <a:rPr lang="fr-BE" sz="1200">
                <a:solidFill>
                  <a:schemeClr val="tx1">
                    <a:lumMod val="65000"/>
                    <a:lumOff val="35000"/>
                  </a:schemeClr>
                </a:solidFill>
              </a:rPr>
              <a:t>D. Delattre, </a:t>
            </a:r>
          </a:p>
          <a:p>
            <a:pPr algn="ctr"/>
            <a:r>
              <a:rPr lang="fr-BE" sz="1200">
                <a:solidFill>
                  <a:schemeClr val="tx1">
                    <a:lumMod val="65000"/>
                    <a:lumOff val="35000"/>
                  </a:schemeClr>
                </a:solidFill>
              </a:rPr>
              <a:t>Inspecteur Général</a:t>
            </a:r>
          </a:p>
        </p:txBody>
      </p:sp>
      <p:sp>
        <p:nvSpPr>
          <p:cNvPr id="40" name="Rectangle à coins arrondis 39"/>
          <p:cNvSpPr/>
          <p:nvPr/>
        </p:nvSpPr>
        <p:spPr>
          <a:xfrm>
            <a:off x="10503972" y="5295617"/>
            <a:ext cx="1666200" cy="78365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DEPARTMENT SECTORIEL</a:t>
            </a:r>
          </a:p>
          <a:p>
            <a:pPr algn="ctr"/>
            <a:r>
              <a:rPr lang="fr-BE" sz="1200">
                <a:solidFill>
                  <a:schemeClr val="tx1">
                    <a:lumMod val="65000"/>
                    <a:lumOff val="35000"/>
                  </a:schemeClr>
                </a:solidFill>
              </a:rPr>
              <a:t>F. Mauro, </a:t>
            </a:r>
          </a:p>
          <a:p>
            <a:pPr algn="ctr"/>
            <a:r>
              <a:rPr lang="fr-BE" sz="1200">
                <a:solidFill>
                  <a:schemeClr val="tx1">
                    <a:lumMod val="65000"/>
                    <a:lumOff val="35000"/>
                  </a:schemeClr>
                </a:solidFill>
              </a:rPr>
              <a:t>Inspecteur Général</a:t>
            </a:r>
          </a:p>
        </p:txBody>
      </p:sp>
      <p:cxnSp>
        <p:nvCxnSpPr>
          <p:cNvPr id="73" name="Connecteur droit 72"/>
          <p:cNvCxnSpPr>
            <a:cxnSpLocks/>
            <a:stCxn id="7" idx="2"/>
          </p:cNvCxnSpPr>
          <p:nvPr/>
        </p:nvCxnSpPr>
        <p:spPr>
          <a:xfrm>
            <a:off x="1411065" y="914400"/>
            <a:ext cx="4833" cy="3645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Rectangle à coins arrondis 113"/>
          <p:cNvSpPr/>
          <p:nvPr/>
        </p:nvSpPr>
        <p:spPr>
          <a:xfrm>
            <a:off x="7011056" y="5485687"/>
            <a:ext cx="1798503" cy="1216670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BE" sz="1200" b="1">
                <a:solidFill>
                  <a:prstClr val="black">
                    <a:lumMod val="65000"/>
                    <a:lumOff val="35000"/>
                  </a:prstClr>
                </a:solidFill>
              </a:rPr>
              <a:t>CELLULE DE COORDINATION DU RESEAU INTERNATIONAL</a:t>
            </a:r>
          </a:p>
          <a:p>
            <a:pPr algn="ctr"/>
            <a:r>
              <a:rPr lang="fr-BE" sz="1200">
                <a:solidFill>
                  <a:schemeClr val="tx1"/>
                </a:solidFill>
              </a:rPr>
              <a:t>A. </a:t>
            </a:r>
            <a:r>
              <a:rPr lang="fr-BE" sz="1200" err="1">
                <a:solidFill>
                  <a:schemeClr val="tx1"/>
                </a:solidFill>
              </a:rPr>
              <a:t>Benmaalla</a:t>
            </a:r>
            <a:endParaRPr lang="fr-BE" sz="120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fr-BE" sz="1100">
                <a:solidFill>
                  <a:srgbClr val="595959"/>
                </a:solidFill>
                <a:ea typeface="Calibri"/>
                <a:cs typeface="Calibri"/>
              </a:rPr>
              <a:t>A. Janssen</a:t>
            </a:r>
          </a:p>
        </p:txBody>
      </p:sp>
      <p:sp>
        <p:nvSpPr>
          <p:cNvPr id="115" name="Rectangle à coins arrondis 114"/>
          <p:cNvSpPr/>
          <p:nvPr/>
        </p:nvSpPr>
        <p:spPr>
          <a:xfrm>
            <a:off x="8985529" y="5500410"/>
            <a:ext cx="1474737" cy="1216670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BE" sz="1200" b="1">
                <a:solidFill>
                  <a:prstClr val="black">
                    <a:lumMod val="65000"/>
                    <a:lumOff val="35000"/>
                  </a:prstClr>
                </a:solidFill>
              </a:rPr>
              <a:t>DIRECTION SALONS, EVENEMENTS ET PROTOCOLE</a:t>
            </a:r>
          </a:p>
          <a:p>
            <a:pPr algn="ctr"/>
            <a:r>
              <a:rPr lang="fr-BE" sz="1200">
                <a:solidFill>
                  <a:prstClr val="black">
                    <a:lumMod val="65000"/>
                    <a:lumOff val="35000"/>
                  </a:prstClr>
                </a:solidFill>
              </a:rPr>
              <a:t>S. </a:t>
            </a:r>
            <a:r>
              <a:rPr lang="fr-BE" sz="1200" err="1">
                <a:solidFill>
                  <a:prstClr val="black">
                    <a:lumMod val="65000"/>
                    <a:lumOff val="35000"/>
                  </a:prstClr>
                </a:solidFill>
              </a:rPr>
              <a:t>Wuiot</a:t>
            </a:r>
            <a:endParaRPr lang="fr-BE" sz="120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algn="ctr"/>
            <a:r>
              <a:rPr lang="fr-BE" sz="1200">
                <a:solidFill>
                  <a:prstClr val="black">
                    <a:lumMod val="65000"/>
                    <a:lumOff val="35000"/>
                  </a:prstClr>
                </a:solidFill>
              </a:rPr>
              <a:t>Directrice</a:t>
            </a:r>
          </a:p>
        </p:txBody>
      </p:sp>
      <p:cxnSp>
        <p:nvCxnSpPr>
          <p:cNvPr id="169" name="Connecteur en angle 168"/>
          <p:cNvCxnSpPr>
            <a:cxnSpLocks/>
            <a:stCxn id="13" idx="0"/>
          </p:cNvCxnSpPr>
          <p:nvPr/>
        </p:nvCxnSpPr>
        <p:spPr>
          <a:xfrm rot="16200000" flipV="1">
            <a:off x="6886404" y="1709895"/>
            <a:ext cx="259949" cy="3873949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Connecteur droit 176"/>
          <p:cNvCxnSpPr>
            <a:cxnSpLocks/>
          </p:cNvCxnSpPr>
          <p:nvPr/>
        </p:nvCxnSpPr>
        <p:spPr>
          <a:xfrm>
            <a:off x="5079403" y="960754"/>
            <a:ext cx="0" cy="25561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Connecteur droit 189"/>
          <p:cNvCxnSpPr>
            <a:cxnSpLocks/>
          </p:cNvCxnSpPr>
          <p:nvPr/>
        </p:nvCxnSpPr>
        <p:spPr>
          <a:xfrm flipH="1">
            <a:off x="3891600" y="3490574"/>
            <a:ext cx="10507" cy="17773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Connecteur en angle 195"/>
          <p:cNvCxnSpPr>
            <a:cxnSpLocks/>
            <a:stCxn id="13" idx="2"/>
            <a:endCxn id="38" idx="0"/>
          </p:cNvCxnSpPr>
          <p:nvPr/>
        </p:nvCxnSpPr>
        <p:spPr>
          <a:xfrm rot="5400000">
            <a:off x="7108381" y="3468304"/>
            <a:ext cx="728537" cy="296140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Connecteur en angle 197"/>
          <p:cNvCxnSpPr>
            <a:cxnSpLocks/>
            <a:endCxn id="40" idx="0"/>
          </p:cNvCxnSpPr>
          <p:nvPr/>
        </p:nvCxnSpPr>
        <p:spPr>
          <a:xfrm>
            <a:off x="8905995" y="4949007"/>
            <a:ext cx="2431077" cy="34661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Connecteur en angle 199"/>
          <p:cNvCxnSpPr>
            <a:cxnSpLocks/>
            <a:stCxn id="13" idx="2"/>
            <a:endCxn id="114" idx="0"/>
          </p:cNvCxnSpPr>
          <p:nvPr/>
        </p:nvCxnSpPr>
        <p:spPr>
          <a:xfrm rot="5400000">
            <a:off x="7981356" y="4513691"/>
            <a:ext cx="900948" cy="1043044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Connecteur en angle 201"/>
          <p:cNvCxnSpPr>
            <a:stCxn id="13" idx="2"/>
            <a:endCxn id="115" idx="0"/>
          </p:cNvCxnSpPr>
          <p:nvPr/>
        </p:nvCxnSpPr>
        <p:spPr>
          <a:xfrm rot="16200000" flipH="1">
            <a:off x="8880290" y="4657801"/>
            <a:ext cx="915671" cy="769546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à coins arrondis 42">
            <a:extLst>
              <a:ext uri="{FF2B5EF4-FFF2-40B4-BE49-F238E27FC236}">
                <a16:creationId xmlns:a16="http://schemas.microsoft.com/office/drawing/2014/main" id="{288E677B-2B1C-00E8-4E5B-A6EFB6F4EAF8}"/>
              </a:ext>
            </a:extLst>
          </p:cNvPr>
          <p:cNvSpPr/>
          <p:nvPr/>
        </p:nvSpPr>
        <p:spPr>
          <a:xfrm>
            <a:off x="10208467" y="2300224"/>
            <a:ext cx="1188620" cy="9642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PARCOURS CLIENTS </a:t>
            </a:r>
          </a:p>
          <a:p>
            <a:pPr algn="ctr"/>
            <a:r>
              <a:rPr lang="fr-B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M. </a:t>
            </a:r>
            <a:r>
              <a:rPr lang="fr-BE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Darimont</a:t>
            </a:r>
            <a:r>
              <a:rPr lang="fr-B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1B4116B7-0E08-91E5-DDBE-071F144190D6}"/>
              </a:ext>
            </a:extLst>
          </p:cNvPr>
          <p:cNvCxnSpPr>
            <a:cxnSpLocks/>
          </p:cNvCxnSpPr>
          <p:nvPr/>
        </p:nvCxnSpPr>
        <p:spPr>
          <a:xfrm>
            <a:off x="9983095" y="699153"/>
            <a:ext cx="0" cy="285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4DB4F845-E128-35F7-E2DE-389CBD1D9216}"/>
              </a:ext>
            </a:extLst>
          </p:cNvPr>
          <p:cNvCxnSpPr>
            <a:cxnSpLocks/>
            <a:endCxn id="60" idx="0"/>
          </p:cNvCxnSpPr>
          <p:nvPr/>
        </p:nvCxnSpPr>
        <p:spPr>
          <a:xfrm>
            <a:off x="10802777" y="713431"/>
            <a:ext cx="0" cy="15867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à coins arrondis 9"/>
          <p:cNvSpPr/>
          <p:nvPr/>
        </p:nvSpPr>
        <p:spPr>
          <a:xfrm>
            <a:off x="2610331" y="472330"/>
            <a:ext cx="2609369" cy="49061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b="1" dirty="0"/>
              <a:t>ADMINISTRATION GENERALE</a:t>
            </a:r>
          </a:p>
          <a:p>
            <a:pPr algn="ctr"/>
            <a:r>
              <a:rPr lang="fr-BE" sz="1200" dirty="0"/>
              <a:t>P. Delcomminette      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6445392-5C02-7A13-FE37-1845ADBBD341}"/>
              </a:ext>
            </a:extLst>
          </p:cNvPr>
          <p:cNvSpPr/>
          <p:nvPr/>
        </p:nvSpPr>
        <p:spPr>
          <a:xfrm>
            <a:off x="8368227" y="997466"/>
            <a:ext cx="869068" cy="753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>
                <a:solidFill>
                  <a:schemeClr val="tx1"/>
                </a:solidFill>
              </a:rPr>
              <a:t>PMO/TMO</a:t>
            </a:r>
            <a:r>
              <a:rPr lang="fr-FR" sz="800" b="1" dirty="0">
                <a:solidFill>
                  <a:schemeClr val="tx1"/>
                </a:solidFill>
              </a:rPr>
              <a:t> (Gestion projets et du changement)</a:t>
            </a:r>
            <a:endParaRPr lang="fr-BE" sz="1000" b="1" dirty="0">
              <a:solidFill>
                <a:schemeClr val="tx1"/>
              </a:solidFill>
            </a:endParaRP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7B208ED8-F1D6-2016-66A9-ADA493631B3A}"/>
              </a:ext>
            </a:extLst>
          </p:cNvPr>
          <p:cNvCxnSpPr>
            <a:cxnSpLocks/>
          </p:cNvCxnSpPr>
          <p:nvPr/>
        </p:nvCxnSpPr>
        <p:spPr>
          <a:xfrm>
            <a:off x="8809559" y="711752"/>
            <a:ext cx="0" cy="285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8574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à coins arrondis 76"/>
          <p:cNvSpPr/>
          <p:nvPr/>
        </p:nvSpPr>
        <p:spPr>
          <a:xfrm>
            <a:off x="5625970" y="468714"/>
            <a:ext cx="6577603" cy="6389286"/>
          </a:xfrm>
          <a:prstGeom prst="roundRect">
            <a:avLst/>
          </a:prstGeom>
          <a:solidFill>
            <a:srgbClr val="FFF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Rectangle à coins arrondis 1"/>
          <p:cNvSpPr/>
          <p:nvPr/>
        </p:nvSpPr>
        <p:spPr>
          <a:xfrm>
            <a:off x="44632" y="600075"/>
            <a:ext cx="3345289" cy="6257925"/>
          </a:xfrm>
          <a:prstGeom prst="roundRect">
            <a:avLst/>
          </a:prstGeom>
          <a:solidFill>
            <a:srgbClr val="FFF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5" name="Rectangle à coins arrondis 4"/>
          <p:cNvSpPr/>
          <p:nvPr/>
        </p:nvSpPr>
        <p:spPr>
          <a:xfrm>
            <a:off x="7766158" y="51038"/>
            <a:ext cx="2374388" cy="80789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100" b="1">
                <a:solidFill>
                  <a:schemeClr val="tx1">
                    <a:lumMod val="65000"/>
                    <a:lumOff val="35000"/>
                  </a:schemeClr>
                </a:solidFill>
              </a:rPr>
              <a:t>DIRECTION GENERALE DES AFFAIRES INTERNATIONALES</a:t>
            </a:r>
          </a:p>
          <a:p>
            <a:pPr algn="ctr"/>
            <a:r>
              <a:rPr lang="fr-BE" sz="1100">
                <a:solidFill>
                  <a:schemeClr val="tx1">
                    <a:lumMod val="65000"/>
                    <a:lumOff val="35000"/>
                  </a:schemeClr>
                </a:solidFill>
              </a:rPr>
              <a:t>M. </a:t>
            </a:r>
            <a:r>
              <a:rPr lang="fr-BE" sz="1100" err="1">
                <a:solidFill>
                  <a:schemeClr val="tx1">
                    <a:lumMod val="65000"/>
                    <a:lumOff val="35000"/>
                  </a:schemeClr>
                </a:solidFill>
              </a:rPr>
              <a:t>Kempeneers</a:t>
            </a:r>
            <a:r>
              <a:rPr lang="fr-BE" sz="11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algn="ctr"/>
            <a:r>
              <a:rPr lang="fr-BE" sz="1100">
                <a:solidFill>
                  <a:schemeClr val="tx1">
                    <a:lumMod val="65000"/>
                    <a:lumOff val="35000"/>
                  </a:schemeClr>
                </a:solidFill>
              </a:rPr>
              <a:t>Directeur Général</a:t>
            </a:r>
          </a:p>
        </p:txBody>
      </p:sp>
      <p:sp>
        <p:nvSpPr>
          <p:cNvPr id="6" name="Rectangle à coins arrondis 5"/>
          <p:cNvSpPr/>
          <p:nvPr/>
        </p:nvSpPr>
        <p:spPr>
          <a:xfrm>
            <a:off x="3593971" y="1194468"/>
            <a:ext cx="1905951" cy="80595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100" b="1">
                <a:solidFill>
                  <a:schemeClr val="tx1">
                    <a:lumMod val="65000"/>
                    <a:lumOff val="35000"/>
                  </a:schemeClr>
                </a:solidFill>
              </a:rPr>
              <a:t>DEPARTMENT DES SERVICES DE SUPPORT</a:t>
            </a:r>
          </a:p>
          <a:p>
            <a:pPr algn="ctr"/>
            <a:r>
              <a:rPr lang="fr-BE" sz="1100">
                <a:solidFill>
                  <a:schemeClr val="tx1">
                    <a:lumMod val="65000"/>
                    <a:lumOff val="35000"/>
                  </a:schemeClr>
                </a:solidFill>
              </a:rPr>
              <a:t>J. </a:t>
            </a:r>
            <a:r>
              <a:rPr lang="fr-BE" sz="1100" err="1">
                <a:solidFill>
                  <a:schemeClr val="tx1">
                    <a:lumMod val="65000"/>
                    <a:lumOff val="35000"/>
                  </a:schemeClr>
                </a:solidFill>
              </a:rPr>
              <a:t>Jadoul</a:t>
            </a:r>
            <a:endParaRPr lang="fr-BE" sz="110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fr-BE" sz="1100">
                <a:solidFill>
                  <a:schemeClr val="tx1">
                    <a:lumMod val="65000"/>
                    <a:lumOff val="35000"/>
                  </a:schemeClr>
                </a:solidFill>
              </a:rPr>
              <a:t>Inspecteur Général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5625996" y="1198664"/>
            <a:ext cx="1645247" cy="80595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100" b="1">
                <a:solidFill>
                  <a:schemeClr val="tx1">
                    <a:lumMod val="65000"/>
                    <a:lumOff val="35000"/>
                  </a:schemeClr>
                </a:solidFill>
              </a:rPr>
              <a:t>DEPARTMENT GEOGRAPHIQUE</a:t>
            </a:r>
          </a:p>
          <a:p>
            <a:pPr algn="ctr"/>
            <a:r>
              <a:rPr lang="fr-BE" sz="1100">
                <a:solidFill>
                  <a:schemeClr val="tx1">
                    <a:lumMod val="65000"/>
                    <a:lumOff val="35000"/>
                  </a:schemeClr>
                </a:solidFill>
              </a:rPr>
              <a:t>D. Delattre, </a:t>
            </a:r>
          </a:p>
          <a:p>
            <a:pPr algn="ctr"/>
            <a:r>
              <a:rPr lang="fr-BE" sz="1100">
                <a:solidFill>
                  <a:schemeClr val="tx1">
                    <a:lumMod val="65000"/>
                    <a:lumOff val="35000"/>
                  </a:schemeClr>
                </a:solidFill>
              </a:rPr>
              <a:t>Inspecteur Général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10419481" y="1202332"/>
            <a:ext cx="1772520" cy="64234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100" b="1">
                <a:solidFill>
                  <a:schemeClr val="tx1">
                    <a:lumMod val="65000"/>
                    <a:lumOff val="35000"/>
                  </a:schemeClr>
                </a:solidFill>
              </a:rPr>
              <a:t>DEPARTMENT SECTORIEL</a:t>
            </a:r>
          </a:p>
          <a:p>
            <a:pPr algn="ctr"/>
            <a:r>
              <a:rPr lang="fr-BE" sz="1100">
                <a:solidFill>
                  <a:schemeClr val="tx1">
                    <a:lumMod val="65000"/>
                    <a:lumOff val="35000"/>
                  </a:schemeClr>
                </a:solidFill>
              </a:rPr>
              <a:t>F. Mauro, </a:t>
            </a:r>
          </a:p>
          <a:p>
            <a:pPr algn="ctr"/>
            <a:r>
              <a:rPr lang="fr-BE" sz="1100">
                <a:solidFill>
                  <a:schemeClr val="tx1">
                    <a:lumMod val="65000"/>
                    <a:lumOff val="35000"/>
                  </a:schemeClr>
                </a:solidFill>
              </a:rPr>
              <a:t>Inspecteur Général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7467152" y="1202332"/>
            <a:ext cx="1383731" cy="1151289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BE" sz="1050" b="1">
                <a:solidFill>
                  <a:prstClr val="black">
                    <a:lumMod val="65000"/>
                    <a:lumOff val="35000"/>
                  </a:prstClr>
                </a:solidFill>
              </a:rPr>
              <a:t>CELLULE DE COORDINATION DU RESEAU INTERNATIONAL</a:t>
            </a:r>
          </a:p>
          <a:p>
            <a:pPr algn="ctr"/>
            <a:r>
              <a:rPr lang="fr-BE" sz="1050">
                <a:solidFill>
                  <a:prstClr val="black">
                    <a:lumMod val="65000"/>
                    <a:lumOff val="35000"/>
                  </a:prstClr>
                </a:solidFill>
              </a:rPr>
              <a:t>A. </a:t>
            </a:r>
            <a:r>
              <a:rPr lang="fr-BE" sz="1050" err="1">
                <a:solidFill>
                  <a:prstClr val="black">
                    <a:lumMod val="65000"/>
                    <a:lumOff val="35000"/>
                  </a:prstClr>
                </a:solidFill>
              </a:rPr>
              <a:t>Benmaalla</a:t>
            </a:r>
            <a:endParaRPr lang="fr-BE" sz="105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algn="ctr"/>
            <a:r>
              <a:rPr lang="fr-BE" sz="1050">
                <a:solidFill>
                  <a:prstClr val="black">
                    <a:lumMod val="65000"/>
                    <a:lumOff val="35000"/>
                  </a:prstClr>
                </a:solidFill>
              </a:rPr>
              <a:t>A. Janssen</a:t>
            </a:r>
          </a:p>
        </p:txBody>
      </p:sp>
      <p:sp>
        <p:nvSpPr>
          <p:cNvPr id="10" name="Rectangle à coins arrondis 9"/>
          <p:cNvSpPr/>
          <p:nvPr/>
        </p:nvSpPr>
        <p:spPr>
          <a:xfrm>
            <a:off x="9034388" y="1184968"/>
            <a:ext cx="1328812" cy="1151289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BE" sz="1050" b="1">
                <a:solidFill>
                  <a:prstClr val="black">
                    <a:lumMod val="65000"/>
                    <a:lumOff val="35000"/>
                  </a:prstClr>
                </a:solidFill>
              </a:rPr>
              <a:t>DIRECTION DES SALONS, EVENEMENTS ET PROTOCOLES</a:t>
            </a:r>
          </a:p>
          <a:p>
            <a:pPr algn="ctr"/>
            <a:r>
              <a:rPr lang="fr-BE" sz="1050">
                <a:solidFill>
                  <a:prstClr val="black">
                    <a:lumMod val="65000"/>
                    <a:lumOff val="35000"/>
                  </a:prstClr>
                </a:solidFill>
              </a:rPr>
              <a:t>S. </a:t>
            </a:r>
            <a:r>
              <a:rPr lang="fr-BE" sz="1050" err="1">
                <a:solidFill>
                  <a:prstClr val="black">
                    <a:lumMod val="65000"/>
                    <a:lumOff val="35000"/>
                  </a:prstClr>
                </a:solidFill>
              </a:rPr>
              <a:t>Wuiot</a:t>
            </a:r>
            <a:endParaRPr lang="fr-BE" sz="105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algn="ctr"/>
            <a:r>
              <a:rPr lang="fr-BE" sz="1050">
                <a:solidFill>
                  <a:prstClr val="black">
                    <a:lumMod val="65000"/>
                    <a:lumOff val="35000"/>
                  </a:prstClr>
                </a:solidFill>
              </a:rPr>
              <a:t>Directrice</a:t>
            </a:r>
          </a:p>
        </p:txBody>
      </p:sp>
      <p:cxnSp>
        <p:nvCxnSpPr>
          <p:cNvPr id="11" name="Connecteur en angle 10"/>
          <p:cNvCxnSpPr>
            <a:stCxn id="5" idx="2"/>
            <a:endCxn id="7" idx="0"/>
          </p:cNvCxnSpPr>
          <p:nvPr/>
        </p:nvCxnSpPr>
        <p:spPr>
          <a:xfrm rot="5400000">
            <a:off x="7531121" y="-223568"/>
            <a:ext cx="339731" cy="2504732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en angle 11"/>
          <p:cNvCxnSpPr>
            <a:stCxn id="5" idx="2"/>
            <a:endCxn id="8" idx="0"/>
          </p:cNvCxnSpPr>
          <p:nvPr/>
        </p:nvCxnSpPr>
        <p:spPr>
          <a:xfrm rot="16200000" flipH="1">
            <a:off x="9957847" y="-145563"/>
            <a:ext cx="343399" cy="2352389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en angle 12"/>
          <p:cNvCxnSpPr>
            <a:stCxn id="5" idx="2"/>
            <a:endCxn id="9" idx="0"/>
          </p:cNvCxnSpPr>
          <p:nvPr/>
        </p:nvCxnSpPr>
        <p:spPr>
          <a:xfrm rot="5400000">
            <a:off x="8384486" y="633465"/>
            <a:ext cx="343399" cy="794334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en angle 13"/>
          <p:cNvCxnSpPr>
            <a:cxnSpLocks/>
          </p:cNvCxnSpPr>
          <p:nvPr/>
        </p:nvCxnSpPr>
        <p:spPr>
          <a:xfrm rot="5400000">
            <a:off x="9610527" y="1108268"/>
            <a:ext cx="152502" cy="3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à coins arrondis 23"/>
          <p:cNvSpPr/>
          <p:nvPr/>
        </p:nvSpPr>
        <p:spPr>
          <a:xfrm>
            <a:off x="71023" y="1776111"/>
            <a:ext cx="1602993" cy="751951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BE" sz="105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CENTRE REGIONAL DU BRABANT WALLON - Namur</a:t>
            </a:r>
          </a:p>
          <a:p>
            <a:pPr lvl="0" algn="ctr"/>
            <a:r>
              <a:rPr lang="fr-BE" sz="1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R. </a:t>
            </a:r>
            <a:r>
              <a:rPr lang="fr-BE" sz="1000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Pangaert</a:t>
            </a:r>
            <a:r>
              <a:rPr lang="fr-BE" sz="1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, 1</a:t>
            </a:r>
            <a:r>
              <a:rPr lang="fr-BE" sz="1000" baseline="30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ère </a:t>
            </a:r>
            <a:r>
              <a:rPr lang="fr-BE" sz="1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Attachée</a:t>
            </a:r>
            <a:endParaRPr lang="fr-BE" sz="1000" dirty="0"/>
          </a:p>
        </p:txBody>
      </p:sp>
      <p:sp>
        <p:nvSpPr>
          <p:cNvPr id="25" name="Rectangle à coins arrondis 24"/>
          <p:cNvSpPr/>
          <p:nvPr/>
        </p:nvSpPr>
        <p:spPr>
          <a:xfrm>
            <a:off x="81866" y="2677049"/>
            <a:ext cx="1537851" cy="751951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BE" sz="105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CENTRE REGIONAL DE CHARLEROI</a:t>
            </a:r>
          </a:p>
          <a:p>
            <a:pPr lvl="0" algn="ctr"/>
            <a:r>
              <a:rPr lang="fr-BE" sz="1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S. Romans, 1</a:t>
            </a:r>
            <a:r>
              <a:rPr lang="fr-BE" sz="1000" baseline="30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er</a:t>
            </a:r>
            <a:r>
              <a:rPr lang="fr-BE" sz="1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Attaché</a:t>
            </a:r>
            <a:endParaRPr lang="fr-BE" sz="1000" dirty="0"/>
          </a:p>
        </p:txBody>
      </p:sp>
      <p:sp>
        <p:nvSpPr>
          <p:cNvPr id="26" name="Rectangle à coins arrondis 25"/>
          <p:cNvSpPr/>
          <p:nvPr/>
        </p:nvSpPr>
        <p:spPr>
          <a:xfrm>
            <a:off x="81865" y="3573864"/>
            <a:ext cx="1537851" cy="819735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BE" sz="105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CENTRE REGIONAL DE LIEGE  - Luxembourg Belge</a:t>
            </a:r>
          </a:p>
          <a:p>
            <a:pPr lvl="0" algn="ctr"/>
            <a:r>
              <a:rPr lang="fr-BE" sz="105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&amp; ANTENNE EUPEN</a:t>
            </a:r>
          </a:p>
          <a:p>
            <a:pPr lvl="0" algn="ctr"/>
            <a:r>
              <a:rPr lang="fr-BE" sz="1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M. </a:t>
            </a:r>
            <a:r>
              <a:rPr lang="fr-BE" sz="1000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Germis</a:t>
            </a:r>
            <a:r>
              <a:rPr lang="fr-BE" sz="1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, 1</a:t>
            </a:r>
            <a:r>
              <a:rPr lang="fr-BE" sz="1000" baseline="30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ère </a:t>
            </a:r>
            <a:r>
              <a:rPr lang="fr-BE" sz="1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Attachée</a:t>
            </a:r>
            <a:endParaRPr lang="fr-BE" sz="1000" dirty="0"/>
          </a:p>
        </p:txBody>
      </p:sp>
      <p:sp>
        <p:nvSpPr>
          <p:cNvPr id="27" name="Rectangle à coins arrondis 26"/>
          <p:cNvSpPr/>
          <p:nvPr/>
        </p:nvSpPr>
        <p:spPr>
          <a:xfrm>
            <a:off x="71267" y="4584536"/>
            <a:ext cx="1537852" cy="751951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BE" sz="1050" b="1">
                <a:solidFill>
                  <a:prstClr val="black">
                    <a:lumMod val="65000"/>
                    <a:lumOff val="35000"/>
                  </a:prstClr>
                </a:solidFill>
              </a:rPr>
              <a:t>CENTRE REGIONAL DE MONS</a:t>
            </a:r>
          </a:p>
          <a:p>
            <a:pPr lvl="0" algn="ctr"/>
            <a:r>
              <a:rPr lang="fr-BE" sz="1000">
                <a:solidFill>
                  <a:prstClr val="black">
                    <a:lumMod val="65000"/>
                    <a:lumOff val="35000"/>
                  </a:prstClr>
                </a:solidFill>
              </a:rPr>
              <a:t>P. </a:t>
            </a:r>
            <a:r>
              <a:rPr lang="fr-BE" sz="1000" err="1">
                <a:solidFill>
                  <a:prstClr val="black">
                    <a:lumMod val="65000"/>
                    <a:lumOff val="35000"/>
                  </a:prstClr>
                </a:solidFill>
              </a:rPr>
              <a:t>Libioulle</a:t>
            </a:r>
            <a:r>
              <a:rPr lang="fr-BE" sz="1000">
                <a:solidFill>
                  <a:prstClr val="black">
                    <a:lumMod val="65000"/>
                    <a:lumOff val="35000"/>
                  </a:prstClr>
                </a:solidFill>
              </a:rPr>
              <a:t>, Directeur</a:t>
            </a:r>
            <a:endParaRPr lang="fr-BE" sz="1000"/>
          </a:p>
        </p:txBody>
      </p:sp>
      <p:sp>
        <p:nvSpPr>
          <p:cNvPr id="29" name="Rectangle à coins arrondis 28"/>
          <p:cNvSpPr/>
          <p:nvPr/>
        </p:nvSpPr>
        <p:spPr>
          <a:xfrm>
            <a:off x="1984028" y="1228646"/>
            <a:ext cx="1333285" cy="794251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BE" sz="1050" b="1">
                <a:solidFill>
                  <a:prstClr val="black">
                    <a:lumMod val="65000"/>
                    <a:lumOff val="35000"/>
                  </a:prstClr>
                </a:solidFill>
              </a:rPr>
              <a:t>DIRECTION DES INCITANTS FINANCIERS</a:t>
            </a:r>
          </a:p>
          <a:p>
            <a:pPr lvl="0" algn="ctr"/>
            <a:r>
              <a:rPr lang="fr-BE" sz="1000">
                <a:solidFill>
                  <a:prstClr val="black">
                    <a:lumMod val="65000"/>
                    <a:lumOff val="35000"/>
                  </a:prstClr>
                </a:solidFill>
              </a:rPr>
              <a:t>M-C. Thiry, Directrice</a:t>
            </a:r>
            <a:endParaRPr lang="fr-BE" sz="1000"/>
          </a:p>
        </p:txBody>
      </p:sp>
      <p:sp>
        <p:nvSpPr>
          <p:cNvPr id="30" name="Rectangle à coins arrondis 29"/>
          <p:cNvSpPr/>
          <p:nvPr/>
        </p:nvSpPr>
        <p:spPr>
          <a:xfrm>
            <a:off x="2003725" y="2122656"/>
            <a:ext cx="1321351" cy="794251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BE" sz="1050" b="1">
                <a:solidFill>
                  <a:prstClr val="black">
                    <a:lumMod val="65000"/>
                    <a:lumOff val="35000"/>
                  </a:prstClr>
                </a:solidFill>
              </a:rPr>
              <a:t>ORGANISATIONS ET FINANCEMENTS INTERNATIONAUX</a:t>
            </a:r>
          </a:p>
          <a:p>
            <a:pPr lvl="0" algn="ctr"/>
            <a:r>
              <a:rPr lang="fr-BE" sz="1000">
                <a:solidFill>
                  <a:prstClr val="black">
                    <a:lumMod val="65000"/>
                    <a:lumOff val="35000"/>
                  </a:prstClr>
                </a:solidFill>
              </a:rPr>
              <a:t>M-C. Thiry, Directrice</a:t>
            </a:r>
            <a:endParaRPr lang="fr-BE" sz="1000"/>
          </a:p>
        </p:txBody>
      </p:sp>
      <p:sp>
        <p:nvSpPr>
          <p:cNvPr id="31" name="Rectangle à coins arrondis 30"/>
          <p:cNvSpPr/>
          <p:nvPr/>
        </p:nvSpPr>
        <p:spPr>
          <a:xfrm>
            <a:off x="1949818" y="3063988"/>
            <a:ext cx="1367650" cy="1343654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BE" sz="105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AWEX EU &amp; EEN Office</a:t>
            </a:r>
          </a:p>
          <a:p>
            <a:pPr algn="ctr"/>
            <a:r>
              <a:rPr lang="fr-BE" sz="1050" dirty="0">
                <a:solidFill>
                  <a:prstClr val="black">
                    <a:lumMod val="65000"/>
                    <a:lumOff val="35000"/>
                  </a:prstClr>
                </a:solidFill>
              </a:rPr>
              <a:t>M. BEHEYT</a:t>
            </a:r>
          </a:p>
          <a:p>
            <a:pPr algn="ctr"/>
            <a:r>
              <a:rPr lang="fr-BE" sz="1050" dirty="0">
                <a:solidFill>
                  <a:prstClr val="black">
                    <a:lumMod val="65000"/>
                    <a:lumOff val="35000"/>
                  </a:prstClr>
                </a:solidFill>
              </a:rPr>
              <a:t>Coordinatrice</a:t>
            </a:r>
          </a:p>
          <a:p>
            <a:pPr algn="ctr"/>
            <a:r>
              <a:rPr lang="fr-BE" sz="1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V. Van </a:t>
            </a:r>
            <a:r>
              <a:rPr lang="fr-BE" sz="1000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Breusegem</a:t>
            </a:r>
            <a:r>
              <a:rPr lang="fr-BE" sz="1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, Expert Enterprise Europe Network</a:t>
            </a:r>
          </a:p>
          <a:p>
            <a:pPr algn="ctr"/>
            <a:endParaRPr lang="fr-BE" sz="1000" dirty="0"/>
          </a:p>
        </p:txBody>
      </p:sp>
      <p:sp>
        <p:nvSpPr>
          <p:cNvPr id="32" name="Rectangle à coins arrondis 31"/>
          <p:cNvSpPr/>
          <p:nvPr/>
        </p:nvSpPr>
        <p:spPr>
          <a:xfrm>
            <a:off x="1949816" y="4519017"/>
            <a:ext cx="1367652" cy="1036564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BE" sz="10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Helpdesk </a:t>
            </a:r>
            <a:r>
              <a:rPr lang="fr-BE" sz="1000" b="1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Regulations</a:t>
            </a:r>
            <a:r>
              <a:rPr lang="fr-BE" sz="10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 &amp; </a:t>
            </a:r>
            <a:r>
              <a:rPr lang="fr-BE" sz="1000" b="1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Incentives</a:t>
            </a:r>
            <a:endParaRPr lang="fr-BE" sz="1000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lvl="0" algn="ctr"/>
            <a:r>
              <a:rPr lang="fr-BE" sz="1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C. Szabo</a:t>
            </a:r>
            <a:endParaRPr lang="fr-BE" sz="1000" dirty="0"/>
          </a:p>
          <a:p>
            <a:pPr lvl="0" algn="ctr"/>
            <a:r>
              <a:rPr lang="fr-BE" sz="1000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Regulations</a:t>
            </a:r>
            <a:r>
              <a:rPr lang="fr-BE" sz="1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&amp; </a:t>
            </a:r>
            <a:r>
              <a:rPr lang="fr-BE" sz="1000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Incentives</a:t>
            </a:r>
            <a:r>
              <a:rPr lang="fr-BE" sz="1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Manager</a:t>
            </a:r>
          </a:p>
        </p:txBody>
      </p:sp>
      <p:sp>
        <p:nvSpPr>
          <p:cNvPr id="33" name="Rectangle à coins arrondis 32"/>
          <p:cNvSpPr/>
          <p:nvPr/>
        </p:nvSpPr>
        <p:spPr>
          <a:xfrm>
            <a:off x="2037158" y="5572805"/>
            <a:ext cx="1280310" cy="751951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BE" sz="1050" b="1">
                <a:solidFill>
                  <a:prstClr val="black">
                    <a:lumMod val="65000"/>
                    <a:lumOff val="35000"/>
                  </a:prstClr>
                </a:solidFill>
              </a:rPr>
              <a:t>PROGRAMME EXPLORT</a:t>
            </a:r>
          </a:p>
          <a:p>
            <a:pPr lvl="0" algn="ctr"/>
            <a:r>
              <a:rPr lang="fr-BE" sz="1000">
                <a:solidFill>
                  <a:prstClr val="black">
                    <a:lumMod val="65000"/>
                    <a:lumOff val="35000"/>
                  </a:prstClr>
                </a:solidFill>
              </a:rPr>
              <a:t>N. </a:t>
            </a:r>
            <a:r>
              <a:rPr lang="fr-BE" sz="1000" err="1">
                <a:solidFill>
                  <a:prstClr val="black">
                    <a:lumMod val="65000"/>
                    <a:lumOff val="35000"/>
                  </a:prstClr>
                </a:solidFill>
              </a:rPr>
              <a:t>Ravenel</a:t>
            </a:r>
            <a:r>
              <a:rPr lang="fr-BE" sz="1000">
                <a:solidFill>
                  <a:prstClr val="black">
                    <a:lumMod val="65000"/>
                    <a:lumOff val="35000"/>
                  </a:prstClr>
                </a:solidFill>
              </a:rPr>
              <a:t>, Responsable</a:t>
            </a:r>
          </a:p>
        </p:txBody>
      </p:sp>
      <p:sp>
        <p:nvSpPr>
          <p:cNvPr id="34" name="Rectangle à coins arrondis 33"/>
          <p:cNvSpPr/>
          <p:nvPr/>
        </p:nvSpPr>
        <p:spPr>
          <a:xfrm>
            <a:off x="3872252" y="2398053"/>
            <a:ext cx="1628046" cy="751951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BE" sz="1050" b="1">
                <a:solidFill>
                  <a:prstClr val="black">
                    <a:lumMod val="65000"/>
                    <a:lumOff val="35000"/>
                  </a:prstClr>
                </a:solidFill>
              </a:rPr>
              <a:t>DIRECTION </a:t>
            </a:r>
          </a:p>
          <a:p>
            <a:pPr lvl="0" algn="ctr"/>
            <a:r>
              <a:rPr lang="fr-BE" sz="1050" b="1">
                <a:solidFill>
                  <a:prstClr val="black">
                    <a:lumMod val="65000"/>
                    <a:lumOff val="35000"/>
                  </a:prstClr>
                </a:solidFill>
              </a:rPr>
              <a:t>FINANCES &amp; COMPTABILITE</a:t>
            </a:r>
          </a:p>
          <a:p>
            <a:pPr lvl="0" algn="ctr"/>
            <a:r>
              <a:rPr lang="fr-BE" sz="1000">
                <a:solidFill>
                  <a:prstClr val="black">
                    <a:lumMod val="65000"/>
                    <a:lumOff val="35000"/>
                  </a:prstClr>
                </a:solidFill>
              </a:rPr>
              <a:t>J. Leclercq, Directeur</a:t>
            </a:r>
            <a:endParaRPr lang="fr-BE" sz="1000"/>
          </a:p>
        </p:txBody>
      </p:sp>
      <p:sp>
        <p:nvSpPr>
          <p:cNvPr id="35" name="Rectangle à coins arrondis 34"/>
          <p:cNvSpPr/>
          <p:nvPr/>
        </p:nvSpPr>
        <p:spPr>
          <a:xfrm>
            <a:off x="3872251" y="3221703"/>
            <a:ext cx="1628048" cy="751951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BE" sz="1050" b="1">
                <a:solidFill>
                  <a:prstClr val="black">
                    <a:lumMod val="65000"/>
                    <a:lumOff val="35000"/>
                  </a:prstClr>
                </a:solidFill>
              </a:rPr>
              <a:t>DIRECTION DES RESSOURCES HUMAINES</a:t>
            </a:r>
          </a:p>
          <a:p>
            <a:pPr algn="ctr"/>
            <a:r>
              <a:rPr lang="fr-BE" sz="1000">
                <a:solidFill>
                  <a:schemeClr val="tx1"/>
                </a:solidFill>
              </a:rPr>
              <a:t>C. Simon, Directeur</a:t>
            </a:r>
          </a:p>
        </p:txBody>
      </p:sp>
      <p:sp>
        <p:nvSpPr>
          <p:cNvPr id="36" name="Rectangle à coins arrondis 35"/>
          <p:cNvSpPr/>
          <p:nvPr/>
        </p:nvSpPr>
        <p:spPr>
          <a:xfrm>
            <a:off x="3872251" y="4047489"/>
            <a:ext cx="1628047" cy="751951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BE" sz="1050" b="1">
                <a:solidFill>
                  <a:prstClr val="black">
                    <a:lumMod val="65000"/>
                    <a:lumOff val="35000"/>
                  </a:prstClr>
                </a:solidFill>
              </a:rPr>
              <a:t>DIRECTION DES AFFAIRES JURIDIQUES</a:t>
            </a:r>
          </a:p>
          <a:p>
            <a:pPr lvl="0" algn="ctr"/>
            <a:r>
              <a:rPr lang="fr-BE" sz="1000">
                <a:solidFill>
                  <a:prstClr val="black">
                    <a:lumMod val="65000"/>
                    <a:lumOff val="35000"/>
                  </a:prstClr>
                </a:solidFill>
              </a:rPr>
              <a:t>B. </a:t>
            </a:r>
            <a:r>
              <a:rPr lang="fr-BE" sz="1000" err="1">
                <a:solidFill>
                  <a:prstClr val="black">
                    <a:lumMod val="65000"/>
                    <a:lumOff val="35000"/>
                  </a:prstClr>
                </a:solidFill>
              </a:rPr>
              <a:t>Paquay</a:t>
            </a:r>
            <a:r>
              <a:rPr lang="fr-BE" sz="1000">
                <a:solidFill>
                  <a:prstClr val="black">
                    <a:lumMod val="65000"/>
                    <a:lumOff val="35000"/>
                  </a:prstClr>
                </a:solidFill>
              </a:rPr>
              <a:t>, Directeur</a:t>
            </a:r>
            <a:endParaRPr lang="fr-BE" sz="1000"/>
          </a:p>
        </p:txBody>
      </p:sp>
      <p:sp>
        <p:nvSpPr>
          <p:cNvPr id="37" name="Rectangle à coins arrondis 36"/>
          <p:cNvSpPr/>
          <p:nvPr/>
        </p:nvSpPr>
        <p:spPr>
          <a:xfrm>
            <a:off x="3872251" y="4869003"/>
            <a:ext cx="1628047" cy="751951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BE" sz="1050" b="1">
                <a:solidFill>
                  <a:prstClr val="black">
                    <a:lumMod val="65000"/>
                    <a:lumOff val="35000"/>
                  </a:prstClr>
                </a:solidFill>
              </a:rPr>
              <a:t>CELLULE LOGISTIQUE INTERNE &amp; DOCUMENTATION</a:t>
            </a:r>
          </a:p>
          <a:p>
            <a:pPr lvl="0" algn="ctr"/>
            <a:r>
              <a:rPr lang="fr-BE" sz="1000">
                <a:solidFill>
                  <a:prstClr val="black">
                    <a:lumMod val="65000"/>
                    <a:lumOff val="35000"/>
                  </a:prstClr>
                </a:solidFill>
              </a:rPr>
              <a:t>A. </a:t>
            </a:r>
            <a:r>
              <a:rPr lang="fr-BE" sz="1000" err="1">
                <a:solidFill>
                  <a:prstClr val="black">
                    <a:lumMod val="65000"/>
                    <a:lumOff val="35000"/>
                  </a:prstClr>
                </a:solidFill>
              </a:rPr>
              <a:t>Cantineau</a:t>
            </a:r>
            <a:r>
              <a:rPr lang="fr-BE" sz="1000">
                <a:solidFill>
                  <a:prstClr val="black">
                    <a:lumMod val="65000"/>
                    <a:lumOff val="35000"/>
                  </a:prstClr>
                </a:solidFill>
              </a:rPr>
              <a:t>, Responsable</a:t>
            </a:r>
            <a:endParaRPr lang="fr-BE" sz="1000"/>
          </a:p>
        </p:txBody>
      </p:sp>
      <p:sp>
        <p:nvSpPr>
          <p:cNvPr id="38" name="Rectangle à coins arrondis 37"/>
          <p:cNvSpPr/>
          <p:nvPr/>
        </p:nvSpPr>
        <p:spPr>
          <a:xfrm>
            <a:off x="3872251" y="5694789"/>
            <a:ext cx="1628047" cy="751951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BE" sz="1050" b="1">
                <a:solidFill>
                  <a:prstClr val="black">
                    <a:lumMod val="65000"/>
                    <a:lumOff val="35000"/>
                  </a:prstClr>
                </a:solidFill>
              </a:rPr>
              <a:t>CELLULE INFORMATIQUE</a:t>
            </a:r>
          </a:p>
          <a:p>
            <a:pPr lvl="0" algn="ctr"/>
            <a:r>
              <a:rPr lang="fr-BE" sz="1000">
                <a:solidFill>
                  <a:prstClr val="black">
                    <a:lumMod val="65000"/>
                    <a:lumOff val="35000"/>
                  </a:prstClr>
                </a:solidFill>
              </a:rPr>
              <a:t>D. Kinnen, Responsable</a:t>
            </a:r>
            <a:endParaRPr lang="fr-BE" sz="1000"/>
          </a:p>
        </p:txBody>
      </p:sp>
      <p:cxnSp>
        <p:nvCxnSpPr>
          <p:cNvPr id="47" name="Connecteur en angle 46"/>
          <p:cNvCxnSpPr>
            <a:cxnSpLocks/>
            <a:endCxn id="24" idx="3"/>
          </p:cNvCxnSpPr>
          <p:nvPr/>
        </p:nvCxnSpPr>
        <p:spPr>
          <a:xfrm rot="5400000">
            <a:off x="1107152" y="1534004"/>
            <a:ext cx="1184948" cy="51219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en angle 50"/>
          <p:cNvCxnSpPr>
            <a:cxnSpLocks/>
          </p:cNvCxnSpPr>
          <p:nvPr/>
        </p:nvCxnSpPr>
        <p:spPr>
          <a:xfrm rot="5400000">
            <a:off x="893260" y="2231774"/>
            <a:ext cx="1548073" cy="116355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en angle 53"/>
          <p:cNvCxnSpPr>
            <a:cxnSpLocks/>
          </p:cNvCxnSpPr>
          <p:nvPr/>
        </p:nvCxnSpPr>
        <p:spPr>
          <a:xfrm rot="5400000">
            <a:off x="1155838" y="3405462"/>
            <a:ext cx="1028357" cy="113109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en angle 55"/>
          <p:cNvCxnSpPr>
            <a:cxnSpLocks/>
          </p:cNvCxnSpPr>
          <p:nvPr/>
        </p:nvCxnSpPr>
        <p:spPr>
          <a:xfrm flipV="1">
            <a:off x="1611297" y="3632345"/>
            <a:ext cx="113104" cy="133503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en angle 57"/>
          <p:cNvCxnSpPr>
            <a:cxnSpLocks/>
          </p:cNvCxnSpPr>
          <p:nvPr/>
        </p:nvCxnSpPr>
        <p:spPr>
          <a:xfrm flipV="1">
            <a:off x="1657594" y="4514414"/>
            <a:ext cx="66807" cy="1406564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en angle 59"/>
          <p:cNvCxnSpPr>
            <a:cxnSpLocks/>
          </p:cNvCxnSpPr>
          <p:nvPr/>
        </p:nvCxnSpPr>
        <p:spPr>
          <a:xfrm rot="16200000" flipH="1">
            <a:off x="1564158" y="1227087"/>
            <a:ext cx="736247" cy="103418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en angle 69"/>
          <p:cNvCxnSpPr>
            <a:endCxn id="34" idx="1"/>
          </p:cNvCxnSpPr>
          <p:nvPr/>
        </p:nvCxnSpPr>
        <p:spPr>
          <a:xfrm rot="16200000" flipH="1">
            <a:off x="3409332" y="2311109"/>
            <a:ext cx="773608" cy="152232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en angle 71"/>
          <p:cNvCxnSpPr>
            <a:stCxn id="35" idx="1"/>
          </p:cNvCxnSpPr>
          <p:nvPr/>
        </p:nvCxnSpPr>
        <p:spPr>
          <a:xfrm rot="10800000">
            <a:off x="3720027" y="2596091"/>
            <a:ext cx="152225" cy="1001589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en angle 73"/>
          <p:cNvCxnSpPr>
            <a:cxnSpLocks/>
          </p:cNvCxnSpPr>
          <p:nvPr/>
        </p:nvCxnSpPr>
        <p:spPr>
          <a:xfrm rot="10800000">
            <a:off x="3719925" y="3462017"/>
            <a:ext cx="147978" cy="966881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en angle 75"/>
          <p:cNvCxnSpPr>
            <a:stCxn id="37" idx="1"/>
          </p:cNvCxnSpPr>
          <p:nvPr/>
        </p:nvCxnSpPr>
        <p:spPr>
          <a:xfrm rot="10800000">
            <a:off x="3720027" y="4162797"/>
            <a:ext cx="152225" cy="1082183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en angle 77"/>
          <p:cNvCxnSpPr>
            <a:stCxn id="38" idx="1"/>
          </p:cNvCxnSpPr>
          <p:nvPr/>
        </p:nvCxnSpPr>
        <p:spPr>
          <a:xfrm rot="10800000">
            <a:off x="3720023" y="4916877"/>
            <a:ext cx="152228" cy="1153889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angle à coins arrondis 78"/>
          <p:cNvSpPr/>
          <p:nvPr/>
        </p:nvSpPr>
        <p:spPr>
          <a:xfrm>
            <a:off x="6179909" y="2393930"/>
            <a:ext cx="1443264" cy="751951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BE" sz="1050" b="1">
                <a:solidFill>
                  <a:prstClr val="black">
                    <a:lumMod val="65000"/>
                    <a:lumOff val="35000"/>
                  </a:prstClr>
                </a:solidFill>
              </a:rPr>
              <a:t>DIRECTION EUROPE DES VOISINS</a:t>
            </a:r>
          </a:p>
          <a:p>
            <a:pPr lvl="0" algn="ctr"/>
            <a:r>
              <a:rPr lang="fr-BE" sz="1000">
                <a:solidFill>
                  <a:prstClr val="black">
                    <a:lumMod val="65000"/>
                    <a:lumOff val="35000"/>
                  </a:prstClr>
                </a:solidFill>
              </a:rPr>
              <a:t>V. Barthelemy, Directrice </a:t>
            </a:r>
            <a:r>
              <a:rPr lang="fr-BE" sz="1000" err="1">
                <a:solidFill>
                  <a:prstClr val="black">
                    <a:lumMod val="65000"/>
                    <a:lumOff val="35000"/>
                  </a:prstClr>
                </a:solidFill>
              </a:rPr>
              <a:t>ff</a:t>
            </a:r>
            <a:endParaRPr lang="fr-BE" sz="1000"/>
          </a:p>
        </p:txBody>
      </p:sp>
      <p:sp>
        <p:nvSpPr>
          <p:cNvPr id="80" name="Rectangle à coins arrondis 79"/>
          <p:cNvSpPr/>
          <p:nvPr/>
        </p:nvSpPr>
        <p:spPr>
          <a:xfrm>
            <a:off x="6179909" y="3222874"/>
            <a:ext cx="1443266" cy="751951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BE" sz="1050" b="1">
                <a:solidFill>
                  <a:prstClr val="black">
                    <a:lumMod val="65000"/>
                    <a:lumOff val="35000"/>
                  </a:prstClr>
                </a:solidFill>
              </a:rPr>
              <a:t>DIRECTION EUROPE HORS VOISINS</a:t>
            </a:r>
          </a:p>
          <a:p>
            <a:pPr lvl="0" algn="ctr"/>
            <a:r>
              <a:rPr lang="fr-BE" sz="1050">
                <a:solidFill>
                  <a:schemeClr val="tx1">
                    <a:lumMod val="50000"/>
                    <a:lumOff val="50000"/>
                  </a:schemeClr>
                </a:solidFill>
              </a:rPr>
              <a:t>Y. Richard, Directeur</a:t>
            </a:r>
          </a:p>
        </p:txBody>
      </p:sp>
      <p:sp>
        <p:nvSpPr>
          <p:cNvPr id="81" name="Rectangle à coins arrondis 80"/>
          <p:cNvSpPr/>
          <p:nvPr/>
        </p:nvSpPr>
        <p:spPr>
          <a:xfrm>
            <a:off x="6179909" y="4051818"/>
            <a:ext cx="1443265" cy="751951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algn="ctr"/>
            <a:r>
              <a:rPr lang="fr-BE" sz="1050" b="1">
                <a:solidFill>
                  <a:schemeClr val="tx1"/>
                </a:solidFill>
              </a:rPr>
              <a:t>DIRECTION AMERIQUES</a:t>
            </a:r>
            <a:endParaRPr lang="fr-BE" sz="1050" b="1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fr-BE" sz="1050">
                <a:solidFill>
                  <a:schemeClr val="tx1"/>
                </a:solidFill>
              </a:rPr>
              <a:t>K. Lambert, Directrice</a:t>
            </a:r>
            <a:endParaRPr lang="fr-BE" sz="105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82" name="Rectangle à coins arrondis 81"/>
          <p:cNvSpPr/>
          <p:nvPr/>
        </p:nvSpPr>
        <p:spPr>
          <a:xfrm>
            <a:off x="6179909" y="4880762"/>
            <a:ext cx="1443265" cy="751951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BE" sz="1050" b="1">
                <a:solidFill>
                  <a:prstClr val="black">
                    <a:lumMod val="65000"/>
                    <a:lumOff val="35000"/>
                  </a:prstClr>
                </a:solidFill>
              </a:rPr>
              <a:t>DIRECTION AFRIQUE PROCHE &amp; MOYEN ORIENT</a:t>
            </a:r>
          </a:p>
          <a:p>
            <a:pPr lvl="0" algn="ctr"/>
            <a:r>
              <a:rPr lang="fr-BE" sz="1000">
                <a:solidFill>
                  <a:prstClr val="black">
                    <a:lumMod val="65000"/>
                    <a:lumOff val="35000"/>
                  </a:prstClr>
                </a:solidFill>
              </a:rPr>
              <a:t>E. De </a:t>
            </a:r>
            <a:r>
              <a:rPr lang="fr-BE" sz="1000" err="1">
                <a:solidFill>
                  <a:prstClr val="black">
                    <a:lumMod val="65000"/>
                    <a:lumOff val="35000"/>
                  </a:prstClr>
                </a:solidFill>
              </a:rPr>
              <a:t>Clercq</a:t>
            </a:r>
            <a:r>
              <a:rPr lang="fr-BE" sz="1000">
                <a:solidFill>
                  <a:prstClr val="black">
                    <a:lumMod val="65000"/>
                    <a:lumOff val="35000"/>
                  </a:prstClr>
                </a:solidFill>
              </a:rPr>
              <a:t>, Directeur</a:t>
            </a:r>
            <a:endParaRPr lang="fr-BE" sz="1000"/>
          </a:p>
        </p:txBody>
      </p:sp>
      <p:sp>
        <p:nvSpPr>
          <p:cNvPr id="83" name="Rectangle à coins arrondis 82"/>
          <p:cNvSpPr/>
          <p:nvPr/>
        </p:nvSpPr>
        <p:spPr>
          <a:xfrm>
            <a:off x="6179909" y="5709708"/>
            <a:ext cx="1554637" cy="751951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BE" sz="1050" b="1">
                <a:solidFill>
                  <a:prstClr val="black">
                    <a:lumMod val="65000"/>
                    <a:lumOff val="35000"/>
                  </a:prstClr>
                </a:solidFill>
              </a:rPr>
              <a:t>DIRECTION ASIE &amp; PACIFIQUE</a:t>
            </a:r>
          </a:p>
          <a:p>
            <a:pPr lvl="0" algn="ctr"/>
            <a:r>
              <a:rPr lang="fr-BE" sz="1000">
                <a:solidFill>
                  <a:srgbClr val="FF0000"/>
                </a:solidFill>
              </a:rPr>
              <a:t>Nomination suspendue </a:t>
            </a:r>
          </a:p>
        </p:txBody>
      </p:sp>
      <p:sp>
        <p:nvSpPr>
          <p:cNvPr id="85" name="Rectangle à coins arrondis 84"/>
          <p:cNvSpPr/>
          <p:nvPr/>
        </p:nvSpPr>
        <p:spPr>
          <a:xfrm>
            <a:off x="7927872" y="2449160"/>
            <a:ext cx="447622" cy="377823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fr-BE" sz="1000" b="1">
                <a:solidFill>
                  <a:prstClr val="black">
                    <a:lumMod val="65000"/>
                    <a:lumOff val="35000"/>
                  </a:prstClr>
                </a:solidFill>
              </a:rPr>
              <a:t>RESEAU INTERNATIONAL</a:t>
            </a:r>
            <a:endParaRPr lang="fr-BE" sz="1000"/>
          </a:p>
        </p:txBody>
      </p:sp>
      <p:cxnSp>
        <p:nvCxnSpPr>
          <p:cNvPr id="94" name="Connecteur en angle 93"/>
          <p:cNvCxnSpPr>
            <a:stCxn id="9" idx="3"/>
            <a:endCxn id="5" idx="2"/>
          </p:cNvCxnSpPr>
          <p:nvPr/>
        </p:nvCxnSpPr>
        <p:spPr>
          <a:xfrm flipV="1">
            <a:off x="8850883" y="858933"/>
            <a:ext cx="102469" cy="919044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en angle 97"/>
          <p:cNvCxnSpPr>
            <a:stCxn id="85" idx="3"/>
          </p:cNvCxnSpPr>
          <p:nvPr/>
        </p:nvCxnSpPr>
        <p:spPr>
          <a:xfrm flipV="1">
            <a:off x="8375494" y="1777977"/>
            <a:ext cx="577858" cy="2560302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en angle 106"/>
          <p:cNvCxnSpPr>
            <a:cxnSpLocks/>
          </p:cNvCxnSpPr>
          <p:nvPr/>
        </p:nvCxnSpPr>
        <p:spPr>
          <a:xfrm rot="10800000">
            <a:off x="6052295" y="1976922"/>
            <a:ext cx="118837" cy="788527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necteur en angle 108"/>
          <p:cNvCxnSpPr>
            <a:stCxn id="80" idx="1"/>
          </p:cNvCxnSpPr>
          <p:nvPr/>
        </p:nvCxnSpPr>
        <p:spPr>
          <a:xfrm rot="10800000">
            <a:off x="6055541" y="2705824"/>
            <a:ext cx="124369" cy="893026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Rectangle à coins arrondis 123"/>
          <p:cNvSpPr/>
          <p:nvPr/>
        </p:nvSpPr>
        <p:spPr>
          <a:xfrm>
            <a:off x="9127815" y="2393930"/>
            <a:ext cx="1175813" cy="699294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BE" sz="1000" b="1">
                <a:solidFill>
                  <a:prstClr val="black">
                    <a:lumMod val="65000"/>
                    <a:lumOff val="35000"/>
                  </a:prstClr>
                </a:solidFill>
              </a:rPr>
              <a:t>Cellule </a:t>
            </a:r>
          </a:p>
          <a:p>
            <a:pPr lvl="0" algn="ctr"/>
            <a:r>
              <a:rPr lang="fr-BE" sz="1000" b="1">
                <a:solidFill>
                  <a:prstClr val="black">
                    <a:lumMod val="65000"/>
                    <a:lumOff val="35000"/>
                  </a:prstClr>
                </a:solidFill>
              </a:rPr>
              <a:t>MISSIONS DE SERVICE &amp; PROTOCOLE</a:t>
            </a:r>
          </a:p>
        </p:txBody>
      </p:sp>
      <p:sp>
        <p:nvSpPr>
          <p:cNvPr id="125" name="Rectangle à coins arrondis 124"/>
          <p:cNvSpPr/>
          <p:nvPr/>
        </p:nvSpPr>
        <p:spPr>
          <a:xfrm>
            <a:off x="9127815" y="3145881"/>
            <a:ext cx="1183421" cy="705293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BE" sz="1000" b="1">
                <a:solidFill>
                  <a:prstClr val="black">
                    <a:lumMod val="65000"/>
                    <a:lumOff val="35000"/>
                  </a:prstClr>
                </a:solidFill>
              </a:rPr>
              <a:t>Cellule</a:t>
            </a:r>
          </a:p>
          <a:p>
            <a:pPr lvl="0" algn="ctr"/>
            <a:r>
              <a:rPr lang="fr-BE" sz="1000" b="1" cap="all">
                <a:solidFill>
                  <a:prstClr val="black">
                    <a:lumMod val="65000"/>
                    <a:lumOff val="35000"/>
                  </a:prstClr>
                </a:solidFill>
              </a:rPr>
              <a:t>Événements &amp; salons</a:t>
            </a:r>
          </a:p>
        </p:txBody>
      </p:sp>
      <p:cxnSp>
        <p:nvCxnSpPr>
          <p:cNvPr id="127" name="Connecteur droit 126"/>
          <p:cNvCxnSpPr>
            <a:stCxn id="79" idx="3"/>
          </p:cNvCxnSpPr>
          <p:nvPr/>
        </p:nvCxnSpPr>
        <p:spPr>
          <a:xfrm flipV="1">
            <a:off x="7623173" y="2768734"/>
            <a:ext cx="303829" cy="11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necteur droit 127"/>
          <p:cNvCxnSpPr/>
          <p:nvPr/>
        </p:nvCxnSpPr>
        <p:spPr>
          <a:xfrm>
            <a:off x="7623172" y="3597677"/>
            <a:ext cx="304699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Connecteur droit 134"/>
          <p:cNvCxnSpPr>
            <a:cxnSpLocks/>
          </p:cNvCxnSpPr>
          <p:nvPr/>
        </p:nvCxnSpPr>
        <p:spPr>
          <a:xfrm>
            <a:off x="7623172" y="5210973"/>
            <a:ext cx="303830" cy="40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Connecteur droit 135"/>
          <p:cNvCxnSpPr>
            <a:cxnSpLocks/>
            <a:stCxn id="83" idx="3"/>
          </p:cNvCxnSpPr>
          <p:nvPr/>
        </p:nvCxnSpPr>
        <p:spPr>
          <a:xfrm flipV="1">
            <a:off x="7734546" y="6085683"/>
            <a:ext cx="19245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Rectangle à coins arrondis 138"/>
          <p:cNvSpPr/>
          <p:nvPr/>
        </p:nvSpPr>
        <p:spPr>
          <a:xfrm>
            <a:off x="10399562" y="2096848"/>
            <a:ext cx="356211" cy="4552916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fr-BE" sz="1000" b="1">
                <a:solidFill>
                  <a:prstClr val="black">
                    <a:lumMod val="65000"/>
                    <a:lumOff val="35000"/>
                  </a:prstClr>
                </a:solidFill>
              </a:rPr>
              <a:t>DIRECTION INNOVATION – </a:t>
            </a:r>
            <a:r>
              <a:rPr lang="fr-BE" sz="1000">
                <a:solidFill>
                  <a:prstClr val="black">
                    <a:lumMod val="65000"/>
                    <a:lumOff val="35000"/>
                  </a:prstClr>
                </a:solidFill>
              </a:rPr>
              <a:t>P. Lachapelle, Directeur</a:t>
            </a:r>
            <a:endParaRPr lang="fr-BE" sz="1000"/>
          </a:p>
        </p:txBody>
      </p:sp>
      <p:sp>
        <p:nvSpPr>
          <p:cNvPr id="144" name="Rectangle à coins arrondis 143"/>
          <p:cNvSpPr/>
          <p:nvPr/>
        </p:nvSpPr>
        <p:spPr>
          <a:xfrm>
            <a:off x="10864537" y="2036997"/>
            <a:ext cx="1339036" cy="528313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BE" sz="10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AEROSPATIAL</a:t>
            </a:r>
          </a:p>
          <a:p>
            <a:pPr lvl="0" algn="ctr"/>
            <a:r>
              <a:rPr lang="fr-BE" sz="1000">
                <a:solidFill>
                  <a:prstClr val="black">
                    <a:lumMod val="65000"/>
                    <a:lumOff val="35000"/>
                  </a:prstClr>
                </a:solidFill>
              </a:rPr>
              <a:t>BD </a:t>
            </a:r>
            <a:r>
              <a:rPr lang="fr-BE" sz="1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: </a:t>
            </a:r>
            <a:r>
              <a:rPr lang="fr-BE" sz="1000" dirty="0">
                <a:solidFill>
                  <a:schemeClr val="tx1"/>
                </a:solidFill>
              </a:rPr>
              <a:t>R. </a:t>
            </a:r>
            <a:r>
              <a:rPr lang="fr-BE" sz="1000" dirty="0" err="1">
                <a:solidFill>
                  <a:schemeClr val="tx1"/>
                </a:solidFill>
              </a:rPr>
              <a:t>Jaimes</a:t>
            </a:r>
            <a:r>
              <a:rPr lang="fr-BE" sz="1000" dirty="0">
                <a:solidFill>
                  <a:schemeClr val="tx1"/>
                </a:solidFill>
              </a:rPr>
              <a:t> Contreras</a:t>
            </a:r>
          </a:p>
        </p:txBody>
      </p:sp>
      <p:sp>
        <p:nvSpPr>
          <p:cNvPr id="145" name="Rectangle à coins arrondis 144"/>
          <p:cNvSpPr/>
          <p:nvPr/>
        </p:nvSpPr>
        <p:spPr>
          <a:xfrm>
            <a:off x="10864537" y="2594430"/>
            <a:ext cx="1339036" cy="549645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BE" sz="1000" b="1">
                <a:solidFill>
                  <a:prstClr val="black">
                    <a:lumMod val="65000"/>
                    <a:lumOff val="35000"/>
                  </a:prstClr>
                </a:solidFill>
              </a:rPr>
              <a:t>AGRIFOOD</a:t>
            </a:r>
          </a:p>
          <a:p>
            <a:pPr lvl="0" algn="ctr"/>
            <a:r>
              <a:rPr lang="fr-BE" sz="1000">
                <a:solidFill>
                  <a:prstClr val="black">
                    <a:lumMod val="65000"/>
                    <a:lumOff val="35000"/>
                  </a:prstClr>
                </a:solidFill>
              </a:rPr>
              <a:t>SIS : L. Lejeune</a:t>
            </a:r>
          </a:p>
          <a:p>
            <a:pPr lvl="0" algn="ctr"/>
            <a:r>
              <a:rPr lang="fr-BE" sz="1000">
                <a:solidFill>
                  <a:prstClr val="black">
                    <a:lumMod val="65000"/>
                    <a:lumOff val="35000"/>
                  </a:prstClr>
                </a:solidFill>
              </a:rPr>
              <a:t>BD : E. Lejeune</a:t>
            </a:r>
            <a:endParaRPr lang="fr-BE" sz="1000"/>
          </a:p>
        </p:txBody>
      </p:sp>
      <p:sp>
        <p:nvSpPr>
          <p:cNvPr id="146" name="Rectangle à coins arrondis 145"/>
          <p:cNvSpPr/>
          <p:nvPr/>
        </p:nvSpPr>
        <p:spPr>
          <a:xfrm>
            <a:off x="10864537" y="3155475"/>
            <a:ext cx="1339036" cy="499231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BE" sz="900" b="1">
                <a:solidFill>
                  <a:prstClr val="black">
                    <a:lumMod val="65000"/>
                    <a:lumOff val="35000"/>
                  </a:prstClr>
                </a:solidFill>
              </a:rPr>
              <a:t>SCIENCES DU VIVANT</a:t>
            </a:r>
          </a:p>
          <a:p>
            <a:pPr lvl="0" algn="ctr"/>
            <a:r>
              <a:rPr lang="fr-BE" sz="1000">
                <a:solidFill>
                  <a:prstClr val="black">
                    <a:lumMod val="65000"/>
                    <a:lumOff val="35000"/>
                  </a:prstClr>
                </a:solidFill>
              </a:rPr>
              <a:t>SIS : M. </a:t>
            </a:r>
            <a:r>
              <a:rPr lang="fr-BE" sz="1000" err="1">
                <a:solidFill>
                  <a:prstClr val="black">
                    <a:lumMod val="65000"/>
                    <a:lumOff val="35000"/>
                  </a:prstClr>
                </a:solidFill>
              </a:rPr>
              <a:t>Oozeer</a:t>
            </a:r>
            <a:endParaRPr lang="fr-BE" sz="100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lvl="0" algn="ctr"/>
            <a:r>
              <a:rPr lang="fr-BE" sz="1000">
                <a:solidFill>
                  <a:prstClr val="black">
                    <a:lumMod val="65000"/>
                    <a:lumOff val="35000"/>
                  </a:prstClr>
                </a:solidFill>
              </a:rPr>
              <a:t>BD : L. </a:t>
            </a:r>
            <a:r>
              <a:rPr lang="fr-BE" sz="1000" err="1">
                <a:solidFill>
                  <a:prstClr val="black">
                    <a:lumMod val="65000"/>
                    <a:lumOff val="35000"/>
                  </a:prstClr>
                </a:solidFill>
              </a:rPr>
              <a:t>Waha</a:t>
            </a:r>
            <a:endParaRPr lang="fr-BE" sz="1000"/>
          </a:p>
        </p:txBody>
      </p:sp>
      <p:sp>
        <p:nvSpPr>
          <p:cNvPr id="147" name="Rectangle à coins arrondis 146"/>
          <p:cNvSpPr/>
          <p:nvPr/>
        </p:nvSpPr>
        <p:spPr>
          <a:xfrm>
            <a:off x="10864536" y="3648384"/>
            <a:ext cx="1339037" cy="485209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algn="ctr"/>
            <a:r>
              <a:rPr lang="fr-BE" sz="1000" b="1">
                <a:solidFill>
                  <a:prstClr val="black">
                    <a:lumMod val="65000"/>
                    <a:lumOff val="35000"/>
                  </a:prstClr>
                </a:solidFill>
              </a:rPr>
              <a:t>MECATECH</a:t>
            </a:r>
          </a:p>
          <a:p>
            <a:pPr lvl="0" algn="ctr"/>
            <a:r>
              <a:rPr lang="fr-BE" sz="900">
                <a:solidFill>
                  <a:schemeClr val="tx1"/>
                </a:solidFill>
              </a:rPr>
              <a:t>SIS : R. </a:t>
            </a:r>
            <a:r>
              <a:rPr lang="fr-BE" sz="900" err="1">
                <a:solidFill>
                  <a:schemeClr val="tx1"/>
                </a:solidFill>
              </a:rPr>
              <a:t>Albessard</a:t>
            </a:r>
            <a:endParaRPr lang="fr-BE" sz="90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fr-BE" sz="900">
                <a:solidFill>
                  <a:schemeClr val="tx1"/>
                </a:solidFill>
                <a:ea typeface="Calibri"/>
                <a:cs typeface="Calibri"/>
              </a:rPr>
              <a:t>BD: R. </a:t>
            </a:r>
            <a:r>
              <a:rPr lang="fr-BE" sz="900" err="1">
                <a:solidFill>
                  <a:schemeClr val="tx1"/>
                </a:solidFill>
                <a:ea typeface="Calibri"/>
                <a:cs typeface="Calibri"/>
              </a:rPr>
              <a:t>Jaimes</a:t>
            </a:r>
            <a:r>
              <a:rPr lang="fr-BE" sz="900">
                <a:solidFill>
                  <a:schemeClr val="tx1"/>
                </a:solidFill>
                <a:ea typeface="Calibri"/>
                <a:cs typeface="Calibri"/>
              </a:rPr>
              <a:t> Contreras</a:t>
            </a:r>
          </a:p>
        </p:txBody>
      </p:sp>
      <p:sp>
        <p:nvSpPr>
          <p:cNvPr id="148" name="Rectangle à coins arrondis 147"/>
          <p:cNvSpPr/>
          <p:nvPr/>
        </p:nvSpPr>
        <p:spPr>
          <a:xfrm>
            <a:off x="10864537" y="4162713"/>
            <a:ext cx="1339036" cy="479430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algn="ctr"/>
            <a:r>
              <a:rPr lang="fr-BE" sz="1000" b="1">
                <a:solidFill>
                  <a:prstClr val="black">
                    <a:lumMod val="65000"/>
                    <a:lumOff val="35000"/>
                  </a:prstClr>
                </a:solidFill>
              </a:rPr>
              <a:t>GREENTECH</a:t>
            </a:r>
          </a:p>
          <a:p>
            <a:pPr algn="ctr"/>
            <a:r>
              <a:rPr lang="fr-BE" sz="1000">
                <a:solidFill>
                  <a:schemeClr val="tx1"/>
                </a:solidFill>
              </a:rPr>
              <a:t>SIS : F. </a:t>
            </a:r>
            <a:r>
              <a:rPr lang="fr-BE" sz="1000" err="1">
                <a:solidFill>
                  <a:schemeClr val="tx1"/>
                </a:solidFill>
              </a:rPr>
              <a:t>Scuvie</a:t>
            </a:r>
            <a:endParaRPr lang="fr-BE" sz="1000" err="1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fr-BE" sz="1000">
                <a:solidFill>
                  <a:schemeClr val="tx1"/>
                </a:solidFill>
              </a:rPr>
              <a:t>BD : L. </a:t>
            </a:r>
            <a:r>
              <a:rPr lang="fr-BE" sz="1000" err="1">
                <a:solidFill>
                  <a:schemeClr val="tx1"/>
                </a:solidFill>
              </a:rPr>
              <a:t>Delmer</a:t>
            </a:r>
            <a:r>
              <a:rPr lang="fr-BE" sz="1000">
                <a:solidFill>
                  <a:schemeClr val="tx1"/>
                </a:solidFill>
              </a:rPr>
              <a:t>  </a:t>
            </a:r>
            <a:endParaRPr lang="fr-BE" sz="100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149" name="Rectangle à coins arrondis 148"/>
          <p:cNvSpPr/>
          <p:nvPr/>
        </p:nvSpPr>
        <p:spPr>
          <a:xfrm>
            <a:off x="10861824" y="4679048"/>
            <a:ext cx="1339036" cy="531925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BE" sz="1000" b="1">
                <a:solidFill>
                  <a:prstClr val="black">
                    <a:lumMod val="65000"/>
                    <a:lumOff val="35000"/>
                  </a:prstClr>
                </a:solidFill>
              </a:rPr>
              <a:t>LOGISTIQUE</a:t>
            </a:r>
          </a:p>
          <a:p>
            <a:pPr lvl="0" algn="ctr"/>
            <a:r>
              <a:rPr lang="fr-BE" sz="1000">
                <a:solidFill>
                  <a:prstClr val="black">
                    <a:lumMod val="65000"/>
                    <a:lumOff val="35000"/>
                  </a:prstClr>
                </a:solidFill>
              </a:rPr>
              <a:t>SIS : Ch. </a:t>
            </a:r>
            <a:r>
              <a:rPr lang="fr-BE" sz="1000" err="1">
                <a:solidFill>
                  <a:prstClr val="black">
                    <a:lumMod val="65000"/>
                    <a:lumOff val="35000"/>
                  </a:prstClr>
                </a:solidFill>
              </a:rPr>
              <a:t>Wauthier</a:t>
            </a:r>
            <a:endParaRPr lang="fr-BE" sz="100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lvl="0" algn="ctr"/>
            <a:r>
              <a:rPr lang="fr-BE" sz="1000">
                <a:solidFill>
                  <a:prstClr val="black">
                    <a:lumMod val="65000"/>
                    <a:lumOff val="35000"/>
                  </a:prstClr>
                </a:solidFill>
              </a:rPr>
              <a:t>BD : P. Tang</a:t>
            </a:r>
            <a:endParaRPr lang="fr-BE" sz="1000"/>
          </a:p>
        </p:txBody>
      </p:sp>
      <p:sp>
        <p:nvSpPr>
          <p:cNvPr id="150" name="Rectangle à coins arrondis 149"/>
          <p:cNvSpPr/>
          <p:nvPr/>
        </p:nvSpPr>
        <p:spPr>
          <a:xfrm>
            <a:off x="10861824" y="5256738"/>
            <a:ext cx="1341749" cy="652909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BE" sz="1000" b="1">
                <a:solidFill>
                  <a:prstClr val="black">
                    <a:lumMod val="65000"/>
                    <a:lumOff val="35000"/>
                  </a:prstClr>
                </a:solidFill>
              </a:rPr>
              <a:t>ECONOM. DIGITALE</a:t>
            </a:r>
          </a:p>
          <a:p>
            <a:pPr lvl="0" algn="ctr"/>
            <a:r>
              <a:rPr lang="fr-BE" sz="900">
                <a:solidFill>
                  <a:prstClr val="black">
                    <a:lumMod val="65000"/>
                    <a:lumOff val="35000"/>
                  </a:prstClr>
                </a:solidFill>
              </a:rPr>
              <a:t>SIS : S. Ernst</a:t>
            </a:r>
          </a:p>
          <a:p>
            <a:pPr lvl="0" algn="ctr"/>
            <a:r>
              <a:rPr lang="fr-BE" sz="900">
                <a:solidFill>
                  <a:prstClr val="black">
                    <a:lumMod val="65000"/>
                    <a:lumOff val="35000"/>
                  </a:prstClr>
                </a:solidFill>
              </a:rPr>
              <a:t>BD : G-F. </a:t>
            </a:r>
            <a:r>
              <a:rPr lang="fr-BE" sz="900" err="1">
                <a:solidFill>
                  <a:prstClr val="black">
                    <a:lumMod val="65000"/>
                    <a:lumOff val="35000"/>
                  </a:prstClr>
                </a:solidFill>
              </a:rPr>
              <a:t>Vanpaesschen</a:t>
            </a:r>
            <a:endParaRPr lang="fr-BE" sz="900"/>
          </a:p>
        </p:txBody>
      </p:sp>
      <p:sp>
        <p:nvSpPr>
          <p:cNvPr id="151" name="Rectangle à coins arrondis 150"/>
          <p:cNvSpPr/>
          <p:nvPr/>
        </p:nvSpPr>
        <p:spPr>
          <a:xfrm>
            <a:off x="10865692" y="5922748"/>
            <a:ext cx="1339037" cy="516951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BE" sz="1000" b="1">
                <a:solidFill>
                  <a:prstClr val="black">
                    <a:lumMod val="65000"/>
                    <a:lumOff val="35000"/>
                  </a:prstClr>
                </a:solidFill>
              </a:rPr>
              <a:t>WBDM</a:t>
            </a:r>
          </a:p>
          <a:p>
            <a:pPr lvl="0" algn="ctr"/>
            <a:r>
              <a:rPr lang="fr-BE" sz="1000">
                <a:solidFill>
                  <a:prstClr val="black">
                    <a:lumMod val="65000"/>
                    <a:lumOff val="35000"/>
                  </a:prstClr>
                </a:solidFill>
              </a:rPr>
              <a:t>L. </a:t>
            </a:r>
            <a:r>
              <a:rPr lang="fr-BE" sz="1000" err="1">
                <a:solidFill>
                  <a:prstClr val="black">
                    <a:lumMod val="65000"/>
                    <a:lumOff val="35000"/>
                  </a:prstClr>
                </a:solidFill>
              </a:rPr>
              <a:t>Capitani</a:t>
            </a:r>
            <a:r>
              <a:rPr lang="fr-BE" sz="1000">
                <a:solidFill>
                  <a:prstClr val="black">
                    <a:lumMod val="65000"/>
                    <a:lumOff val="35000"/>
                  </a:prstClr>
                </a:solidFill>
              </a:rPr>
              <a:t>, Responsable</a:t>
            </a:r>
            <a:endParaRPr lang="fr-BE" sz="1000"/>
          </a:p>
        </p:txBody>
      </p:sp>
      <p:sp>
        <p:nvSpPr>
          <p:cNvPr id="152" name="Rectangle à coins arrondis 151"/>
          <p:cNvSpPr/>
          <p:nvPr/>
        </p:nvSpPr>
        <p:spPr>
          <a:xfrm>
            <a:off x="10865692" y="6443939"/>
            <a:ext cx="1339037" cy="414061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BE" sz="1000" b="1">
                <a:solidFill>
                  <a:prstClr val="black">
                    <a:lumMod val="65000"/>
                    <a:lumOff val="35000"/>
                  </a:prstClr>
                </a:solidFill>
              </a:rPr>
              <a:t>Autres secteurs</a:t>
            </a:r>
            <a:endParaRPr lang="fr-BE" sz="1000"/>
          </a:p>
        </p:txBody>
      </p:sp>
      <p:cxnSp>
        <p:nvCxnSpPr>
          <p:cNvPr id="157" name="Connecteur en angle 156"/>
          <p:cNvCxnSpPr>
            <a:stCxn id="8" idx="2"/>
            <a:endCxn id="139" idx="0"/>
          </p:cNvCxnSpPr>
          <p:nvPr/>
        </p:nvCxnSpPr>
        <p:spPr>
          <a:xfrm rot="5400000">
            <a:off x="10815619" y="1606725"/>
            <a:ext cx="252173" cy="728073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Connecteur en angle 158"/>
          <p:cNvCxnSpPr>
            <a:cxnSpLocks/>
          </p:cNvCxnSpPr>
          <p:nvPr/>
        </p:nvCxnSpPr>
        <p:spPr>
          <a:xfrm rot="16200000" flipV="1">
            <a:off x="11323737" y="1834299"/>
            <a:ext cx="192322" cy="228314"/>
          </a:xfrm>
          <a:prstGeom prst="bentConnector3">
            <a:avLst>
              <a:gd name="adj1" fmla="val 3811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Connecteur en angle 163"/>
          <p:cNvCxnSpPr>
            <a:stCxn id="81" idx="1"/>
          </p:cNvCxnSpPr>
          <p:nvPr/>
        </p:nvCxnSpPr>
        <p:spPr>
          <a:xfrm rot="10800000">
            <a:off x="6052295" y="3409520"/>
            <a:ext cx="127614" cy="1018274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Connecteur en angle 165"/>
          <p:cNvCxnSpPr>
            <a:stCxn id="82" idx="1"/>
          </p:cNvCxnSpPr>
          <p:nvPr/>
        </p:nvCxnSpPr>
        <p:spPr>
          <a:xfrm rot="10800000">
            <a:off x="6052295" y="4226426"/>
            <a:ext cx="127615" cy="1030312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Connecteur en angle 167"/>
          <p:cNvCxnSpPr>
            <a:stCxn id="83" idx="1"/>
          </p:cNvCxnSpPr>
          <p:nvPr/>
        </p:nvCxnSpPr>
        <p:spPr>
          <a:xfrm rot="10800000">
            <a:off x="6052295" y="5134708"/>
            <a:ext cx="127615" cy="950976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Connecteur droit 173"/>
          <p:cNvCxnSpPr>
            <a:cxnSpLocks/>
            <a:stCxn id="81" idx="3"/>
          </p:cNvCxnSpPr>
          <p:nvPr/>
        </p:nvCxnSpPr>
        <p:spPr>
          <a:xfrm flipV="1">
            <a:off x="7623174" y="4427493"/>
            <a:ext cx="295121" cy="3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Connecteur droit 177"/>
          <p:cNvCxnSpPr>
            <a:cxnSpLocks/>
            <a:stCxn id="6" idx="0"/>
          </p:cNvCxnSpPr>
          <p:nvPr/>
        </p:nvCxnSpPr>
        <p:spPr>
          <a:xfrm flipV="1">
            <a:off x="4546947" y="0"/>
            <a:ext cx="0" cy="11944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en angle 38"/>
          <p:cNvCxnSpPr>
            <a:cxnSpLocks/>
          </p:cNvCxnSpPr>
          <p:nvPr/>
        </p:nvCxnSpPr>
        <p:spPr>
          <a:xfrm rot="10800000">
            <a:off x="1880535" y="1450830"/>
            <a:ext cx="115352" cy="1073788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en angle 40"/>
          <p:cNvCxnSpPr>
            <a:cxnSpLocks/>
            <a:stCxn id="31" idx="1"/>
          </p:cNvCxnSpPr>
          <p:nvPr/>
        </p:nvCxnSpPr>
        <p:spPr>
          <a:xfrm rot="10800000">
            <a:off x="1880764" y="2353621"/>
            <a:ext cx="69054" cy="1382194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en angle 44"/>
          <p:cNvCxnSpPr/>
          <p:nvPr/>
        </p:nvCxnSpPr>
        <p:spPr>
          <a:xfrm rot="16200000" flipV="1">
            <a:off x="1126519" y="4183246"/>
            <a:ext cx="1577543" cy="69052"/>
          </a:xfrm>
          <a:prstGeom prst="bentConnector3">
            <a:avLst>
              <a:gd name="adj1" fmla="val 109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en angle 48"/>
          <p:cNvCxnSpPr>
            <a:stCxn id="33" idx="1"/>
          </p:cNvCxnSpPr>
          <p:nvPr/>
        </p:nvCxnSpPr>
        <p:spPr>
          <a:xfrm rot="10800000">
            <a:off x="1880764" y="4681277"/>
            <a:ext cx="156394" cy="1267505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à coins arrondis 3"/>
          <p:cNvSpPr/>
          <p:nvPr/>
        </p:nvSpPr>
        <p:spPr>
          <a:xfrm>
            <a:off x="693810" y="51038"/>
            <a:ext cx="2381151" cy="90487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100" b="1">
                <a:solidFill>
                  <a:schemeClr val="tx1">
                    <a:lumMod val="65000"/>
                    <a:lumOff val="35000"/>
                  </a:schemeClr>
                </a:solidFill>
              </a:rPr>
              <a:t>DIRECTION GENERALE  DES PRODUITS &amp; DES SERVICES</a:t>
            </a:r>
          </a:p>
          <a:p>
            <a:pPr algn="ctr"/>
            <a:r>
              <a:rPr lang="fr-BE" sz="1100">
                <a:solidFill>
                  <a:schemeClr val="tx1">
                    <a:lumMod val="65000"/>
                    <a:lumOff val="35000"/>
                  </a:schemeClr>
                </a:solidFill>
              </a:rPr>
              <a:t>D. Tourneur </a:t>
            </a:r>
          </a:p>
          <a:p>
            <a:pPr algn="ctr"/>
            <a:r>
              <a:rPr lang="fr-BE" sz="1100">
                <a:solidFill>
                  <a:schemeClr val="tx1">
                    <a:lumMod val="65000"/>
                    <a:lumOff val="35000"/>
                  </a:schemeClr>
                </a:solidFill>
              </a:rPr>
              <a:t>Directrice Générale</a:t>
            </a:r>
          </a:p>
        </p:txBody>
      </p:sp>
    </p:spTree>
    <p:extLst>
      <p:ext uri="{BB962C8B-B14F-4D97-AF65-F5344CB8AC3E}">
        <p14:creationId xmlns:p14="http://schemas.microsoft.com/office/powerpoint/2010/main" val="104424422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14f2e4b-19fe-47ee-bf72-70e06ca2ab7c">
      <Terms xmlns="http://schemas.microsoft.com/office/infopath/2007/PartnerControls"/>
    </lcf76f155ced4ddcb4097134ff3c332f>
    <TaxCatchAll xmlns="7a486adc-41f9-47f4-aae1-db8385b7234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BB6106EEB647479A654FC51AB79925" ma:contentTypeVersion="15" ma:contentTypeDescription="Crée un document." ma:contentTypeScope="" ma:versionID="408b289e19da498c6548f6fe02b40f6e">
  <xsd:schema xmlns:xsd="http://www.w3.org/2001/XMLSchema" xmlns:xs="http://www.w3.org/2001/XMLSchema" xmlns:p="http://schemas.microsoft.com/office/2006/metadata/properties" xmlns:ns2="d14f2e4b-19fe-47ee-bf72-70e06ca2ab7c" xmlns:ns3="7a486adc-41f9-47f4-aae1-db8385b7234e" targetNamespace="http://schemas.microsoft.com/office/2006/metadata/properties" ma:root="true" ma:fieldsID="da88f07c1fc350b7653740e54ebebca3" ns2:_="" ns3:_="">
    <xsd:import namespace="d14f2e4b-19fe-47ee-bf72-70e06ca2ab7c"/>
    <xsd:import namespace="7a486adc-41f9-47f4-aae1-db8385b7234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4f2e4b-19fe-47ee-bf72-70e06ca2ab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alises d’images" ma:readOnly="false" ma:fieldId="{5cf76f15-5ced-4ddc-b409-7134ff3c332f}" ma:taxonomyMulti="true" ma:sspId="812efaac-a395-4da3-9407-1131a4744d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486adc-41f9-47f4-aae1-db8385b7234e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c1e606ab-aaae-4c5c-8dcb-badcedfd2e77}" ma:internalName="TaxCatchAll" ma:showField="CatchAllData" ma:web="7a486adc-41f9-47f4-aae1-db8385b723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CBC1C08-3EE1-4158-B929-6FC33CEA40A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EA09B0-FA9D-4428-9BDC-DC1A5CD6E9DB}">
  <ds:schemaRefs>
    <ds:schemaRef ds:uri="7a486adc-41f9-47f4-aae1-db8385b7234e"/>
    <ds:schemaRef ds:uri="d14f2e4b-19fe-47ee-bf72-70e06ca2ab7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DB5ADFB-63A4-466A-9E23-617FFDA9AE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4f2e4b-19fe-47ee-bf72-70e06ca2ab7c"/>
    <ds:schemaRef ds:uri="7a486adc-41f9-47f4-aae1-db8385b723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530</Words>
  <Application>Microsoft Office PowerPoint</Application>
  <PresentationFormat>Grand écran</PresentationFormat>
  <Paragraphs>136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PHILIPPOT Marie</dc:creator>
  <cp:lastModifiedBy>BRASSEUR Dominique</cp:lastModifiedBy>
  <cp:revision>1</cp:revision>
  <dcterms:created xsi:type="dcterms:W3CDTF">2021-06-18T13:37:07Z</dcterms:created>
  <dcterms:modified xsi:type="dcterms:W3CDTF">2025-06-05T10:12:50Z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0x0101005ABB6106EEB647479A654FC51AB79925</vt:lpwstr>
  </property>
</Properties>
</file>